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5" r:id="rId2"/>
    <p:sldId id="256" r:id="rId3"/>
    <p:sldId id="296" r:id="rId4"/>
    <p:sldId id="257"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258" r:id="rId20"/>
    <p:sldId id="264" r:id="rId21"/>
    <p:sldId id="265" r:id="rId22"/>
    <p:sldId id="260"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92" d="100"/>
          <a:sy n="92" d="100"/>
        </p:scale>
        <p:origin x="4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r-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360A6-8F0C-4C79-8A74-9CF17D9E7F45}" type="datetimeFigureOut">
              <a:rPr lang="mr-IN" smtClean="0"/>
              <a:t>23-10-2021</a:t>
            </a:fld>
            <a:endParaRPr lang="mr-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r-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r-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D20E7-1944-4714-B143-C4D5D21776C0}" type="slidenum">
              <a:rPr lang="mr-IN" smtClean="0"/>
              <a:t>‹#›</a:t>
            </a:fld>
            <a:endParaRPr lang="mr-IN"/>
          </a:p>
        </p:txBody>
      </p:sp>
    </p:spTree>
    <p:extLst>
      <p:ext uri="{BB962C8B-B14F-4D97-AF65-F5344CB8AC3E}">
        <p14:creationId xmlns:p14="http://schemas.microsoft.com/office/powerpoint/2010/main" val="426926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AEF422-7865-49CE-8306-B3C1234AA399}" type="slidenum">
              <a:rPr lang="en-US"/>
              <a:pPr eaLnBrk="1" hangingPunct="1"/>
              <a:t>20</a:t>
            </a:fld>
            <a:endParaRPr lang="en-US"/>
          </a:p>
        </p:txBody>
      </p:sp>
      <p:sp>
        <p:nvSpPr>
          <p:cNvPr id="49155" name="Rectangle 2"/>
          <p:cNvSpPr>
            <a:spLocks noGrp="1" noRot="1" noChangeAspect="1" noChangeArrowheads="1" noTextEdit="1"/>
          </p:cNvSpPr>
          <p:nvPr>
            <p:ph type="sldImg"/>
          </p:nvPr>
        </p:nvSpPr>
        <p:spPr>
          <a:xfrm>
            <a:off x="382588" y="685800"/>
            <a:ext cx="6096000" cy="3429000"/>
          </a:xfrm>
          <a:ln/>
        </p:spPr>
      </p:sp>
      <p:sp>
        <p:nvSpPr>
          <p:cNvPr id="49156" name="Rectangle 3"/>
          <p:cNvSpPr>
            <a:spLocks noGrp="1" noChangeArrowheads="1"/>
          </p:cNvSpPr>
          <p:nvPr>
            <p:ph type="body" idx="1"/>
          </p:nvPr>
        </p:nvSpPr>
        <p:spPr>
          <a:xfrm>
            <a:off x="915988" y="4344988"/>
            <a:ext cx="502602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ts val="500"/>
              </a:spcBef>
              <a:spcAft>
                <a:spcPts val="500"/>
              </a:spcAft>
            </a:pPr>
            <a:r>
              <a:rPr lang="en-US" smtClean="0">
                <a:latin typeface="Arial" panose="020B0604020202020204" pitchFamily="34" charset="0"/>
              </a:rPr>
              <a:t>A </a:t>
            </a:r>
            <a:r>
              <a:rPr lang="en-US" b="1" i="1" smtClean="0">
                <a:latin typeface="Arial" panose="020B0604020202020204" pitchFamily="34" charset="0"/>
              </a:rPr>
              <a:t>variable</a:t>
            </a:r>
            <a:r>
              <a:rPr lang="en-US" smtClean="0">
                <a:latin typeface="Arial" panose="020B0604020202020204" pitchFamily="34" charset="0"/>
              </a:rPr>
              <a:t> is an item of data named by an identifier. </a:t>
            </a:r>
          </a:p>
          <a:p>
            <a:pPr eaLnBrk="1" hangingPunct="1">
              <a:spcBef>
                <a:spcPts val="500"/>
              </a:spcBef>
              <a:spcAft>
                <a:spcPts val="500"/>
              </a:spcAft>
            </a:pPr>
            <a:r>
              <a:rPr lang="en-US" smtClean="0">
                <a:latin typeface="Arial" panose="020B0604020202020204" pitchFamily="34" charset="0"/>
              </a:rPr>
              <a:t>You must explicitly provide a name and a type for each variable you want to use in your program. The variable's name must be a legal </a:t>
            </a:r>
            <a:r>
              <a:rPr lang="en-US" b="1" i="1" smtClean="0">
                <a:latin typeface="Arial" panose="020B0604020202020204" pitchFamily="34" charset="0"/>
              </a:rPr>
              <a:t>identifier</a:t>
            </a:r>
            <a:r>
              <a:rPr lang="en-US" smtClean="0">
                <a:latin typeface="Arial" panose="020B0604020202020204" pitchFamily="34" charset="0"/>
              </a:rPr>
              <a:t> --an unlimited series of Unicode characters that begins with a letter. You use the variable name to refer to the data that the variable contains. The variable's type determines what values it can hold and what operations can be performed on it. To give a variable a type and a name, you write a variable </a:t>
            </a:r>
            <a:r>
              <a:rPr lang="en-US" b="1" i="1" smtClean="0">
                <a:latin typeface="Arial" panose="020B0604020202020204" pitchFamily="34" charset="0"/>
              </a:rPr>
              <a:t>declaration</a:t>
            </a:r>
            <a:r>
              <a:rPr lang="en-US" smtClean="0">
                <a:latin typeface="Arial" panose="020B0604020202020204" pitchFamily="34" charset="0"/>
              </a:rPr>
              <a:t>, which generally looks like this: </a:t>
            </a:r>
          </a:p>
          <a:p>
            <a:pPr lvl="2" eaLnBrk="1" hangingPunct="1">
              <a:spcBef>
                <a:spcPct val="0"/>
              </a:spcBef>
            </a:pPr>
            <a:r>
              <a:rPr lang="en-US" i="1" smtClean="0">
                <a:latin typeface="Courier New" panose="02070309020205020404" pitchFamily="49" charset="0"/>
              </a:rPr>
              <a:t>type name</a:t>
            </a:r>
            <a:endParaRPr lang="en-US" smtClean="0">
              <a:latin typeface="Courier New" panose="02070309020205020404" pitchFamily="49" charset="0"/>
            </a:endParaRPr>
          </a:p>
          <a:p>
            <a:pPr eaLnBrk="1" hangingPunct="1">
              <a:spcBef>
                <a:spcPts val="500"/>
              </a:spcBef>
              <a:spcAft>
                <a:spcPts val="500"/>
              </a:spcAft>
            </a:pPr>
            <a:r>
              <a:rPr lang="en-US" smtClean="0">
                <a:latin typeface="Arial" panose="020B0604020202020204" pitchFamily="34" charset="0"/>
              </a:rPr>
              <a:t>In addition to the name and type that you explicitly give a variable, a variable has </a:t>
            </a:r>
            <a:r>
              <a:rPr lang="en-US" b="1" i="1" smtClean="0">
                <a:latin typeface="Arial" panose="020B0604020202020204" pitchFamily="34" charset="0"/>
              </a:rPr>
              <a:t>scope</a:t>
            </a:r>
            <a:r>
              <a:rPr lang="en-US" smtClean="0">
                <a:latin typeface="Arial" panose="020B0604020202020204" pitchFamily="34" charset="0"/>
              </a:rPr>
              <a:t>. The section of code where the variable's simple name can be used is the variable's scope. The variable's scope is determined implicitly by the location of the variable declaration, that is, where the declaration appears in relation to other code elements. </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36647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CD8C08-2FAC-46D5-929A-486EAF917197}" type="slidenum">
              <a:rPr lang="en-US"/>
              <a:pPr eaLnBrk="1" hangingPunct="1"/>
              <a:t>21</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91794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45FE90-6B65-49A4-A350-62A2DA5A0131}" type="slidenum">
              <a:rPr lang="en-US"/>
              <a:pPr eaLnBrk="1" hangingPunct="1"/>
              <a:t>23</a:t>
            </a:fld>
            <a:endParaRPr lang="en-US"/>
          </a:p>
        </p:txBody>
      </p:sp>
      <p:sp>
        <p:nvSpPr>
          <p:cNvPr id="52227" name="Rectangle 2"/>
          <p:cNvSpPr>
            <a:spLocks noGrp="1" noRot="1" noChangeAspect="1" noChangeArrowheads="1" noTextEdit="1"/>
          </p:cNvSpPr>
          <p:nvPr>
            <p:ph type="sldImg"/>
          </p:nvPr>
        </p:nvSpPr>
        <p:spPr>
          <a:xfrm>
            <a:off x="382588" y="685800"/>
            <a:ext cx="6096000" cy="3429000"/>
          </a:xfrm>
          <a:ln/>
        </p:spPr>
      </p:sp>
      <p:sp>
        <p:nvSpPr>
          <p:cNvPr id="52228" name="Rectangle 3"/>
          <p:cNvSpPr>
            <a:spLocks noGrp="1" noChangeArrowheads="1"/>
          </p:cNvSpPr>
          <p:nvPr>
            <p:ph type="body" idx="1"/>
          </p:nvPr>
        </p:nvSpPr>
        <p:spPr>
          <a:xfrm>
            <a:off x="915988" y="4344988"/>
            <a:ext cx="502602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ts val="500"/>
              </a:spcBef>
              <a:spcAft>
                <a:spcPts val="500"/>
              </a:spcAft>
            </a:pPr>
            <a:r>
              <a:rPr lang="en-US" smtClean="0">
                <a:latin typeface="Arial" panose="020B0604020202020204" pitchFamily="34" charset="0"/>
              </a:rPr>
              <a:t>When you declare a variable, you explicitly set the variable's name and data type. The Java programming language has two categories of data types: primitive and reference. A variable of primitive type contains a value.  </a:t>
            </a:r>
          </a:p>
          <a:p>
            <a:pPr eaLnBrk="1" hangingPunct="1">
              <a:spcBef>
                <a:spcPts val="500"/>
              </a:spcBef>
              <a:spcAft>
                <a:spcPts val="500"/>
              </a:spcAft>
            </a:pPr>
            <a:r>
              <a:rPr lang="en-US" smtClean="0">
                <a:latin typeface="Arial" panose="020B0604020202020204" pitchFamily="34" charset="0"/>
              </a:rPr>
              <a:t>The location of a variable declaration implicitly sets the variable's scope, which determines what section of code may refer to the variable by its simple name. There are four categories of scope: member variable scope, local variable scope, parameter scope, and exception-handler parameter scope. </a:t>
            </a:r>
          </a:p>
          <a:p>
            <a:pPr eaLnBrk="1" hangingPunct="1"/>
            <a:endParaRPr lang="en-US" smtClean="0">
              <a:latin typeface="Arial" panose="020B0604020202020204" pitchFamily="34" charset="0"/>
            </a:endParaRP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97695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F5B1CD-58FA-4B17-9597-EB688812422B}" type="slidenum">
              <a:rPr lang="en-US"/>
              <a:pPr eaLnBrk="1" hangingPunct="1"/>
              <a:t>24</a:t>
            </a:fld>
            <a:endParaRPr lang="en-US"/>
          </a:p>
        </p:txBody>
      </p:sp>
      <p:sp>
        <p:nvSpPr>
          <p:cNvPr id="53251" name="Rectangle 2"/>
          <p:cNvSpPr>
            <a:spLocks noGrp="1" noRot="1" noChangeAspect="1" noChangeArrowheads="1" noTextEdit="1"/>
          </p:cNvSpPr>
          <p:nvPr>
            <p:ph type="sldImg"/>
          </p:nvPr>
        </p:nvSpPr>
        <p:spPr>
          <a:xfrm>
            <a:off x="382588" y="685800"/>
            <a:ext cx="6096000" cy="3429000"/>
          </a:xfrm>
          <a:ln/>
        </p:spPr>
      </p:sp>
      <p:sp>
        <p:nvSpPr>
          <p:cNvPr id="53252" name="Rectangle 3"/>
          <p:cNvSpPr>
            <a:spLocks noGrp="1" noChangeArrowheads="1"/>
          </p:cNvSpPr>
          <p:nvPr>
            <p:ph type="body" idx="1"/>
          </p:nvPr>
        </p:nvSpPr>
        <p:spPr>
          <a:xfrm>
            <a:off x="915988" y="4344988"/>
            <a:ext cx="502602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ts val="500"/>
              </a:spcBef>
              <a:spcAft>
                <a:spcPts val="500"/>
              </a:spcAft>
            </a:pPr>
            <a:r>
              <a:rPr lang="en-US" smtClean="0">
                <a:latin typeface="Arial" panose="020B0604020202020204" pitchFamily="34" charset="0"/>
              </a:rPr>
              <a:t>You can provide an initial value for a variable within its declaration by using the assignment operator (=). </a:t>
            </a:r>
          </a:p>
          <a:p>
            <a:pPr eaLnBrk="1" hangingPunct="1">
              <a:spcBef>
                <a:spcPts val="500"/>
              </a:spcBef>
              <a:spcAft>
                <a:spcPts val="500"/>
              </a:spcAft>
            </a:pPr>
            <a:r>
              <a:rPr lang="en-US" smtClean="0">
                <a:latin typeface="Arial" panose="020B0604020202020204" pitchFamily="34" charset="0"/>
              </a:rPr>
              <a:t>You can declare a variable as final. The value of a final variable cannot change after it's been initialized. </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09242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78DE5C-4B4B-4412-8555-AA1026025648}" type="slidenum">
              <a:rPr lang="en-US"/>
              <a:pPr eaLnBrk="1" hangingPunct="1"/>
              <a:t>25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362091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7CA96E-1F26-4299-85D3-39FD9A6AF739}" type="slidenum">
              <a:rPr lang="en-US"/>
              <a:pPr eaLnBrk="1" hangingPunct="1"/>
              <a:t>26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418941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cs typeface="Times New Roman" panose="02020603050405020304" pitchFamily="18" charset="0"/>
              </a:defRPr>
            </a:lvl1pPr>
            <a:lvl2pPr marL="742950" indent="-285750">
              <a:defRPr sz="1400">
                <a:solidFill>
                  <a:schemeClr val="tx1"/>
                </a:solidFill>
                <a:latin typeface="Times New Roman" panose="02020603050405020304" pitchFamily="18" charset="0"/>
                <a:cs typeface="Times New Roman" panose="02020603050405020304" pitchFamily="18" charset="0"/>
              </a:defRPr>
            </a:lvl2pPr>
            <a:lvl3pPr marL="1143000" indent="-228600">
              <a:defRPr sz="1400">
                <a:solidFill>
                  <a:schemeClr val="tx1"/>
                </a:solidFill>
                <a:latin typeface="Times New Roman" panose="02020603050405020304" pitchFamily="18" charset="0"/>
                <a:cs typeface="Times New Roman" panose="02020603050405020304" pitchFamily="18" charset="0"/>
              </a:defRPr>
            </a:lvl3pPr>
            <a:lvl4pPr marL="1600200" indent="-228600">
              <a:defRPr sz="1400">
                <a:solidFill>
                  <a:schemeClr val="tx1"/>
                </a:solidFill>
                <a:latin typeface="Times New Roman" panose="02020603050405020304" pitchFamily="18" charset="0"/>
                <a:cs typeface="Times New Roman" panose="02020603050405020304" pitchFamily="18" charset="0"/>
              </a:defRPr>
            </a:lvl4pPr>
            <a:lvl5pPr marL="2057400" indent="-228600">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fld id="{A17887DB-8254-4519-8C3B-D507A8E45CBC}" type="slidenum">
              <a:rPr lang="en-US" altLang="en-US" sz="1200" smtClean="0"/>
              <a:pPr/>
              <a:t>44</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altLang="en-US" smtClean="0"/>
              <a:t>altered</a:t>
            </a:r>
          </a:p>
        </p:txBody>
      </p:sp>
    </p:spTree>
    <p:extLst>
      <p:ext uri="{BB962C8B-B14F-4D97-AF65-F5344CB8AC3E}">
        <p14:creationId xmlns:p14="http://schemas.microsoft.com/office/powerpoint/2010/main" val="1905078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cs typeface="Times New Roman" panose="02020603050405020304" pitchFamily="18" charset="0"/>
              </a:defRPr>
            </a:lvl1pPr>
            <a:lvl2pPr marL="742950" indent="-285750">
              <a:defRPr sz="1400">
                <a:solidFill>
                  <a:schemeClr val="tx1"/>
                </a:solidFill>
                <a:latin typeface="Times New Roman" panose="02020603050405020304" pitchFamily="18" charset="0"/>
                <a:cs typeface="Times New Roman" panose="02020603050405020304" pitchFamily="18" charset="0"/>
              </a:defRPr>
            </a:lvl2pPr>
            <a:lvl3pPr marL="1143000" indent="-228600">
              <a:defRPr sz="1400">
                <a:solidFill>
                  <a:schemeClr val="tx1"/>
                </a:solidFill>
                <a:latin typeface="Times New Roman" panose="02020603050405020304" pitchFamily="18" charset="0"/>
                <a:cs typeface="Times New Roman" panose="02020603050405020304" pitchFamily="18" charset="0"/>
              </a:defRPr>
            </a:lvl3pPr>
            <a:lvl4pPr marL="1600200" indent="-228600">
              <a:defRPr sz="1400">
                <a:solidFill>
                  <a:schemeClr val="tx1"/>
                </a:solidFill>
                <a:latin typeface="Times New Roman" panose="02020603050405020304" pitchFamily="18" charset="0"/>
                <a:cs typeface="Times New Roman" panose="02020603050405020304" pitchFamily="18" charset="0"/>
              </a:defRPr>
            </a:lvl4pPr>
            <a:lvl5pPr marL="2057400" indent="-228600">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fld id="{D9D34316-E071-49A2-BDD0-B1D3045B24F8}" type="slidenum">
              <a:rPr lang="en-US" altLang="en-US" sz="1200" smtClean="0"/>
              <a:pPr/>
              <a:t>45</a:t>
            </a:fld>
            <a:endParaRPr lang="en-US" altLang="en-US" sz="1200" smtClean="0"/>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pPr eaLnBrk="1" hangingPunct="1"/>
            <a:r>
              <a:rPr lang="en-US" altLang="en-US" smtClean="0"/>
              <a:t>altered</a:t>
            </a:r>
          </a:p>
        </p:txBody>
      </p:sp>
    </p:spTree>
    <p:extLst>
      <p:ext uri="{BB962C8B-B14F-4D97-AF65-F5344CB8AC3E}">
        <p14:creationId xmlns:p14="http://schemas.microsoft.com/office/powerpoint/2010/main" val="74921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mr-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mr-IN"/>
          </a:p>
        </p:txBody>
      </p:sp>
      <p:sp>
        <p:nvSpPr>
          <p:cNvPr id="4" name="Date Placeholder 3"/>
          <p:cNvSpPr>
            <a:spLocks noGrp="1"/>
          </p:cNvSpPr>
          <p:nvPr>
            <p:ph type="dt" sz="half" idx="10"/>
          </p:nvPr>
        </p:nvSpPr>
        <p:spPr/>
        <p:txBody>
          <a:bodyPr/>
          <a:lstStyle/>
          <a:p>
            <a:fld id="{236AC3D8-C31A-4302-94F6-6673D2652593}" type="datetimeFigureOut">
              <a:rPr lang="mr-IN" smtClean="0"/>
              <a:t>23-10-2021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98428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236AC3D8-C31A-4302-94F6-6673D2652593}" type="datetimeFigureOut">
              <a:rPr lang="mr-IN" smtClean="0"/>
              <a:t>23-10-2021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332918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mr-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236AC3D8-C31A-4302-94F6-6673D2652593}" type="datetimeFigureOut">
              <a:rPr lang="mr-IN" smtClean="0"/>
              <a:t>23-10-2021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103436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1" y="2362201"/>
            <a:ext cx="5027084"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47884" y="2362201"/>
            <a:ext cx="502708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271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236AC3D8-C31A-4302-94F6-6673D2652593}" type="datetimeFigureOut">
              <a:rPr lang="mr-IN" smtClean="0"/>
              <a:t>23-10-2021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328532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mr-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AC3D8-C31A-4302-94F6-6673D2652593}" type="datetimeFigureOut">
              <a:rPr lang="mr-IN" smtClean="0"/>
              <a:t>23-10-2021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149030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Date Placeholder 4"/>
          <p:cNvSpPr>
            <a:spLocks noGrp="1"/>
          </p:cNvSpPr>
          <p:nvPr>
            <p:ph type="dt" sz="half" idx="10"/>
          </p:nvPr>
        </p:nvSpPr>
        <p:spPr/>
        <p:txBody>
          <a:bodyPr/>
          <a:lstStyle/>
          <a:p>
            <a:fld id="{236AC3D8-C31A-4302-94F6-6673D2652593}" type="datetimeFigureOut">
              <a:rPr lang="mr-IN" smtClean="0"/>
              <a:t>23-10-2021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116847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mr-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7" name="Date Placeholder 6"/>
          <p:cNvSpPr>
            <a:spLocks noGrp="1"/>
          </p:cNvSpPr>
          <p:nvPr>
            <p:ph type="dt" sz="half" idx="10"/>
          </p:nvPr>
        </p:nvSpPr>
        <p:spPr/>
        <p:txBody>
          <a:bodyPr/>
          <a:lstStyle/>
          <a:p>
            <a:fld id="{236AC3D8-C31A-4302-94F6-6673D2652593}" type="datetimeFigureOut">
              <a:rPr lang="mr-IN" smtClean="0"/>
              <a:t>23-10-2021</a:t>
            </a:fld>
            <a:endParaRPr lang="mr-IN"/>
          </a:p>
        </p:txBody>
      </p:sp>
      <p:sp>
        <p:nvSpPr>
          <p:cNvPr id="8" name="Footer Placeholder 7"/>
          <p:cNvSpPr>
            <a:spLocks noGrp="1"/>
          </p:cNvSpPr>
          <p:nvPr>
            <p:ph type="ftr" sz="quarter" idx="11"/>
          </p:nvPr>
        </p:nvSpPr>
        <p:spPr/>
        <p:txBody>
          <a:bodyPr/>
          <a:lstStyle/>
          <a:p>
            <a:endParaRPr lang="mr-IN"/>
          </a:p>
        </p:txBody>
      </p:sp>
      <p:sp>
        <p:nvSpPr>
          <p:cNvPr id="9" name="Slide Number Placeholder 8"/>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361849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Date Placeholder 2"/>
          <p:cNvSpPr>
            <a:spLocks noGrp="1"/>
          </p:cNvSpPr>
          <p:nvPr>
            <p:ph type="dt" sz="half" idx="10"/>
          </p:nvPr>
        </p:nvSpPr>
        <p:spPr/>
        <p:txBody>
          <a:bodyPr/>
          <a:lstStyle/>
          <a:p>
            <a:fld id="{236AC3D8-C31A-4302-94F6-6673D2652593}" type="datetimeFigureOut">
              <a:rPr lang="mr-IN" smtClean="0"/>
              <a:t>23-10-2021</a:t>
            </a:fld>
            <a:endParaRPr lang="mr-IN"/>
          </a:p>
        </p:txBody>
      </p:sp>
      <p:sp>
        <p:nvSpPr>
          <p:cNvPr id="4" name="Footer Placeholder 3"/>
          <p:cNvSpPr>
            <a:spLocks noGrp="1"/>
          </p:cNvSpPr>
          <p:nvPr>
            <p:ph type="ftr" sz="quarter" idx="11"/>
          </p:nvPr>
        </p:nvSpPr>
        <p:spPr/>
        <p:txBody>
          <a:bodyPr/>
          <a:lstStyle/>
          <a:p>
            <a:endParaRPr lang="mr-IN"/>
          </a:p>
        </p:txBody>
      </p:sp>
      <p:sp>
        <p:nvSpPr>
          <p:cNvPr id="5" name="Slide Number Placeholder 4"/>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204101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AC3D8-C31A-4302-94F6-6673D2652593}" type="datetimeFigureOut">
              <a:rPr lang="mr-IN" smtClean="0"/>
              <a:t>23-10-2021</a:t>
            </a:fld>
            <a:endParaRPr lang="mr-IN"/>
          </a:p>
        </p:txBody>
      </p:sp>
      <p:sp>
        <p:nvSpPr>
          <p:cNvPr id="3" name="Footer Placeholder 2"/>
          <p:cNvSpPr>
            <a:spLocks noGrp="1"/>
          </p:cNvSpPr>
          <p:nvPr>
            <p:ph type="ftr" sz="quarter" idx="11"/>
          </p:nvPr>
        </p:nvSpPr>
        <p:spPr/>
        <p:txBody>
          <a:bodyPr/>
          <a:lstStyle/>
          <a:p>
            <a:endParaRPr lang="mr-IN"/>
          </a:p>
        </p:txBody>
      </p:sp>
      <p:sp>
        <p:nvSpPr>
          <p:cNvPr id="4" name="Slide Number Placeholder 3"/>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405576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AC3D8-C31A-4302-94F6-6673D2652593}" type="datetimeFigureOut">
              <a:rPr lang="mr-IN" smtClean="0"/>
              <a:t>23-10-2021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8506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AC3D8-C31A-4302-94F6-6673D2652593}" type="datetimeFigureOut">
              <a:rPr lang="mr-IN" smtClean="0"/>
              <a:t>23-10-2021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17846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mr-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AC3D8-C31A-4302-94F6-6673D2652593}" type="datetimeFigureOut">
              <a:rPr lang="mr-IN" smtClean="0"/>
              <a:t>23-10-2021</a:t>
            </a:fld>
            <a:endParaRPr lang="mr-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r-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4FB8D-0981-4019-9909-84725FDB6607}" type="slidenum">
              <a:rPr lang="mr-IN" smtClean="0"/>
              <a:t>‹#›</a:t>
            </a:fld>
            <a:endParaRPr lang="mr-IN"/>
          </a:p>
        </p:txBody>
      </p:sp>
    </p:spTree>
    <p:extLst>
      <p:ext uri="{BB962C8B-B14F-4D97-AF65-F5344CB8AC3E}">
        <p14:creationId xmlns:p14="http://schemas.microsoft.com/office/powerpoint/2010/main" val="165469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java-appl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br>
              <a:rPr lang="en-US" dirty="0" smtClean="0"/>
            </a:br>
            <a:endParaRPr lang="mr-IN" dirty="0"/>
          </a:p>
        </p:txBody>
      </p:sp>
      <p:sp>
        <p:nvSpPr>
          <p:cNvPr id="3" name="Subtitle 2"/>
          <p:cNvSpPr>
            <a:spLocks noGrp="1"/>
          </p:cNvSpPr>
          <p:nvPr>
            <p:ph type="subTitle" idx="1"/>
          </p:nvPr>
        </p:nvSpPr>
        <p:spPr/>
        <p:txBody>
          <a:bodyPr/>
          <a:lstStyle/>
          <a:p>
            <a:endParaRPr lang="mr-IN" dirty="0"/>
          </a:p>
        </p:txBody>
      </p:sp>
    </p:spTree>
    <p:extLst>
      <p:ext uri="{BB962C8B-B14F-4D97-AF65-F5344CB8AC3E}">
        <p14:creationId xmlns:p14="http://schemas.microsoft.com/office/powerpoint/2010/main" val="177665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a:t>
            </a:r>
            <a:endParaRPr lang="en-IN" dirty="0"/>
          </a:p>
        </p:txBody>
      </p:sp>
      <p:sp>
        <p:nvSpPr>
          <p:cNvPr id="3" name="Content Placeholder 2"/>
          <p:cNvSpPr>
            <a:spLocks noGrp="1"/>
          </p:cNvSpPr>
          <p:nvPr>
            <p:ph idx="1"/>
          </p:nvPr>
        </p:nvSpPr>
        <p:spPr/>
        <p:txBody>
          <a:bodyPr/>
          <a:lstStyle/>
          <a:p>
            <a:r>
              <a:rPr lang="en-US" dirty="0"/>
              <a:t>Java is best known for its security. With Java, we can develop virus-free systems. Java is secured because:</a:t>
            </a:r>
          </a:p>
          <a:p>
            <a:r>
              <a:rPr lang="en-US" b="1" dirty="0"/>
              <a:t>No explicit pointer</a:t>
            </a:r>
            <a:endParaRPr lang="en-US" dirty="0"/>
          </a:p>
          <a:p>
            <a:r>
              <a:rPr lang="en-US" b="1" dirty="0"/>
              <a:t>Java Programs run inside a virtual machine sandbox</a:t>
            </a:r>
            <a:endParaRPr lang="en-US" dirty="0"/>
          </a:p>
          <a:p>
            <a:endParaRPr lang="en-IN" dirty="0"/>
          </a:p>
        </p:txBody>
      </p:sp>
      <p:sp>
        <p:nvSpPr>
          <p:cNvPr id="4" name="Rectangle 3"/>
          <p:cNvSpPr/>
          <p:nvPr/>
        </p:nvSpPr>
        <p:spPr>
          <a:xfrm>
            <a:off x="2120037" y="11149445"/>
            <a:ext cx="3908950" cy="89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how Java is secu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983" y="3373822"/>
            <a:ext cx="7758423" cy="478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6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811935"/>
            <a:ext cx="10515600" cy="632402"/>
          </a:xfrm>
        </p:spPr>
        <p:txBody>
          <a:bodyPr>
            <a:normAutofit fontScale="90000"/>
          </a:bodyPr>
          <a:lstStyle/>
          <a:p>
            <a:r>
              <a:rPr lang="en-IN" dirty="0"/>
              <a:t>Architecture-neutral</a:t>
            </a:r>
            <a:br>
              <a:rPr lang="en-IN" dirty="0"/>
            </a:br>
            <a:endParaRPr lang="en-IN" dirty="0"/>
          </a:p>
        </p:txBody>
      </p:sp>
      <p:sp>
        <p:nvSpPr>
          <p:cNvPr id="3" name="Content Placeholder 2"/>
          <p:cNvSpPr>
            <a:spLocks noGrp="1"/>
          </p:cNvSpPr>
          <p:nvPr>
            <p:ph idx="1"/>
          </p:nvPr>
        </p:nvSpPr>
        <p:spPr/>
        <p:txBody>
          <a:bodyPr/>
          <a:lstStyle/>
          <a:p>
            <a:r>
              <a:rPr lang="en-US" dirty="0"/>
              <a:t>Java is architecture neutral because there are no implementation dependent features, for example, the size of primitive types is fixed.</a:t>
            </a:r>
          </a:p>
          <a:p>
            <a:r>
              <a:rPr lang="en-US" dirty="0"/>
              <a:t>In C programming, </a:t>
            </a:r>
            <a:r>
              <a:rPr lang="en-US" dirty="0" err="1"/>
              <a:t>int</a:t>
            </a:r>
            <a:r>
              <a:rPr lang="en-US" dirty="0"/>
              <a:t> data type occupies 2 bytes of memory for 32-bit architecture and 4 bytes of memory for 64-bit architecture. However, it occupies 4 bytes of memory for both 32 and 64-bit architectures in Java.</a:t>
            </a:r>
          </a:p>
          <a:p>
            <a:endParaRPr lang="en-IN" dirty="0"/>
          </a:p>
        </p:txBody>
      </p:sp>
    </p:spTree>
    <p:extLst>
      <p:ext uri="{BB962C8B-B14F-4D97-AF65-F5344CB8AC3E}">
        <p14:creationId xmlns:p14="http://schemas.microsoft.com/office/powerpoint/2010/main" val="2903847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Portable</a:t>
            </a:r>
            <a:endParaRPr lang="en-IN" dirty="0"/>
          </a:p>
        </p:txBody>
      </p:sp>
      <p:sp>
        <p:nvSpPr>
          <p:cNvPr id="3" name="Content Placeholder 2"/>
          <p:cNvSpPr>
            <a:spLocks noGrp="1"/>
          </p:cNvSpPr>
          <p:nvPr>
            <p:ph idx="1"/>
          </p:nvPr>
        </p:nvSpPr>
        <p:spPr>
          <a:xfrm>
            <a:off x="207579" y="1068881"/>
            <a:ext cx="10515600" cy="4351338"/>
          </a:xfrm>
        </p:spPr>
        <p:txBody>
          <a:bodyPr/>
          <a:lstStyle/>
          <a:p>
            <a:r>
              <a:rPr lang="en-US" dirty="0"/>
              <a:t>Java is portable because it facilitates you to carry the Java </a:t>
            </a:r>
            <a:r>
              <a:rPr lang="en-US" dirty="0" err="1"/>
              <a:t>bytecode</a:t>
            </a:r>
            <a:r>
              <a:rPr lang="en-US" dirty="0"/>
              <a:t> to </a:t>
            </a:r>
            <a:r>
              <a:rPr lang="en-US" dirty="0" smtClean="0"/>
              <a:t>any </a:t>
            </a:r>
            <a:r>
              <a:rPr lang="en-US" dirty="0"/>
              <a:t>platform. It doesn't require any implementation</a:t>
            </a:r>
            <a:r>
              <a:rPr lang="en-US" dirty="0" smtClean="0"/>
              <a:t>.</a:t>
            </a:r>
          </a:p>
          <a:p>
            <a:endParaRPr lang="en-IN" dirty="0"/>
          </a:p>
        </p:txBody>
      </p:sp>
      <p:sp>
        <p:nvSpPr>
          <p:cNvPr id="4" name="Content Placeholder 2"/>
          <p:cNvSpPr txBox="1">
            <a:spLocks/>
          </p:cNvSpPr>
          <p:nvPr/>
        </p:nvSpPr>
        <p:spPr>
          <a:xfrm>
            <a:off x="207579" y="2088931"/>
            <a:ext cx="11127828"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smtClean="0"/>
              <a:t>Behavior of java basic types &amp; arithmetic operators is consistent.</a:t>
            </a:r>
          </a:p>
          <a:p>
            <a:pPr algn="just"/>
            <a:r>
              <a:rPr lang="en-US" altLang="en-US" dirty="0" smtClean="0"/>
              <a:t>Java program’s behavior is same on every platform –no data type incompatibilities  across platforms.</a:t>
            </a:r>
          </a:p>
          <a:p>
            <a:pPr lvl="1" algn="just"/>
            <a:r>
              <a:rPr lang="en-US" altLang="en-US" dirty="0" err="1" smtClean="0"/>
              <a:t>int</a:t>
            </a:r>
            <a:r>
              <a:rPr lang="en-US" altLang="en-US" dirty="0" smtClean="0"/>
              <a:t> is always a 32-bit int.</a:t>
            </a:r>
          </a:p>
          <a:p>
            <a:pPr lvl="1" algn="just"/>
            <a:r>
              <a:rPr lang="en-US" altLang="en-US" dirty="0" smtClean="0"/>
              <a:t>Strings stored in standard Unicode format.</a:t>
            </a:r>
          </a:p>
          <a:p>
            <a:pPr lvl="1" algn="just"/>
            <a:r>
              <a:rPr lang="en-US" altLang="en-US" dirty="0" smtClean="0"/>
              <a:t>JVM platform Dependent</a:t>
            </a:r>
          </a:p>
          <a:p>
            <a:pPr marL="457200" lvl="1" indent="0" algn="just">
              <a:buNone/>
            </a:pPr>
            <a:endParaRPr lang="en-US" altLang="en-US" dirty="0"/>
          </a:p>
          <a:p>
            <a:pPr marL="457200" lvl="1" indent="0" algn="just">
              <a:buNone/>
            </a:pPr>
            <a:r>
              <a:rPr lang="en-US" altLang="en-US" b="1" dirty="0" smtClean="0"/>
              <a:t>.java File                                        .class File </a:t>
            </a:r>
          </a:p>
          <a:p>
            <a:pPr marL="457200" lvl="1" indent="0" algn="just">
              <a:buNone/>
            </a:pPr>
            <a:endParaRPr lang="en-US" altLang="en-US" b="1" dirty="0" smtClean="0"/>
          </a:p>
          <a:p>
            <a:pPr lvl="1" algn="just"/>
            <a:endParaRPr lang="en-US" altLang="en-US" dirty="0" smtClean="0"/>
          </a:p>
          <a:p>
            <a:pPr lvl="1" algn="just"/>
            <a:endParaRPr lang="en-US" altLang="en-US" dirty="0" smtClean="0"/>
          </a:p>
          <a:p>
            <a:pPr lvl="1" algn="just"/>
            <a:endParaRPr lang="en-US" altLang="en-US" dirty="0"/>
          </a:p>
        </p:txBody>
      </p:sp>
      <p:sp>
        <p:nvSpPr>
          <p:cNvPr id="5" name="AutoShape 2" descr="Java Features | Core Java Tutorial | Studyton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Java Features | Core Java Tutorial | Studytonigh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8" name="Straight Connector 7"/>
          <p:cNvCxnSpPr/>
          <p:nvPr/>
        </p:nvCxnSpPr>
        <p:spPr bwMode="auto">
          <a:xfrm>
            <a:off x="1524000" y="5486400"/>
            <a:ext cx="762000" cy="38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Oval 7"/>
          <p:cNvSpPr>
            <a:spLocks noChangeArrowheads="1"/>
          </p:cNvSpPr>
          <p:nvPr/>
        </p:nvSpPr>
        <p:spPr bwMode="auto">
          <a:xfrm>
            <a:off x="2286000" y="5181600"/>
            <a:ext cx="1443038" cy="6858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pPr fontAlgn="auto">
              <a:spcBef>
                <a:spcPts val="0"/>
              </a:spcBef>
              <a:spcAft>
                <a:spcPts val="0"/>
              </a:spcAft>
              <a:defRPr/>
            </a:pPr>
            <a:r>
              <a:rPr lang="en-US" b="1" dirty="0">
                <a:solidFill>
                  <a:schemeClr val="tx1"/>
                </a:solidFill>
              </a:rPr>
              <a:t>compile</a:t>
            </a:r>
          </a:p>
        </p:txBody>
      </p:sp>
      <p:cxnSp>
        <p:nvCxnSpPr>
          <p:cNvPr id="10" name="Straight Connector 9"/>
          <p:cNvCxnSpPr/>
          <p:nvPr/>
        </p:nvCxnSpPr>
        <p:spPr bwMode="auto">
          <a:xfrm flipV="1">
            <a:off x="3729038" y="5372100"/>
            <a:ext cx="614362" cy="1524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bwMode="auto">
          <a:xfrm flipV="1">
            <a:off x="5334000" y="4381500"/>
            <a:ext cx="2057400" cy="7239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bwMode="auto">
          <a:xfrm flipV="1">
            <a:off x="5334000" y="5067300"/>
            <a:ext cx="2057400" cy="3048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bwMode="auto">
          <a:xfrm>
            <a:off x="5332413" y="5511800"/>
            <a:ext cx="2058987" cy="2794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7391400" y="4114800"/>
            <a:ext cx="1219200" cy="5334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b="1" dirty="0"/>
              <a:t>Windows</a:t>
            </a:r>
          </a:p>
        </p:txBody>
      </p:sp>
      <p:sp>
        <p:nvSpPr>
          <p:cNvPr id="15" name="Rectangle 14"/>
          <p:cNvSpPr/>
          <p:nvPr/>
        </p:nvSpPr>
        <p:spPr>
          <a:xfrm>
            <a:off x="7391400" y="4800600"/>
            <a:ext cx="1219200" cy="5334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b="1" dirty="0"/>
              <a:t>Linux</a:t>
            </a:r>
          </a:p>
        </p:txBody>
      </p:sp>
      <p:sp>
        <p:nvSpPr>
          <p:cNvPr id="16" name="Rectangle 15"/>
          <p:cNvSpPr/>
          <p:nvPr/>
        </p:nvSpPr>
        <p:spPr>
          <a:xfrm>
            <a:off x="7391400" y="5562600"/>
            <a:ext cx="1219200" cy="5334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b="1" dirty="0"/>
              <a:t>Mac</a:t>
            </a:r>
          </a:p>
        </p:txBody>
      </p:sp>
      <p:sp>
        <p:nvSpPr>
          <p:cNvPr id="17" name="Rectangle 16"/>
          <p:cNvSpPr/>
          <p:nvPr/>
        </p:nvSpPr>
        <p:spPr>
          <a:xfrm>
            <a:off x="4342607" y="5375192"/>
            <a:ext cx="990600" cy="1143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b="1" dirty="0">
                <a:solidFill>
                  <a:schemeClr val="bg2"/>
                </a:solidFill>
              </a:rPr>
              <a:t>BYTE CODE</a:t>
            </a:r>
          </a:p>
        </p:txBody>
      </p:sp>
      <p:sp>
        <p:nvSpPr>
          <p:cNvPr id="18" name="Rectangle 17"/>
          <p:cNvSpPr/>
          <p:nvPr/>
        </p:nvSpPr>
        <p:spPr>
          <a:xfrm>
            <a:off x="338931" y="5413292"/>
            <a:ext cx="1143000" cy="10668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b="1" dirty="0">
                <a:solidFill>
                  <a:schemeClr val="tx1"/>
                </a:solidFill>
              </a:rPr>
              <a:t>SOURCE</a:t>
            </a:r>
          </a:p>
          <a:p>
            <a:pPr algn="ctr" fontAlgn="auto">
              <a:spcBef>
                <a:spcPts val="0"/>
              </a:spcBef>
              <a:spcAft>
                <a:spcPts val="0"/>
              </a:spcAft>
              <a:defRPr/>
            </a:pPr>
            <a:r>
              <a:rPr lang="en-US" b="1" dirty="0">
                <a:solidFill>
                  <a:schemeClr val="tx1"/>
                </a:solidFill>
              </a:rPr>
              <a:t>CODE</a:t>
            </a:r>
          </a:p>
        </p:txBody>
      </p:sp>
      <p:sp>
        <p:nvSpPr>
          <p:cNvPr id="7" name="Oval 6"/>
          <p:cNvSpPr/>
          <p:nvPr/>
        </p:nvSpPr>
        <p:spPr>
          <a:xfrm>
            <a:off x="8936182" y="3894712"/>
            <a:ext cx="123651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JVM</a:t>
            </a:r>
            <a:endParaRPr lang="en-IN" dirty="0"/>
          </a:p>
        </p:txBody>
      </p:sp>
      <p:sp>
        <p:nvSpPr>
          <p:cNvPr id="19" name="Oval 18"/>
          <p:cNvSpPr/>
          <p:nvPr/>
        </p:nvSpPr>
        <p:spPr>
          <a:xfrm>
            <a:off x="8936182" y="4800600"/>
            <a:ext cx="1278082"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JVM</a:t>
            </a:r>
            <a:endParaRPr lang="en-IN" dirty="0"/>
          </a:p>
        </p:txBody>
      </p:sp>
      <p:sp>
        <p:nvSpPr>
          <p:cNvPr id="20" name="Oval 19"/>
          <p:cNvSpPr/>
          <p:nvPr/>
        </p:nvSpPr>
        <p:spPr>
          <a:xfrm>
            <a:off x="8853055" y="5704609"/>
            <a:ext cx="1236518" cy="39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JVM</a:t>
            </a:r>
            <a:endParaRPr lang="en-IN" dirty="0"/>
          </a:p>
        </p:txBody>
      </p:sp>
    </p:spTree>
    <p:extLst>
      <p:ext uri="{BB962C8B-B14F-4D97-AF65-F5344CB8AC3E}">
        <p14:creationId xmlns:p14="http://schemas.microsoft.com/office/powerpoint/2010/main" val="518259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0187" y="1336893"/>
            <a:ext cx="10515600" cy="5410748"/>
          </a:xfrm>
        </p:spPr>
        <p:txBody>
          <a:bodyPr/>
          <a:lstStyle/>
          <a:p>
            <a:pPr algn="just" eaLnBrk="1" hangingPunct="1"/>
            <a:r>
              <a:rPr lang="en-US" altLang="en-US" dirty="0" err="1" smtClean="0"/>
              <a:t>ByteCode</a:t>
            </a:r>
            <a:r>
              <a:rPr lang="en-US" altLang="en-US" dirty="0" smtClean="0"/>
              <a:t> can be executed on any machine that has java interpreter and java run time system.</a:t>
            </a:r>
          </a:p>
          <a:p>
            <a:pPr algn="just" eaLnBrk="1" hangingPunct="1"/>
            <a:r>
              <a:rPr lang="en-US" altLang="en-US" dirty="0" smtClean="0"/>
              <a:t>Classes are linked only on need basis.</a:t>
            </a:r>
          </a:p>
          <a:p>
            <a:pPr algn="just" eaLnBrk="1" hangingPunct="1"/>
            <a:r>
              <a:rPr lang="en-US" altLang="en-US" dirty="0" smtClean="0"/>
              <a:t>Java is both compiled and interpreted.</a:t>
            </a:r>
          </a:p>
          <a:p>
            <a:pPr algn="just" eaLnBrk="1" hangingPunct="1"/>
            <a:endParaRPr lang="en-US" altLang="en-US" dirty="0" smtClean="0"/>
          </a:p>
          <a:p>
            <a:pPr algn="just" eaLnBrk="1" hangingPunct="1"/>
            <a:endParaRPr lang="en-US" altLang="en-US" dirty="0" smtClean="0"/>
          </a:p>
        </p:txBody>
      </p:sp>
      <p:sp>
        <p:nvSpPr>
          <p:cNvPr id="5" name="Title 1"/>
          <p:cNvSpPr>
            <a:spLocks noGrp="1"/>
          </p:cNvSpPr>
          <p:nvPr>
            <p:ph type="title"/>
          </p:nvPr>
        </p:nvSpPr>
        <p:spPr>
          <a:xfrm>
            <a:off x="712076" y="11330"/>
            <a:ext cx="10515600" cy="1325563"/>
          </a:xfrm>
        </p:spPr>
        <p:txBody>
          <a:bodyPr/>
          <a:lstStyle/>
          <a:p>
            <a:pPr eaLnBrk="1" hangingPunct="1"/>
            <a:r>
              <a:rPr lang="en-US" altLang="en-US" dirty="0" smtClean="0"/>
              <a:t>Interpreted </a:t>
            </a:r>
          </a:p>
        </p:txBody>
      </p:sp>
      <p:sp>
        <p:nvSpPr>
          <p:cNvPr id="8" name="Title 1"/>
          <p:cNvSpPr txBox="1">
            <a:spLocks/>
          </p:cNvSpPr>
          <p:nvPr/>
        </p:nvSpPr>
        <p:spPr>
          <a:xfrm>
            <a:off x="712076" y="4042267"/>
            <a:ext cx="10515600" cy="864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mtClean="0"/>
              <a:t>MultiThreaded</a:t>
            </a:r>
            <a:endParaRPr lang="en-US" altLang="en-US" dirty="0"/>
          </a:p>
        </p:txBody>
      </p:sp>
      <p:sp>
        <p:nvSpPr>
          <p:cNvPr id="9" name="Content Placeholder 2"/>
          <p:cNvSpPr txBox="1">
            <a:spLocks/>
          </p:cNvSpPr>
          <p:nvPr/>
        </p:nvSpPr>
        <p:spPr>
          <a:xfrm>
            <a:off x="641132" y="490685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smtClean="0"/>
              <a:t>Thread-safe : Library functions implemented such that it can be executed by multiple concurrent threads.</a:t>
            </a:r>
          </a:p>
          <a:p>
            <a:pPr algn="just"/>
            <a:r>
              <a:rPr lang="en-US" altLang="en-US" dirty="0" smtClean="0"/>
              <a:t>Built-in support for Threads.</a:t>
            </a:r>
            <a:endParaRPr lang="en-US" altLang="en-US" dirty="0"/>
          </a:p>
        </p:txBody>
      </p:sp>
    </p:spTree>
    <p:extLst>
      <p:ext uri="{BB962C8B-B14F-4D97-AF65-F5344CB8AC3E}">
        <p14:creationId xmlns:p14="http://schemas.microsoft.com/office/powerpoint/2010/main" val="956343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230313"/>
            <a:ext cx="10515600" cy="4946650"/>
          </a:xfrm>
        </p:spPr>
        <p:txBody>
          <a:bodyPr/>
          <a:lstStyle/>
          <a:p>
            <a:pPr marL="0" indent="0" algn="just" eaLnBrk="1" hangingPunct="1">
              <a:buNone/>
            </a:pPr>
            <a:endParaRPr lang="en-US" altLang="en-US" dirty="0" smtClean="0"/>
          </a:p>
        </p:txBody>
      </p:sp>
      <p:sp>
        <p:nvSpPr>
          <p:cNvPr id="7" name="Title 1"/>
          <p:cNvSpPr>
            <a:spLocks noGrp="1"/>
          </p:cNvSpPr>
          <p:nvPr>
            <p:ph type="title"/>
          </p:nvPr>
        </p:nvSpPr>
        <p:spPr>
          <a:xfrm>
            <a:off x="838200" y="365125"/>
            <a:ext cx="10515600" cy="865188"/>
          </a:xfrm>
        </p:spPr>
        <p:txBody>
          <a:bodyPr/>
          <a:lstStyle/>
          <a:p>
            <a:pPr eaLnBrk="1" hangingPunct="1"/>
            <a:r>
              <a:rPr lang="en-US" altLang="en-US" dirty="0" smtClean="0"/>
              <a:t>Execution of Java Application</a:t>
            </a:r>
          </a:p>
        </p:txBody>
      </p:sp>
      <p:sp>
        <p:nvSpPr>
          <p:cNvPr id="39" name="Oval 38"/>
          <p:cNvSpPr/>
          <p:nvPr/>
        </p:nvSpPr>
        <p:spPr bwMode="auto">
          <a:xfrm>
            <a:off x="2494620" y="1913732"/>
            <a:ext cx="1350962" cy="617537"/>
          </a:xfrm>
          <a:prstGeom prst="ellipse">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r>
              <a:rPr lang="en-US" sz="1400" b="1" dirty="0">
                <a:latin typeface="+mn-lt"/>
              </a:rPr>
              <a:t>compiler</a:t>
            </a:r>
          </a:p>
        </p:txBody>
      </p:sp>
      <p:sp>
        <p:nvSpPr>
          <p:cNvPr id="40" name="AutoShape 54"/>
          <p:cNvSpPr>
            <a:spLocks noChangeArrowheads="1"/>
          </p:cNvSpPr>
          <p:nvPr/>
        </p:nvSpPr>
        <p:spPr bwMode="auto">
          <a:xfrm flipV="1">
            <a:off x="4802845" y="1685132"/>
            <a:ext cx="720725" cy="1081087"/>
          </a:xfrm>
          <a:prstGeom prst="foldedCorner">
            <a:avLst>
              <a:gd name="adj" fmla="val 48247"/>
            </a:avLst>
          </a:prstGeom>
          <a:solidFill>
            <a:srgbClr val="FFFFFF"/>
          </a:solidFill>
          <a:ln w="9525">
            <a:solidFill>
              <a:schemeClr val="tx1"/>
            </a:solidFill>
            <a:round/>
            <a:headEnd/>
            <a:tailEnd/>
          </a:ln>
          <a:effectLst>
            <a:outerShdw dist="53882" dir="2700000" algn="ctr" rotWithShape="0">
              <a:srgbClr val="C0C0C0"/>
            </a:outerShdw>
          </a:effectLst>
        </p:spPr>
        <p:txBody>
          <a:bodyPr rot="10800000" wrap="none" anchor="ctr" anchorCtr="1"/>
          <a:lstStyle/>
          <a:p>
            <a:pPr algn="ctr" eaLnBrk="0" fontAlgn="auto" hangingPunct="0">
              <a:spcBef>
                <a:spcPts val="0"/>
              </a:spcBef>
              <a:spcAft>
                <a:spcPts val="0"/>
              </a:spcAft>
              <a:defRPr/>
            </a:pPr>
            <a:r>
              <a:rPr lang="en-US" sz="1400" b="1" dirty="0">
                <a:latin typeface="+mn-lt"/>
              </a:rPr>
              <a:t>Byte</a:t>
            </a:r>
            <a:br>
              <a:rPr lang="en-US" sz="1400" b="1" dirty="0">
                <a:latin typeface="+mn-lt"/>
              </a:rPr>
            </a:br>
            <a:r>
              <a:rPr lang="en-US" sz="1400" b="1" dirty="0">
                <a:latin typeface="+mn-lt"/>
              </a:rPr>
              <a:t>Code</a:t>
            </a:r>
          </a:p>
        </p:txBody>
      </p:sp>
      <p:cxnSp>
        <p:nvCxnSpPr>
          <p:cNvPr id="41" name="Straight Arrow Connector 40"/>
          <p:cNvCxnSpPr>
            <a:endCxn id="39" idx="2"/>
          </p:cNvCxnSpPr>
          <p:nvPr/>
        </p:nvCxnSpPr>
        <p:spPr bwMode="auto">
          <a:xfrm flipV="1">
            <a:off x="1584982" y="2221707"/>
            <a:ext cx="909638" cy="4762"/>
          </a:xfrm>
          <a:prstGeom prst="straightConnector1">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3863045" y="2220119"/>
            <a:ext cx="908050" cy="4763"/>
          </a:xfrm>
          <a:prstGeom prst="straightConnector1">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arrow"/>
          </a:ln>
          <a:effectLst/>
        </p:spPr>
      </p:cxnSp>
      <p:sp>
        <p:nvSpPr>
          <p:cNvPr id="43" name="TextBox 12"/>
          <p:cNvSpPr txBox="1">
            <a:spLocks noChangeArrowheads="1"/>
          </p:cNvSpPr>
          <p:nvPr/>
        </p:nvSpPr>
        <p:spPr bwMode="auto">
          <a:xfrm>
            <a:off x="5353707" y="2853532"/>
            <a:ext cx="939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b="1" dirty="0"/>
              <a:t>*.class file</a:t>
            </a:r>
          </a:p>
        </p:txBody>
      </p:sp>
      <p:sp>
        <p:nvSpPr>
          <p:cNvPr id="44" name="Rectangle 43"/>
          <p:cNvSpPr/>
          <p:nvPr/>
        </p:nvSpPr>
        <p:spPr bwMode="auto">
          <a:xfrm>
            <a:off x="4258332" y="3355182"/>
            <a:ext cx="1738313" cy="387350"/>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algn="ctr" fontAlgn="auto">
              <a:spcBef>
                <a:spcPts val="0"/>
              </a:spcBef>
              <a:spcAft>
                <a:spcPts val="0"/>
              </a:spcAft>
              <a:defRPr/>
            </a:pPr>
            <a:r>
              <a:rPr lang="en-US" sz="1600" b="1" dirty="0">
                <a:latin typeface="+mn-lt"/>
              </a:rPr>
              <a:t>ClassLoader</a:t>
            </a:r>
          </a:p>
        </p:txBody>
      </p:sp>
      <p:sp>
        <p:nvSpPr>
          <p:cNvPr id="45" name="Rectangle 44"/>
          <p:cNvSpPr/>
          <p:nvPr/>
        </p:nvSpPr>
        <p:spPr bwMode="auto">
          <a:xfrm>
            <a:off x="4244045" y="4126707"/>
            <a:ext cx="1738312" cy="385762"/>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algn="ctr" fontAlgn="auto">
              <a:spcBef>
                <a:spcPts val="0"/>
              </a:spcBef>
              <a:spcAft>
                <a:spcPts val="0"/>
              </a:spcAft>
              <a:defRPr/>
            </a:pPr>
            <a:r>
              <a:rPr lang="en-US" sz="1400" b="1" dirty="0">
                <a:latin typeface="+mn-lt"/>
              </a:rPr>
              <a:t>ByteCode Verifier</a:t>
            </a:r>
          </a:p>
        </p:txBody>
      </p:sp>
      <p:cxnSp>
        <p:nvCxnSpPr>
          <p:cNvPr id="46" name="Straight Arrow Connector 45"/>
          <p:cNvCxnSpPr>
            <a:endCxn id="44" idx="0"/>
          </p:cNvCxnSpPr>
          <p:nvPr/>
        </p:nvCxnSpPr>
        <p:spPr bwMode="auto">
          <a:xfrm rot="16200000" flipH="1">
            <a:off x="4822688" y="3049588"/>
            <a:ext cx="595313" cy="15875"/>
          </a:xfrm>
          <a:prstGeom prst="straightConnector1">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arrow"/>
          </a:ln>
          <a:effectLst/>
        </p:spPr>
      </p:cxnSp>
      <p:cxnSp>
        <p:nvCxnSpPr>
          <p:cNvPr id="47" name="Straight Arrow Connector 46"/>
          <p:cNvCxnSpPr>
            <a:endCxn id="45" idx="0"/>
          </p:cNvCxnSpPr>
          <p:nvPr/>
        </p:nvCxnSpPr>
        <p:spPr bwMode="auto">
          <a:xfrm rot="16200000" flipH="1">
            <a:off x="4903651" y="3917951"/>
            <a:ext cx="415925" cy="1587"/>
          </a:xfrm>
          <a:prstGeom prst="straightConnector1">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arrow"/>
          </a:ln>
          <a:effectLst/>
        </p:spPr>
      </p:cxnSp>
      <p:sp>
        <p:nvSpPr>
          <p:cNvPr id="48" name="Rectangle 47"/>
          <p:cNvSpPr/>
          <p:nvPr/>
        </p:nvSpPr>
        <p:spPr bwMode="auto">
          <a:xfrm>
            <a:off x="3497920" y="4861719"/>
            <a:ext cx="4095750" cy="619125"/>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49" name="TextBox 24"/>
          <p:cNvSpPr txBox="1">
            <a:spLocks noChangeArrowheads="1"/>
          </p:cNvSpPr>
          <p:nvPr/>
        </p:nvSpPr>
        <p:spPr bwMode="auto">
          <a:xfrm>
            <a:off x="5096532" y="5468144"/>
            <a:ext cx="1133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t>JVM</a:t>
            </a:r>
          </a:p>
        </p:txBody>
      </p:sp>
      <p:sp>
        <p:nvSpPr>
          <p:cNvPr id="50" name="Rectangle 49"/>
          <p:cNvSpPr/>
          <p:nvPr/>
        </p:nvSpPr>
        <p:spPr bwMode="auto">
          <a:xfrm>
            <a:off x="3524907" y="4977607"/>
            <a:ext cx="1365250" cy="374650"/>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algn="ctr" fontAlgn="auto">
              <a:spcBef>
                <a:spcPts val="0"/>
              </a:spcBef>
              <a:spcAft>
                <a:spcPts val="0"/>
              </a:spcAft>
              <a:defRPr/>
            </a:pPr>
            <a:r>
              <a:rPr lang="en-US" b="1" dirty="0">
                <a:latin typeface="+mn-lt"/>
              </a:rPr>
              <a:t>interpreter</a:t>
            </a:r>
          </a:p>
        </p:txBody>
      </p:sp>
      <p:sp>
        <p:nvSpPr>
          <p:cNvPr id="51" name="Rounded Rectangle 50"/>
          <p:cNvSpPr/>
          <p:nvPr/>
        </p:nvSpPr>
        <p:spPr bwMode="auto">
          <a:xfrm>
            <a:off x="5880757" y="4977607"/>
            <a:ext cx="722313" cy="374650"/>
          </a:xfrm>
          <a:prstGeom prst="roundRect">
            <a:avLst>
              <a:gd name="adj" fmla="val 50000"/>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algn="ctr" fontAlgn="auto">
              <a:spcBef>
                <a:spcPts val="0"/>
              </a:spcBef>
              <a:spcAft>
                <a:spcPts val="0"/>
              </a:spcAft>
              <a:defRPr/>
            </a:pPr>
            <a:r>
              <a:rPr lang="en-US" b="1" dirty="0">
                <a:latin typeface="+mn-lt"/>
              </a:rPr>
              <a:t>JIT</a:t>
            </a:r>
          </a:p>
        </p:txBody>
      </p:sp>
      <p:sp>
        <p:nvSpPr>
          <p:cNvPr id="52" name="Rectangle 51"/>
          <p:cNvSpPr/>
          <p:nvPr/>
        </p:nvSpPr>
        <p:spPr bwMode="auto">
          <a:xfrm>
            <a:off x="6447495" y="2080419"/>
            <a:ext cx="2884487" cy="463550"/>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53" name="Rectangle 52"/>
          <p:cNvSpPr/>
          <p:nvPr/>
        </p:nvSpPr>
        <p:spPr bwMode="auto">
          <a:xfrm>
            <a:off x="7039632" y="2093119"/>
            <a:ext cx="566738" cy="450850"/>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r>
              <a:rPr lang="en-US" dirty="0">
                <a:latin typeface="+mn-lt"/>
              </a:rPr>
              <a:t>net</a:t>
            </a:r>
          </a:p>
        </p:txBody>
      </p:sp>
      <p:sp>
        <p:nvSpPr>
          <p:cNvPr id="54" name="Rectangle 53"/>
          <p:cNvSpPr/>
          <p:nvPr/>
        </p:nvSpPr>
        <p:spPr bwMode="auto">
          <a:xfrm>
            <a:off x="6458607" y="2091532"/>
            <a:ext cx="566738" cy="450850"/>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r>
              <a:rPr lang="en-US" dirty="0">
                <a:latin typeface="+mn-lt"/>
              </a:rPr>
              <a:t>awt</a:t>
            </a:r>
          </a:p>
        </p:txBody>
      </p:sp>
      <p:sp>
        <p:nvSpPr>
          <p:cNvPr id="55" name="Rectangle 54"/>
          <p:cNvSpPr/>
          <p:nvPr/>
        </p:nvSpPr>
        <p:spPr bwMode="auto">
          <a:xfrm>
            <a:off x="7606370" y="2093119"/>
            <a:ext cx="566737" cy="450850"/>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r>
              <a:rPr lang="en-US" dirty="0">
                <a:latin typeface="+mn-lt"/>
              </a:rPr>
              <a:t>I/O</a:t>
            </a:r>
          </a:p>
        </p:txBody>
      </p:sp>
      <p:sp>
        <p:nvSpPr>
          <p:cNvPr id="56" name="Rectangle 55"/>
          <p:cNvSpPr/>
          <p:nvPr/>
        </p:nvSpPr>
        <p:spPr bwMode="auto">
          <a:xfrm>
            <a:off x="8185807" y="2093119"/>
            <a:ext cx="566738" cy="450850"/>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r>
              <a:rPr lang="en-US" sz="1600" dirty="0">
                <a:latin typeface="+mn-lt"/>
              </a:rPr>
              <a:t>RMI</a:t>
            </a:r>
          </a:p>
        </p:txBody>
      </p:sp>
      <p:sp>
        <p:nvSpPr>
          <p:cNvPr id="57" name="Rectangle 56"/>
          <p:cNvSpPr/>
          <p:nvPr/>
        </p:nvSpPr>
        <p:spPr bwMode="auto">
          <a:xfrm>
            <a:off x="8752545" y="2093119"/>
            <a:ext cx="566737" cy="450850"/>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r>
              <a:rPr lang="en-US" dirty="0">
                <a:latin typeface="+mn-lt"/>
              </a:rPr>
              <a:t>…</a:t>
            </a:r>
          </a:p>
        </p:txBody>
      </p:sp>
      <p:sp>
        <p:nvSpPr>
          <p:cNvPr id="58" name="Left Brace 57"/>
          <p:cNvSpPr/>
          <p:nvPr/>
        </p:nvSpPr>
        <p:spPr bwMode="auto">
          <a:xfrm rot="5400000">
            <a:off x="7471432" y="116682"/>
            <a:ext cx="849313" cy="2871787"/>
          </a:xfrm>
          <a:prstGeom prst="leftBrac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latin typeface="Arial" charset="0"/>
            </a:endParaRPr>
          </a:p>
        </p:txBody>
      </p:sp>
      <p:sp>
        <p:nvSpPr>
          <p:cNvPr id="59" name="TextBox 35"/>
          <p:cNvSpPr txBox="1">
            <a:spLocks noChangeArrowheads="1"/>
          </p:cNvSpPr>
          <p:nvPr/>
        </p:nvSpPr>
        <p:spPr bwMode="auto">
          <a:xfrm>
            <a:off x="7877832" y="689769"/>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Java Class Libraries</a:t>
            </a:r>
          </a:p>
        </p:txBody>
      </p:sp>
      <p:sp>
        <p:nvSpPr>
          <p:cNvPr id="60" name="TextBox 36"/>
          <p:cNvSpPr txBox="1">
            <a:spLocks noChangeArrowheads="1"/>
          </p:cNvSpPr>
          <p:nvPr/>
        </p:nvSpPr>
        <p:spPr bwMode="auto">
          <a:xfrm>
            <a:off x="8043445" y="2621613"/>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t>JDK</a:t>
            </a:r>
          </a:p>
        </p:txBody>
      </p:sp>
      <p:cxnSp>
        <p:nvCxnSpPr>
          <p:cNvPr id="61" name="Straight Connector 60"/>
          <p:cNvCxnSpPr>
            <a:stCxn id="53" idx="2"/>
          </p:cNvCxnSpPr>
          <p:nvPr/>
        </p:nvCxnSpPr>
        <p:spPr bwMode="auto">
          <a:xfrm rot="5400000">
            <a:off x="6827701" y="3027363"/>
            <a:ext cx="979488" cy="12700"/>
          </a:xfrm>
          <a:prstGeom prst="line">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cxnSp>
      <p:cxnSp>
        <p:nvCxnSpPr>
          <p:cNvPr id="62" name="Straight Arrow Connector 61"/>
          <p:cNvCxnSpPr>
            <a:endCxn id="44" idx="3"/>
          </p:cNvCxnSpPr>
          <p:nvPr/>
        </p:nvCxnSpPr>
        <p:spPr bwMode="auto">
          <a:xfrm rot="10800000" flipV="1">
            <a:off x="5996645" y="3523457"/>
            <a:ext cx="1314450" cy="25400"/>
          </a:xfrm>
          <a:prstGeom prst="straightConnector1">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arrow"/>
          </a:ln>
          <a:effectLst/>
        </p:spPr>
      </p:cxnSp>
      <p:sp>
        <p:nvSpPr>
          <p:cNvPr id="63" name="Oval 45"/>
          <p:cNvSpPr>
            <a:spLocks noChangeArrowheads="1"/>
          </p:cNvSpPr>
          <p:nvPr/>
        </p:nvSpPr>
        <p:spPr bwMode="auto">
          <a:xfrm>
            <a:off x="2854982" y="3136107"/>
            <a:ext cx="5357813" cy="2871787"/>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4" name="TextBox 46"/>
          <p:cNvSpPr txBox="1">
            <a:spLocks noChangeArrowheads="1"/>
          </p:cNvSpPr>
          <p:nvPr/>
        </p:nvSpPr>
        <p:spPr bwMode="auto">
          <a:xfrm>
            <a:off x="1927882" y="4372769"/>
            <a:ext cx="79851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t>JRE</a:t>
            </a:r>
          </a:p>
        </p:txBody>
      </p:sp>
      <p:sp>
        <p:nvSpPr>
          <p:cNvPr id="65" name="Rectangle 64"/>
          <p:cNvSpPr/>
          <p:nvPr/>
        </p:nvSpPr>
        <p:spPr bwMode="auto">
          <a:xfrm>
            <a:off x="4336120" y="6369844"/>
            <a:ext cx="1763712" cy="347663"/>
          </a:xfrm>
          <a:prstGeom prst="rect">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p:spPr>
        <p:txBody>
          <a:bodyPr/>
          <a:lstStyle/>
          <a:p>
            <a:pPr algn="ctr" fontAlgn="auto">
              <a:spcBef>
                <a:spcPts val="0"/>
              </a:spcBef>
              <a:spcAft>
                <a:spcPts val="0"/>
              </a:spcAft>
              <a:defRPr/>
            </a:pPr>
            <a:r>
              <a:rPr lang="en-US" b="1" dirty="0">
                <a:latin typeface="+mn-lt"/>
              </a:rPr>
              <a:t>Native OS</a:t>
            </a:r>
          </a:p>
        </p:txBody>
      </p:sp>
      <p:cxnSp>
        <p:nvCxnSpPr>
          <p:cNvPr id="66" name="Straight Arrow Connector 65"/>
          <p:cNvCxnSpPr/>
          <p:nvPr/>
        </p:nvCxnSpPr>
        <p:spPr bwMode="auto">
          <a:xfrm rot="16200000" flipH="1">
            <a:off x="4902063" y="4700588"/>
            <a:ext cx="415925" cy="1588"/>
          </a:xfrm>
          <a:prstGeom prst="straightConnector1">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arrow"/>
          </a:ln>
          <a:effectLst/>
        </p:spPr>
      </p:cxnSp>
      <p:cxnSp>
        <p:nvCxnSpPr>
          <p:cNvPr id="67" name="Straight Connector 66"/>
          <p:cNvCxnSpPr/>
          <p:nvPr/>
        </p:nvCxnSpPr>
        <p:spPr bwMode="auto">
          <a:xfrm rot="5400000">
            <a:off x="5166383" y="3940969"/>
            <a:ext cx="373062" cy="1587"/>
          </a:xfrm>
          <a:prstGeom prst="line">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dashDot"/>
            <a:round/>
            <a:headEnd type="none" w="med" len="med"/>
            <a:tailEnd type="none" w="med" len="med"/>
          </a:ln>
          <a:effectLst/>
        </p:spPr>
      </p:cxnSp>
      <p:cxnSp>
        <p:nvCxnSpPr>
          <p:cNvPr id="68" name="Straight Arrow Connector 67"/>
          <p:cNvCxnSpPr/>
          <p:nvPr/>
        </p:nvCxnSpPr>
        <p:spPr bwMode="auto">
          <a:xfrm>
            <a:off x="5326720" y="4501357"/>
            <a:ext cx="773112" cy="490537"/>
          </a:xfrm>
          <a:prstGeom prst="straightConnector1">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dashDot"/>
            <a:round/>
            <a:headEnd type="none" w="med" len="med"/>
            <a:tailEnd type="arrow"/>
          </a:ln>
          <a:effectLst/>
        </p:spPr>
      </p:cxnSp>
      <p:cxnSp>
        <p:nvCxnSpPr>
          <p:cNvPr id="69" name="Straight Arrow Connector 68"/>
          <p:cNvCxnSpPr/>
          <p:nvPr/>
        </p:nvCxnSpPr>
        <p:spPr bwMode="auto">
          <a:xfrm rot="5400000">
            <a:off x="4656794" y="5925345"/>
            <a:ext cx="855663" cy="4762"/>
          </a:xfrm>
          <a:prstGeom prst="straightConnector1">
            <a:avLst/>
          </a:pr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arrow"/>
          </a:ln>
          <a:effectLst/>
        </p:spPr>
      </p:cxnSp>
      <p:sp>
        <p:nvSpPr>
          <p:cNvPr id="2" name="Rectangle 1"/>
          <p:cNvSpPr/>
          <p:nvPr/>
        </p:nvSpPr>
        <p:spPr>
          <a:xfrm>
            <a:off x="838200" y="2080419"/>
            <a:ext cx="928255" cy="579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endParaRPr lang="en-IN" dirty="0"/>
          </a:p>
        </p:txBody>
      </p:sp>
    </p:spTree>
    <p:extLst>
      <p:ext uri="{BB962C8B-B14F-4D97-AF65-F5344CB8AC3E}">
        <p14:creationId xmlns:p14="http://schemas.microsoft.com/office/powerpoint/2010/main" val="2172714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881063"/>
          </a:xfrm>
        </p:spPr>
        <p:txBody>
          <a:bodyPr/>
          <a:lstStyle/>
          <a:p>
            <a:pPr eaLnBrk="1" hangingPunct="1"/>
            <a:r>
              <a:rPr lang="en-US" altLang="en-US" dirty="0" smtClean="0"/>
              <a:t>JDK,JVM and JRE</a:t>
            </a:r>
          </a:p>
        </p:txBody>
      </p:sp>
      <p:pic>
        <p:nvPicPr>
          <p:cNvPr id="3074" name="Picture 2" descr="JD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295" y="1552055"/>
            <a:ext cx="10079257" cy="469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40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0794"/>
            <a:ext cx="10515600" cy="817289"/>
          </a:xfrm>
        </p:spPr>
        <p:txBody>
          <a:bodyPr>
            <a:normAutofit fontScale="90000"/>
          </a:bodyPr>
          <a:lstStyle/>
          <a:p>
            <a:r>
              <a:rPr lang="en-US" dirty="0" smtClean="0"/>
              <a:t>JDK</a:t>
            </a:r>
            <a:br>
              <a:rPr lang="en-US" dirty="0" smtClean="0"/>
            </a:br>
            <a:endParaRPr lang="en-IN" dirty="0"/>
          </a:p>
        </p:txBody>
      </p:sp>
      <p:sp>
        <p:nvSpPr>
          <p:cNvPr id="3" name="Content Placeholder 2"/>
          <p:cNvSpPr>
            <a:spLocks noGrp="1"/>
          </p:cNvSpPr>
          <p:nvPr>
            <p:ph idx="1"/>
          </p:nvPr>
        </p:nvSpPr>
        <p:spPr>
          <a:xfrm>
            <a:off x="838200" y="1199437"/>
            <a:ext cx="10515600" cy="5422079"/>
          </a:xfrm>
        </p:spPr>
        <p:txBody>
          <a:bodyPr>
            <a:normAutofit fontScale="92500"/>
          </a:bodyPr>
          <a:lstStyle/>
          <a:p>
            <a:r>
              <a:rPr lang="en-US" dirty="0" smtClean="0"/>
              <a:t>JDK </a:t>
            </a:r>
            <a:r>
              <a:rPr lang="en-US" dirty="0"/>
              <a:t>is an acronym for Java Development Kit. The Java Development Kit (JDK) is a software development environment which is used to develop Java applications and </a:t>
            </a:r>
            <a:r>
              <a:rPr lang="en-US" dirty="0" smtClean="0">
                <a:hlinkClick r:id="rId2"/>
              </a:rPr>
              <a:t>applets</a:t>
            </a:r>
            <a:r>
              <a:rPr lang="en-US" dirty="0" smtClean="0"/>
              <a:t> . </a:t>
            </a:r>
            <a:r>
              <a:rPr lang="en-US" dirty="0"/>
              <a:t>It physically exists. It contains JRE + development tools.</a:t>
            </a:r>
          </a:p>
          <a:p>
            <a:r>
              <a:rPr lang="en-US" dirty="0"/>
              <a:t>JDK is an implementation of any one of the below given Java Platforms released by Oracle Corporation</a:t>
            </a:r>
            <a:r>
              <a:rPr lang="en-US" dirty="0" smtClean="0"/>
              <a:t>:</a:t>
            </a:r>
          </a:p>
          <a:p>
            <a:endParaRPr lang="en-US" dirty="0"/>
          </a:p>
          <a:p>
            <a:r>
              <a:rPr lang="en-IN" sz="3200" dirty="0" smtClean="0"/>
              <a:t>JRE</a:t>
            </a:r>
          </a:p>
          <a:p>
            <a:r>
              <a:rPr lang="en-US"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endParaRPr lang="en-IN" dirty="0" smtClean="0"/>
          </a:p>
          <a:p>
            <a:endParaRPr lang="en-IN" dirty="0"/>
          </a:p>
          <a:p>
            <a:endParaRPr lang="en-IN" dirty="0"/>
          </a:p>
        </p:txBody>
      </p:sp>
    </p:spTree>
    <p:extLst>
      <p:ext uri="{BB962C8B-B14F-4D97-AF65-F5344CB8AC3E}">
        <p14:creationId xmlns:p14="http://schemas.microsoft.com/office/powerpoint/2010/main" val="2408459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5303"/>
          </a:xfrm>
        </p:spPr>
        <p:txBody>
          <a:bodyPr>
            <a:normAutofit fontScale="90000"/>
          </a:bodyPr>
          <a:lstStyle/>
          <a:p>
            <a:r>
              <a:rPr lang="en-US" dirty="0" smtClean="0"/>
              <a:t>JVM</a:t>
            </a:r>
            <a:br>
              <a:rPr lang="en-US" dirty="0" smtClean="0"/>
            </a:br>
            <a:endParaRPr lang="en-IN" dirty="0"/>
          </a:p>
        </p:txBody>
      </p:sp>
      <p:sp>
        <p:nvSpPr>
          <p:cNvPr id="3" name="Content Placeholder 2"/>
          <p:cNvSpPr>
            <a:spLocks noGrp="1"/>
          </p:cNvSpPr>
          <p:nvPr>
            <p:ph idx="1"/>
          </p:nvPr>
        </p:nvSpPr>
        <p:spPr>
          <a:xfrm>
            <a:off x="838200" y="1040524"/>
            <a:ext cx="10515600" cy="5533697"/>
          </a:xfrm>
        </p:spPr>
        <p:txBody>
          <a:bodyPr>
            <a:normAutofit fontScale="92500" lnSpcReduction="10000"/>
          </a:bodyPr>
          <a:lstStyle/>
          <a:p>
            <a:r>
              <a:rPr lang="en-US" dirty="0" smtClean="0"/>
              <a:t>JVM </a:t>
            </a:r>
            <a:r>
              <a:rPr lang="en-US" dirty="0"/>
              <a:t>(Java Virtual Machine) is an abstract machine. It is called a virtual machine because it doesn't physically exist. It is a specification that provides a runtime environment in which Java </a:t>
            </a:r>
            <a:r>
              <a:rPr lang="en-US" dirty="0" err="1"/>
              <a:t>bytecode</a:t>
            </a:r>
            <a:r>
              <a:rPr lang="en-US" dirty="0"/>
              <a:t> can be executed. It can also run those programs which are written in other languages and compiled to Java </a:t>
            </a:r>
            <a:r>
              <a:rPr lang="en-US" dirty="0" err="1"/>
              <a:t>bytecode</a:t>
            </a:r>
            <a:r>
              <a:rPr lang="en-US" dirty="0" smtClean="0"/>
              <a:t>.</a:t>
            </a:r>
          </a:p>
          <a:p>
            <a:r>
              <a:rPr lang="en-US" dirty="0"/>
              <a:t>JVMs are available for many hardware and software platforms. JVM, JRE, and JDK are platform dependent because the configuration of each </a:t>
            </a:r>
            <a:r>
              <a:rPr lang="en-US" dirty="0">
                <a:hlinkClick r:id="rId2"/>
              </a:rPr>
              <a:t>OS</a:t>
            </a:r>
            <a:r>
              <a:rPr lang="en-US" dirty="0"/>
              <a:t> is different from each other. However, Java is platform independent. There are three notions of the JVM: </a:t>
            </a:r>
            <a:r>
              <a:rPr lang="en-US" i="1" dirty="0"/>
              <a:t>specification</a:t>
            </a:r>
            <a:r>
              <a:rPr lang="en-US" dirty="0"/>
              <a:t>, </a:t>
            </a:r>
            <a:r>
              <a:rPr lang="en-US" i="1" dirty="0"/>
              <a:t>implementation</a:t>
            </a:r>
            <a:r>
              <a:rPr lang="en-US" dirty="0"/>
              <a:t>, and </a:t>
            </a:r>
            <a:r>
              <a:rPr lang="en-US" i="1" dirty="0"/>
              <a:t>instance</a:t>
            </a:r>
            <a:r>
              <a:rPr lang="en-US" dirty="0"/>
              <a:t>.</a:t>
            </a:r>
          </a:p>
          <a:p>
            <a:r>
              <a:rPr lang="en-US" dirty="0"/>
              <a:t>The JVM performs the following main tasks:</a:t>
            </a:r>
          </a:p>
          <a:p>
            <a:r>
              <a:rPr lang="en-US" dirty="0"/>
              <a:t>Loads code</a:t>
            </a:r>
          </a:p>
          <a:p>
            <a:r>
              <a:rPr lang="en-US" dirty="0"/>
              <a:t>Verifies code</a:t>
            </a:r>
          </a:p>
          <a:p>
            <a:r>
              <a:rPr lang="en-US" dirty="0"/>
              <a:t>Executes code</a:t>
            </a:r>
          </a:p>
          <a:p>
            <a:r>
              <a:rPr lang="en-US" dirty="0"/>
              <a:t>Provides runtime environment</a:t>
            </a:r>
          </a:p>
          <a:p>
            <a:endParaRPr lang="en-US" dirty="0"/>
          </a:p>
          <a:p>
            <a:endParaRPr lang="en-IN" dirty="0"/>
          </a:p>
        </p:txBody>
      </p:sp>
    </p:spTree>
    <p:extLst>
      <p:ext uri="{BB962C8B-B14F-4D97-AF65-F5344CB8AC3E}">
        <p14:creationId xmlns:p14="http://schemas.microsoft.com/office/powerpoint/2010/main" val="2171176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algn="just" eaLnBrk="1" hangingPunct="1"/>
            <a:r>
              <a:rPr lang="en-US" altLang="en-US" dirty="0" smtClean="0"/>
              <a:t>The term </a:t>
            </a:r>
            <a:r>
              <a:rPr lang="en-US" altLang="en-US" sz="2500" dirty="0" smtClean="0">
                <a:latin typeface="Courier New" panose="02070309020205020404" pitchFamily="49" charset="0"/>
                <a:cs typeface="Courier New" panose="02070309020205020404" pitchFamily="49" charset="0"/>
              </a:rPr>
              <a:t>‘class’ </a:t>
            </a:r>
            <a:r>
              <a:rPr lang="en-US" altLang="en-US" dirty="0" smtClean="0"/>
              <a:t>comes from the word called ‘</a:t>
            </a:r>
            <a:r>
              <a:rPr lang="en-US" altLang="en-US" sz="2500" dirty="0" smtClean="0">
                <a:latin typeface="Courier New" panose="02070309020205020404" pitchFamily="49" charset="0"/>
                <a:cs typeface="Courier New" panose="02070309020205020404" pitchFamily="49" charset="0"/>
              </a:rPr>
              <a:t>Classification</a:t>
            </a:r>
            <a:r>
              <a:rPr lang="en-US" altLang="en-US" sz="2500" dirty="0" smtClean="0"/>
              <a:t>’</a:t>
            </a:r>
            <a:r>
              <a:rPr lang="en-US" altLang="en-US" dirty="0" smtClean="0"/>
              <a:t>. </a:t>
            </a:r>
          </a:p>
          <a:p>
            <a:pPr algn="just" eaLnBrk="1" hangingPunct="1"/>
            <a:r>
              <a:rPr lang="en-US" altLang="en-US" dirty="0" smtClean="0"/>
              <a:t>A </a:t>
            </a:r>
            <a:r>
              <a:rPr lang="en-US" altLang="en-US" sz="2500" dirty="0" smtClean="0">
                <a:latin typeface="Courier New" panose="02070309020205020404" pitchFamily="49" charset="0"/>
                <a:cs typeface="Courier New" panose="02070309020205020404" pitchFamily="49" charset="0"/>
              </a:rPr>
              <a:t>class</a:t>
            </a:r>
            <a:r>
              <a:rPr lang="en-US" altLang="en-US" dirty="0" smtClean="0"/>
              <a:t> is a template for creation of like objects.</a:t>
            </a:r>
          </a:p>
          <a:p>
            <a:pPr algn="just" eaLnBrk="1" hangingPunct="1"/>
            <a:endParaRPr lang="en-US" altLang="en-US" dirty="0" smtClean="0"/>
          </a:p>
          <a:p>
            <a:pPr algn="just" eaLnBrk="1" hangingPunct="1"/>
            <a:r>
              <a:rPr lang="en-US" altLang="en-US" dirty="0" smtClean="0"/>
              <a:t>An </a:t>
            </a:r>
            <a:r>
              <a:rPr lang="en-US" altLang="en-US" sz="2500" dirty="0" smtClean="0">
                <a:latin typeface="Courier New" panose="02070309020205020404" pitchFamily="49" charset="0"/>
                <a:cs typeface="Courier New" panose="02070309020205020404" pitchFamily="49" charset="0"/>
              </a:rPr>
              <a:t>Object</a:t>
            </a:r>
            <a:r>
              <a:rPr lang="en-US" altLang="en-US" dirty="0" smtClean="0"/>
              <a:t> is an instance of </a:t>
            </a:r>
            <a:r>
              <a:rPr lang="en-US" altLang="en-US" sz="2500" dirty="0" smtClean="0">
                <a:latin typeface="Courier New" panose="02070309020205020404" pitchFamily="49" charset="0"/>
                <a:cs typeface="Courier New" panose="02070309020205020404" pitchFamily="49" charset="0"/>
              </a:rPr>
              <a:t>class</a:t>
            </a:r>
            <a:r>
              <a:rPr lang="en-US" altLang="en-US" dirty="0" smtClean="0">
                <a:latin typeface="Courier New" panose="02070309020205020404" pitchFamily="49" charset="0"/>
                <a:cs typeface="Courier New" panose="02070309020205020404" pitchFamily="49" charset="0"/>
              </a:rPr>
              <a:t>.</a:t>
            </a:r>
          </a:p>
          <a:p>
            <a:pPr algn="just" eaLnBrk="1" hangingPunct="1"/>
            <a:endParaRPr lang="en-US" altLang="en-US" dirty="0" smtClean="0">
              <a:latin typeface="Courier New" panose="02070309020205020404" pitchFamily="49" charset="0"/>
              <a:cs typeface="Courier New" panose="02070309020205020404" pitchFamily="49" charset="0"/>
            </a:endParaRPr>
          </a:p>
          <a:p>
            <a:pPr algn="just" eaLnBrk="1" hangingPunct="1"/>
            <a:r>
              <a:rPr lang="en-US" altLang="en-US" dirty="0" smtClean="0">
                <a:cs typeface="Courier New" panose="02070309020205020404" pitchFamily="49" charset="0"/>
              </a:rPr>
              <a:t>Classes are used to map real world entities into data members and member functions.  </a:t>
            </a:r>
          </a:p>
          <a:p>
            <a:pPr algn="just" eaLnBrk="1" hangingPunct="1"/>
            <a:r>
              <a:rPr lang="en-US" altLang="en-US" dirty="0" smtClean="0">
                <a:cs typeface="Courier New" panose="02070309020205020404" pitchFamily="49" charset="0"/>
              </a:rPr>
              <a:t>Encapsulation And Abstractions</a:t>
            </a:r>
          </a:p>
          <a:p>
            <a:pPr algn="just" eaLnBrk="1" hangingPunct="1"/>
            <a:endParaRPr lang="en-US" altLang="en-US" dirty="0" smtClean="0">
              <a:cs typeface="Courier New" panose="02070309020205020404" pitchFamily="49" charset="0"/>
            </a:endParaRPr>
          </a:p>
        </p:txBody>
      </p:sp>
      <p:sp>
        <p:nvSpPr>
          <p:cNvPr id="5" name="Title 1"/>
          <p:cNvSpPr>
            <a:spLocks noGrp="1"/>
          </p:cNvSpPr>
          <p:nvPr>
            <p:ph type="title"/>
          </p:nvPr>
        </p:nvSpPr>
        <p:spPr/>
        <p:txBody>
          <a:bodyPr/>
          <a:lstStyle/>
          <a:p>
            <a:pPr eaLnBrk="1" hangingPunct="1"/>
            <a:r>
              <a:rPr lang="en-US" altLang="en-US" dirty="0" smtClean="0"/>
              <a:t>  JAVA class</a:t>
            </a:r>
          </a:p>
        </p:txBody>
      </p:sp>
    </p:spTree>
    <p:extLst>
      <p:ext uri="{BB962C8B-B14F-4D97-AF65-F5344CB8AC3E}">
        <p14:creationId xmlns:p14="http://schemas.microsoft.com/office/powerpoint/2010/main" val="243954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Virtual Machine (JVM), Difference JDK, JRE &amp; JVM - Core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6754" y="752355"/>
            <a:ext cx="6980861" cy="528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55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036" y="115747"/>
            <a:ext cx="9144000" cy="963532"/>
          </a:xfrm>
        </p:spPr>
        <p:txBody>
          <a:bodyPr/>
          <a:lstStyle/>
          <a:p>
            <a:r>
              <a:rPr lang="en-US" dirty="0" smtClean="0"/>
              <a:t>Java</a:t>
            </a:r>
            <a:endParaRPr lang="mr-IN" dirty="0"/>
          </a:p>
        </p:txBody>
      </p:sp>
      <p:sp>
        <p:nvSpPr>
          <p:cNvPr id="3" name="Subtitle 2"/>
          <p:cNvSpPr>
            <a:spLocks noGrp="1"/>
          </p:cNvSpPr>
          <p:nvPr>
            <p:ph type="subTitle" idx="1"/>
          </p:nvPr>
        </p:nvSpPr>
        <p:spPr>
          <a:xfrm>
            <a:off x="979990" y="893562"/>
            <a:ext cx="9144000" cy="6155420"/>
          </a:xfrm>
        </p:spPr>
        <p:txBody>
          <a:bodyPr/>
          <a:lstStyle/>
          <a:p>
            <a:pPr algn="l"/>
            <a:r>
              <a:rPr lang="en-US" b="1" dirty="0" smtClean="0"/>
              <a:t>What Is JAVA</a:t>
            </a:r>
            <a:r>
              <a:rPr lang="en-US" dirty="0" smtClean="0"/>
              <a:t>?</a:t>
            </a:r>
          </a:p>
          <a:p>
            <a:pPr algn="l"/>
            <a:r>
              <a:rPr lang="en-US" b="1" dirty="0"/>
              <a:t>Java</a:t>
            </a:r>
            <a:r>
              <a:rPr lang="en-US" dirty="0"/>
              <a:t> is a general-purpose, class-based, object-oriented programming language designed for having lesser implementation dependencies. It is a computing platform for application development. </a:t>
            </a:r>
            <a:endParaRPr lang="en-US" dirty="0" smtClean="0"/>
          </a:p>
          <a:p>
            <a:pPr algn="l"/>
            <a:r>
              <a:rPr lang="en-US" b="1" dirty="0"/>
              <a:t>History of Java Programming Language</a:t>
            </a:r>
          </a:p>
          <a:p>
            <a:pPr algn="l"/>
            <a:r>
              <a:rPr lang="en-US" dirty="0"/>
              <a:t>Here are important landmarks from the history of the Java </a:t>
            </a:r>
            <a:r>
              <a:rPr lang="en-US" dirty="0" smtClean="0"/>
              <a:t>language:</a:t>
            </a:r>
          </a:p>
          <a:p>
            <a:pPr marL="342900" indent="-342900" algn="l">
              <a:buFont typeface="Arial" panose="020B0604020202020204" pitchFamily="34" charset="0"/>
              <a:buChar char="•"/>
            </a:pPr>
            <a:r>
              <a:rPr lang="en-US" dirty="0" smtClean="0"/>
              <a:t>The </a:t>
            </a:r>
            <a:r>
              <a:rPr lang="en-US" dirty="0"/>
              <a:t>Java language was initially called OAK.</a:t>
            </a:r>
          </a:p>
          <a:p>
            <a:pPr marL="342900" indent="-342900" algn="l">
              <a:buFont typeface="Arial" panose="020B0604020202020204" pitchFamily="34" charset="0"/>
              <a:buChar char="•"/>
            </a:pPr>
            <a:r>
              <a:rPr lang="en-US" dirty="0"/>
              <a:t>Originally, it was developed for handling portable devices and set-top boxes. Oak was a massive failure.</a:t>
            </a:r>
          </a:p>
          <a:p>
            <a:pPr marL="342900" indent="-342900" algn="l">
              <a:buFont typeface="Arial" panose="020B0604020202020204" pitchFamily="34" charset="0"/>
              <a:buChar char="•"/>
            </a:pPr>
            <a:r>
              <a:rPr lang="en-US" dirty="0"/>
              <a:t>In 1995, Sun changed the name to "Java" and modified the language to take advantage of the burgeoning www (World Wide Web) development business.</a:t>
            </a:r>
          </a:p>
          <a:p>
            <a:pPr marL="342900" indent="-342900" algn="l">
              <a:buFont typeface="Arial" panose="020B0604020202020204" pitchFamily="34" charset="0"/>
              <a:buChar char="•"/>
            </a:pPr>
            <a:r>
              <a:rPr lang="en-US" dirty="0"/>
              <a:t>Later, in 2009, Oracle Corporation acquired Sun Microsystems and took ownership of three key Sun software assets: Java, MySQL, and Solaris.</a:t>
            </a:r>
          </a:p>
          <a:p>
            <a:pPr marL="342900" indent="-342900" algn="l">
              <a:buFont typeface="Arial" panose="020B0604020202020204" pitchFamily="34" charset="0"/>
              <a:buChar char="•"/>
            </a:pPr>
            <a:endParaRPr lang="mr-IN" dirty="0"/>
          </a:p>
        </p:txBody>
      </p:sp>
    </p:spTree>
    <p:extLst>
      <p:ext uri="{BB962C8B-B14F-4D97-AF65-F5344CB8AC3E}">
        <p14:creationId xmlns:p14="http://schemas.microsoft.com/office/powerpoint/2010/main" val="3427323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dirty="0" smtClean="0"/>
              <a:t>Language Basics</a:t>
            </a:r>
          </a:p>
        </p:txBody>
      </p:sp>
      <p:sp>
        <p:nvSpPr>
          <p:cNvPr id="19459" name="Rectangle 3"/>
          <p:cNvSpPr>
            <a:spLocks noGrp="1" noChangeArrowheads="1"/>
          </p:cNvSpPr>
          <p:nvPr>
            <p:ph idx="1"/>
          </p:nvPr>
        </p:nvSpPr>
        <p:spPr/>
        <p:txBody>
          <a:bodyPr/>
          <a:lstStyle/>
          <a:p>
            <a:pPr eaLnBrk="1" hangingPunct="1"/>
            <a:r>
              <a:rPr lang="en-US" dirty="0" smtClean="0"/>
              <a:t>Keywords</a:t>
            </a:r>
          </a:p>
          <a:p>
            <a:pPr eaLnBrk="1" hangingPunct="1"/>
            <a:r>
              <a:rPr lang="en-US" dirty="0" smtClean="0"/>
              <a:t>Variables</a:t>
            </a:r>
          </a:p>
          <a:p>
            <a:pPr eaLnBrk="1" hangingPunct="1"/>
            <a:r>
              <a:rPr lang="en-US" dirty="0" smtClean="0"/>
              <a:t>Conditional Statements</a:t>
            </a:r>
          </a:p>
          <a:p>
            <a:pPr eaLnBrk="1" hangingPunct="1"/>
            <a:r>
              <a:rPr lang="en-US" dirty="0" smtClean="0"/>
              <a:t>Loops</a:t>
            </a:r>
          </a:p>
          <a:p>
            <a:pPr eaLnBrk="1" hangingPunct="1"/>
            <a:r>
              <a:rPr lang="en-US" dirty="0" smtClean="0"/>
              <a:t>Data Types</a:t>
            </a:r>
          </a:p>
          <a:p>
            <a:pPr eaLnBrk="1" hangingPunct="1"/>
            <a:r>
              <a:rPr lang="en-US" dirty="0" smtClean="0"/>
              <a:t>Operators</a:t>
            </a:r>
          </a:p>
          <a:p>
            <a:pPr eaLnBrk="1" hangingPunct="1"/>
            <a:r>
              <a:rPr lang="en-US" dirty="0" smtClean="0"/>
              <a:t>Coding Conventions</a:t>
            </a:r>
          </a:p>
        </p:txBody>
      </p:sp>
    </p:spTree>
    <p:extLst>
      <p:ext uri="{BB962C8B-B14F-4D97-AF65-F5344CB8AC3E}">
        <p14:creationId xmlns:p14="http://schemas.microsoft.com/office/powerpoint/2010/main" val="319640543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a:xfrm>
            <a:off x="2019836" y="516228"/>
            <a:ext cx="7924800" cy="609600"/>
          </a:xfrm>
        </p:spPr>
        <p:txBody>
          <a:bodyPr/>
          <a:lstStyle/>
          <a:p>
            <a:pPr eaLnBrk="1" hangingPunct="1"/>
            <a:r>
              <a:rPr lang="en-US" sz="3200" dirty="0"/>
              <a:t>Java Keywords</a:t>
            </a:r>
            <a:endParaRPr lang="en-CA" sz="3200" dirty="0"/>
          </a:p>
        </p:txBody>
      </p:sp>
      <p:graphicFrame>
        <p:nvGraphicFramePr>
          <p:cNvPr id="72779" name="Group 75"/>
          <p:cNvGraphicFramePr>
            <a:graphicFrameLocks noGrp="1"/>
          </p:cNvGraphicFramePr>
          <p:nvPr>
            <p:ph sz="half" idx="2"/>
            <p:extLst/>
          </p:nvPr>
        </p:nvGraphicFramePr>
        <p:xfrm>
          <a:off x="1600200" y="1617373"/>
          <a:ext cx="8305800" cy="4481511"/>
        </p:xfrm>
        <a:graphic>
          <a:graphicData uri="http://schemas.openxmlformats.org/drawingml/2006/table">
            <a:tbl>
              <a:tblPr/>
              <a:tblGrid>
                <a:gridCol w="1384300"/>
                <a:gridCol w="1384300"/>
                <a:gridCol w="1117600"/>
                <a:gridCol w="1651000"/>
                <a:gridCol w="1384300"/>
                <a:gridCol w="1384300"/>
              </a:tblGrid>
              <a:tr h="560864">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dirty="0" smtClean="0">
                          <a:ln>
                            <a:noFill/>
                          </a:ln>
                          <a:solidFill>
                            <a:srgbClr val="000099"/>
                          </a:solidFill>
                          <a:effectLst/>
                          <a:latin typeface="Arial" charset="0"/>
                        </a:rPr>
                        <a:t>abstract	</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boolean</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break</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byte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case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catch</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0864">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dirty="0" smtClean="0">
                          <a:ln>
                            <a:noFill/>
                          </a:ln>
                          <a:solidFill>
                            <a:srgbClr val="000099"/>
                          </a:solidFill>
                          <a:effectLst/>
                          <a:latin typeface="Arial" charset="0"/>
                        </a:rPr>
                        <a:t>char</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class</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const</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continue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default</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do</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double</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dirty="0" smtClean="0">
                          <a:ln>
                            <a:noFill/>
                          </a:ln>
                          <a:solidFill>
                            <a:srgbClr val="000099"/>
                          </a:solidFill>
                          <a:effectLst/>
                          <a:latin typeface="Arial" charset="0"/>
                        </a:rPr>
                        <a:t>else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extends</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final</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finally</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float</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5164">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dirty="0" smtClean="0">
                          <a:ln>
                            <a:noFill/>
                          </a:ln>
                          <a:solidFill>
                            <a:srgbClr val="000099"/>
                          </a:solidFill>
                          <a:effectLst/>
                          <a:latin typeface="Arial" charset="0"/>
                        </a:rPr>
                        <a:t>for</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goto</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if</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implements</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import</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instanceof</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int</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interface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long</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native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new</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package</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private</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protected</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public</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return</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short</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static</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strictfp</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super</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switch</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synchronized</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this</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throw</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0864">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throws</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transient</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try</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void</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volatile</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while</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true</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false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null</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dirty="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1974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Types, Input and Operators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5182" y="430983"/>
            <a:ext cx="8572501" cy="468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047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a:xfrm>
            <a:off x="2133600" y="228600"/>
            <a:ext cx="7772400" cy="914400"/>
          </a:xfrm>
        </p:spPr>
        <p:txBody>
          <a:bodyPr/>
          <a:lstStyle/>
          <a:p>
            <a:pPr eaLnBrk="1" hangingPunct="1"/>
            <a:r>
              <a:rPr lang="en-US" dirty="0" smtClean="0"/>
              <a:t>Data Types</a:t>
            </a:r>
          </a:p>
        </p:txBody>
      </p:sp>
      <p:sp>
        <p:nvSpPr>
          <p:cNvPr id="14339" name="Rectangle 3"/>
          <p:cNvSpPr>
            <a:spLocks noGrp="1" noChangeArrowheads="1"/>
          </p:cNvSpPr>
          <p:nvPr>
            <p:ph idx="1"/>
          </p:nvPr>
        </p:nvSpPr>
        <p:spPr>
          <a:xfrm>
            <a:off x="2286000" y="1576589"/>
            <a:ext cx="7620000" cy="3219450"/>
          </a:xfrm>
        </p:spPr>
        <p:txBody>
          <a:bodyPr rtlCol="0">
            <a:normAutofit lnSpcReduction="10000"/>
          </a:bodyPr>
          <a:lstStyle/>
          <a:p>
            <a:pPr>
              <a:defRPr/>
            </a:pPr>
            <a:r>
              <a:rPr lang="en-US" sz="2400" dirty="0"/>
              <a:t>Integral Type</a:t>
            </a:r>
          </a:p>
          <a:p>
            <a:pPr lvl="1">
              <a:buFont typeface="Wingdings" pitchFamily="2" charset="2"/>
              <a:buChar char="§"/>
              <a:defRPr/>
            </a:pPr>
            <a:r>
              <a:rPr lang="en-US" sz="2000" dirty="0"/>
              <a:t>byte		8 bits</a:t>
            </a:r>
          </a:p>
          <a:p>
            <a:pPr lvl="1">
              <a:buFont typeface="Wingdings" pitchFamily="2" charset="2"/>
              <a:buChar char="§"/>
              <a:defRPr/>
            </a:pPr>
            <a:r>
              <a:rPr lang="en-US" sz="2000" dirty="0"/>
              <a:t>short		16 bits</a:t>
            </a:r>
          </a:p>
          <a:p>
            <a:pPr lvl="1">
              <a:buFont typeface="Wingdings" pitchFamily="2" charset="2"/>
              <a:buChar char="§"/>
              <a:defRPr/>
            </a:pPr>
            <a:r>
              <a:rPr lang="en-US" sz="2000" dirty="0"/>
              <a:t>int		32 bits</a:t>
            </a:r>
          </a:p>
          <a:p>
            <a:pPr lvl="1">
              <a:buFont typeface="Wingdings" pitchFamily="2" charset="2"/>
              <a:buChar char="§"/>
              <a:defRPr/>
            </a:pPr>
            <a:r>
              <a:rPr lang="en-US" sz="2000" dirty="0"/>
              <a:t>long		64 bits</a:t>
            </a:r>
          </a:p>
          <a:p>
            <a:pPr>
              <a:defRPr/>
            </a:pPr>
            <a:endParaRPr lang="en-US" sz="2400" dirty="0"/>
          </a:p>
          <a:p>
            <a:pPr>
              <a:defRPr/>
            </a:pPr>
            <a:r>
              <a:rPr lang="en-US" sz="2400" dirty="0"/>
              <a:t>Textual Type</a:t>
            </a:r>
          </a:p>
          <a:p>
            <a:pPr lvl="1">
              <a:buFont typeface="Wingdings" pitchFamily="2" charset="2"/>
              <a:buChar char="§"/>
              <a:defRPr/>
            </a:pPr>
            <a:r>
              <a:rPr lang="en-US" sz="2000" dirty="0"/>
              <a:t>char		16 bits, UNICODE Character</a:t>
            </a:r>
          </a:p>
          <a:p>
            <a:pPr lvl="1">
              <a:buFont typeface="Wingdings" pitchFamily="2" charset="2"/>
              <a:buChar char="§"/>
              <a:defRPr/>
            </a:pPr>
            <a:r>
              <a:rPr lang="en-US" sz="2000" dirty="0"/>
              <a:t>String</a:t>
            </a:r>
          </a:p>
        </p:txBody>
      </p:sp>
    </p:spTree>
    <p:extLst>
      <p:ext uri="{BB962C8B-B14F-4D97-AF65-F5344CB8AC3E}">
        <p14:creationId xmlns:p14="http://schemas.microsoft.com/office/powerpoint/2010/main" val="45178516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a:xfrm>
            <a:off x="1572296" y="184821"/>
            <a:ext cx="10515600" cy="1325563"/>
          </a:xfrm>
        </p:spPr>
        <p:txBody>
          <a:bodyPr/>
          <a:lstStyle/>
          <a:p>
            <a:pPr eaLnBrk="1" hangingPunct="1"/>
            <a:r>
              <a:rPr lang="en-US" dirty="0" smtClean="0"/>
              <a:t>Data Types</a:t>
            </a:r>
          </a:p>
        </p:txBody>
      </p:sp>
      <p:sp>
        <p:nvSpPr>
          <p:cNvPr id="23555" name="Rectangle 3"/>
          <p:cNvSpPr>
            <a:spLocks noGrp="1" noChangeArrowheads="1"/>
          </p:cNvSpPr>
          <p:nvPr>
            <p:ph idx="1"/>
          </p:nvPr>
        </p:nvSpPr>
        <p:spPr/>
        <p:txBody>
          <a:bodyPr>
            <a:normAutofit/>
          </a:bodyPr>
          <a:lstStyle/>
          <a:p>
            <a:pPr eaLnBrk="1" hangingPunct="1"/>
            <a:r>
              <a:rPr lang="en-US" sz="2400" dirty="0" smtClean="0"/>
              <a:t>Floating Point Type</a:t>
            </a:r>
          </a:p>
          <a:p>
            <a:pPr lvl="1" eaLnBrk="1" hangingPunct="1">
              <a:buFont typeface="Wingdings" panose="05000000000000000000" pitchFamily="2" charset="2"/>
              <a:buChar char="§"/>
            </a:pPr>
            <a:r>
              <a:rPr lang="en-US" sz="2000" dirty="0" smtClean="0"/>
              <a:t>float		32 bits</a:t>
            </a:r>
          </a:p>
          <a:p>
            <a:pPr lvl="1" eaLnBrk="1" hangingPunct="1">
              <a:buFont typeface="Wingdings" panose="05000000000000000000" pitchFamily="2" charset="2"/>
              <a:buChar char="§"/>
            </a:pPr>
            <a:r>
              <a:rPr lang="en-US" sz="2000" dirty="0" smtClean="0"/>
              <a:t>double		64 bits</a:t>
            </a:r>
          </a:p>
          <a:p>
            <a:pPr lvl="1" eaLnBrk="1" hangingPunct="1"/>
            <a:endParaRPr lang="en-US" sz="2000" dirty="0" smtClean="0"/>
          </a:p>
          <a:p>
            <a:pPr eaLnBrk="1" hangingPunct="1"/>
            <a:r>
              <a:rPr lang="en-US" sz="2400" dirty="0" smtClean="0"/>
              <a:t>Boolean Type  1 bit</a:t>
            </a:r>
          </a:p>
          <a:p>
            <a:pPr lvl="1" eaLnBrk="1" hangingPunct="1">
              <a:buFont typeface="Wingdings" panose="05000000000000000000" pitchFamily="2" charset="2"/>
              <a:buChar char="§"/>
            </a:pPr>
            <a:r>
              <a:rPr lang="en-US" sz="2000" dirty="0" smtClean="0"/>
              <a:t>true</a:t>
            </a:r>
          </a:p>
          <a:p>
            <a:pPr lvl="1" eaLnBrk="1" hangingPunct="1">
              <a:buFont typeface="Wingdings" panose="05000000000000000000" pitchFamily="2" charset="2"/>
              <a:buChar char="§"/>
            </a:pPr>
            <a:r>
              <a:rPr lang="en-US" sz="2000" dirty="0" smtClean="0"/>
              <a:t>false</a:t>
            </a:r>
          </a:p>
        </p:txBody>
      </p:sp>
    </p:spTree>
    <p:extLst>
      <p:ext uri="{BB962C8B-B14F-4D97-AF65-F5344CB8AC3E}">
        <p14:creationId xmlns:p14="http://schemas.microsoft.com/office/powerpoint/2010/main" val="3479081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pPr eaLnBrk="1" hangingPunct="1"/>
            <a:r>
              <a:rPr lang="en-US" smtClean="0"/>
              <a:t>Variables</a:t>
            </a:r>
          </a:p>
        </p:txBody>
      </p:sp>
      <p:sp>
        <p:nvSpPr>
          <p:cNvPr id="25603" name="Rectangle 3"/>
          <p:cNvSpPr>
            <a:spLocks noGrp="1" noChangeArrowheads="1"/>
          </p:cNvSpPr>
          <p:nvPr>
            <p:ph idx="1"/>
          </p:nvPr>
        </p:nvSpPr>
        <p:spPr>
          <a:xfrm>
            <a:off x="926940" y="1922361"/>
            <a:ext cx="7693025" cy="4223795"/>
          </a:xfrm>
        </p:spPr>
        <p:txBody>
          <a:bodyPr>
            <a:noAutofit/>
          </a:bodyPr>
          <a:lstStyle/>
          <a:p>
            <a:pPr eaLnBrk="1" hangingPunct="1"/>
            <a:r>
              <a:rPr lang="en-US" sz="2400" dirty="0"/>
              <a:t>A </a:t>
            </a:r>
            <a:r>
              <a:rPr lang="en-US" sz="2400" b="1" dirty="0"/>
              <a:t>variable</a:t>
            </a:r>
            <a:r>
              <a:rPr lang="en-US" sz="2400" dirty="0"/>
              <a:t> is a name given memory location. That memory is associated to a data type and can be assigned a value.</a:t>
            </a:r>
          </a:p>
          <a:p>
            <a:pPr eaLnBrk="1" hangingPunct="1"/>
            <a:endParaRPr lang="en-US" sz="2400" dirty="0"/>
          </a:p>
          <a:p>
            <a:pPr eaLnBrk="1" hangingPunct="1"/>
            <a:r>
              <a:rPr lang="en-US" sz="2400" dirty="0"/>
              <a:t> </a:t>
            </a:r>
            <a:r>
              <a:rPr lang="en-US" sz="2400" dirty="0" err="1"/>
              <a:t>int</a:t>
            </a:r>
            <a:r>
              <a:rPr lang="en-US" sz="2400" dirty="0"/>
              <a:t> </a:t>
            </a:r>
            <a:r>
              <a:rPr lang="en-US" sz="2400" dirty="0" smtClean="0"/>
              <a:t>n=90;</a:t>
            </a:r>
            <a:endParaRPr lang="en-US" sz="2400" dirty="0"/>
          </a:p>
          <a:p>
            <a:pPr eaLnBrk="1" hangingPunct="1"/>
            <a:r>
              <a:rPr lang="en-US" sz="2400" dirty="0"/>
              <a:t> float f1;</a:t>
            </a:r>
          </a:p>
          <a:p>
            <a:pPr eaLnBrk="1" hangingPunct="1"/>
            <a:r>
              <a:rPr lang="en-US" sz="2400" dirty="0"/>
              <a:t> char </a:t>
            </a:r>
            <a:r>
              <a:rPr lang="en-US" sz="2400" dirty="0" err="1"/>
              <a:t>ch</a:t>
            </a:r>
            <a:r>
              <a:rPr lang="en-US" sz="2400" dirty="0"/>
              <a:t>;</a:t>
            </a:r>
          </a:p>
          <a:p>
            <a:pPr eaLnBrk="1" hangingPunct="1"/>
            <a:r>
              <a:rPr lang="en-US" sz="2400" dirty="0"/>
              <a:t> double d;</a:t>
            </a:r>
          </a:p>
        </p:txBody>
      </p:sp>
    </p:spTree>
    <p:extLst>
      <p:ext uri="{BB962C8B-B14F-4D97-AF65-F5344CB8AC3E}">
        <p14:creationId xmlns:p14="http://schemas.microsoft.com/office/powerpoint/2010/main" val="2260748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pPr eaLnBrk="1" hangingPunct="1"/>
            <a:r>
              <a:rPr lang="en-US" smtClean="0"/>
              <a:t>Variables conti…</a:t>
            </a:r>
          </a:p>
        </p:txBody>
      </p:sp>
      <p:sp>
        <p:nvSpPr>
          <p:cNvPr id="26627" name="Rectangle 3"/>
          <p:cNvSpPr>
            <a:spLocks noGrp="1" noChangeArrowheads="1"/>
          </p:cNvSpPr>
          <p:nvPr>
            <p:ph idx="1"/>
          </p:nvPr>
        </p:nvSpPr>
        <p:spPr>
          <a:xfrm>
            <a:off x="1600200" y="1565564"/>
            <a:ext cx="8305800" cy="3352800"/>
          </a:xfrm>
        </p:spPr>
        <p:txBody>
          <a:bodyPr>
            <a:normAutofit lnSpcReduction="10000"/>
          </a:bodyPr>
          <a:lstStyle/>
          <a:p>
            <a:pPr eaLnBrk="1" hangingPunct="1">
              <a:lnSpc>
                <a:spcPct val="80000"/>
              </a:lnSpc>
            </a:pPr>
            <a:r>
              <a:rPr lang="en-US" sz="1800" dirty="0"/>
              <a:t>Assigning a value to a variable</a:t>
            </a:r>
          </a:p>
          <a:p>
            <a:pPr eaLnBrk="1" hangingPunct="1">
              <a:lnSpc>
                <a:spcPct val="80000"/>
              </a:lnSpc>
              <a:buFont typeface="Wingdings" panose="05000000000000000000" pitchFamily="2" charset="2"/>
              <a:buNone/>
            </a:pPr>
            <a:endParaRPr lang="en-US" sz="1800" dirty="0"/>
          </a:p>
          <a:p>
            <a:pPr eaLnBrk="1" hangingPunct="1">
              <a:lnSpc>
                <a:spcPct val="80000"/>
              </a:lnSpc>
            </a:pPr>
            <a:r>
              <a:rPr lang="en-US" sz="1800" dirty="0"/>
              <a:t>Initialization of a variable with a primary value</a:t>
            </a:r>
          </a:p>
          <a:p>
            <a:pPr eaLnBrk="1" hangingPunct="1">
              <a:lnSpc>
                <a:spcPct val="80000"/>
              </a:lnSpc>
              <a:buFont typeface="Wingdings" panose="05000000000000000000" pitchFamily="2" charset="2"/>
              <a:buAutoNum type="arabicPeriod"/>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n1;</a:t>
            </a:r>
          </a:p>
          <a:p>
            <a:pPr eaLnBrk="1" hangingPunct="1">
              <a:lnSpc>
                <a:spcPct val="80000"/>
              </a:lnSpc>
              <a:buFont typeface="Wingdings" panose="05000000000000000000" pitchFamily="2" charset="2"/>
              <a:buAutoNum type="arabicPeriod"/>
            </a:pPr>
            <a:r>
              <a:rPr lang="en-US" sz="1800" b="1" dirty="0">
                <a:latin typeface="Courier New" panose="02070309020205020404" pitchFamily="49" charset="0"/>
                <a:cs typeface="Courier New" panose="02070309020205020404" pitchFamily="49" charset="0"/>
              </a:rPr>
              <a:t>n1 =21 ;  		// assignment</a:t>
            </a:r>
          </a:p>
          <a:p>
            <a:pPr eaLnBrk="1" hangingPunct="1">
              <a:lnSpc>
                <a:spcPct val="80000"/>
              </a:lnSpc>
              <a:buFont typeface="Wingdings" panose="05000000000000000000" pitchFamily="2" charset="2"/>
              <a:buAutoNum type="arabicPeriod"/>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i2 = 18; 	// initialization</a:t>
            </a:r>
          </a:p>
          <a:p>
            <a:pPr eaLnBrk="1" hangingPunct="1">
              <a:lnSpc>
                <a:spcPct val="80000"/>
              </a:lnSpc>
              <a:buFont typeface="Wingdings" panose="05000000000000000000" pitchFamily="2" charset="2"/>
              <a:buAutoNum type="arabicPeriod"/>
            </a:pPr>
            <a:r>
              <a:rPr lang="en-US" sz="1800" b="1" dirty="0">
                <a:latin typeface="Courier New" panose="02070309020205020404" pitchFamily="49" charset="0"/>
                <a:cs typeface="Courier New" panose="02070309020205020404" pitchFamily="49" charset="0"/>
              </a:rPr>
              <a:t>char  </a:t>
            </a:r>
            <a:r>
              <a:rPr lang="en-US" sz="1800" b="1" dirty="0" err="1">
                <a:latin typeface="Courier New" panose="02070309020205020404" pitchFamily="49" charset="0"/>
                <a:cs typeface="Courier New" panose="02070309020205020404" pitchFamily="49" charset="0"/>
              </a:rPr>
              <a:t>ch</a:t>
            </a:r>
            <a:r>
              <a:rPr lang="en-US" sz="1800" b="1" dirty="0">
                <a:latin typeface="Courier New" panose="02070309020205020404" pitchFamily="49" charset="0"/>
                <a:cs typeface="Courier New" panose="02070309020205020404" pitchFamily="49" charset="0"/>
              </a:rPr>
              <a:t> = ‘S’;	// initialization</a:t>
            </a:r>
          </a:p>
          <a:p>
            <a:pPr eaLnBrk="1" hangingPunct="1">
              <a:lnSpc>
                <a:spcPct val="80000"/>
              </a:lnSpc>
              <a:buFont typeface="Wingdings" panose="05000000000000000000" pitchFamily="2" charset="2"/>
              <a:buAutoNum type="arabicPeriod"/>
            </a:pPr>
            <a:r>
              <a:rPr lang="en-US" sz="1800" b="1" dirty="0">
                <a:latin typeface="Courier New" panose="02070309020205020404" pitchFamily="49" charset="0"/>
                <a:cs typeface="Courier New" panose="02070309020205020404" pitchFamily="49" charset="0"/>
              </a:rPr>
              <a:t>double d = 21.8;	// initialization</a:t>
            </a:r>
          </a:p>
          <a:p>
            <a:pPr eaLnBrk="1" hangingPunct="1">
              <a:lnSpc>
                <a:spcPct val="80000"/>
              </a:lnSpc>
              <a:buFont typeface="Wingdings" panose="05000000000000000000" pitchFamily="2" charset="2"/>
              <a:buAutoNum type="arabicPeriod"/>
            </a:pPr>
            <a:r>
              <a:rPr lang="en-US" sz="1800" b="1" dirty="0">
                <a:latin typeface="Courier New" panose="02070309020205020404" pitchFamily="49" charset="0"/>
                <a:cs typeface="Courier New" panose="02070309020205020404" pitchFamily="49" charset="0"/>
              </a:rPr>
              <a:t>d = n1; 			// assignment</a:t>
            </a:r>
          </a:p>
          <a:p>
            <a:pPr eaLnBrk="1" hangingPunct="1">
              <a:lnSpc>
                <a:spcPct val="80000"/>
              </a:lnSpc>
              <a:buFont typeface="Wingdings" panose="05000000000000000000" pitchFamily="2" charset="2"/>
              <a:buAutoNum type="arabicPeriod"/>
            </a:pPr>
            <a:r>
              <a:rPr lang="en-US" sz="1800" b="1" dirty="0">
                <a:latin typeface="Courier New" panose="02070309020205020404" pitchFamily="49" charset="0"/>
                <a:cs typeface="Courier New" panose="02070309020205020404" pitchFamily="49" charset="0"/>
              </a:rPr>
              <a:t>float f1 = 16.13F;</a:t>
            </a:r>
          </a:p>
          <a:p>
            <a:pPr eaLnBrk="1" hangingPunct="1">
              <a:lnSpc>
                <a:spcPct val="80000"/>
              </a:lnSpc>
              <a:buFont typeface="Wingdings" panose="05000000000000000000" pitchFamily="2" charset="2"/>
              <a:buNone/>
            </a:pPr>
            <a:endParaRPr lang="en-US" sz="1800" b="1"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AutoNum type="arabicPeriod"/>
            </a:pPr>
            <a:endParaRPr lang="en-US" sz="1800" b="1" dirty="0">
              <a:latin typeface="Courier New" panose="02070309020205020404" pitchFamily="49" charset="0"/>
              <a:cs typeface="Courier New" panose="02070309020205020404" pitchFamily="49" charset="0"/>
            </a:endParaRPr>
          </a:p>
          <a:p>
            <a:pPr eaLnBrk="1" hangingPunct="1">
              <a:lnSpc>
                <a:spcPct val="80000"/>
              </a:lnSpc>
            </a:pPr>
            <a:endParaRPr lang="en-US" sz="1800" dirty="0"/>
          </a:p>
        </p:txBody>
      </p:sp>
    </p:spTree>
    <p:extLst>
      <p:ext uri="{BB962C8B-B14F-4D97-AF65-F5344CB8AC3E}">
        <p14:creationId xmlns:p14="http://schemas.microsoft.com/office/powerpoint/2010/main" val="2578203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a:t>
            </a:r>
            <a:br>
              <a:rPr lang="en-US" dirty="0" smtClean="0"/>
            </a:br>
            <a:endParaRPr lang="en-US" dirty="0"/>
          </a:p>
        </p:txBody>
      </p:sp>
      <p:sp>
        <p:nvSpPr>
          <p:cNvPr id="3" name="Content Placeholder 2"/>
          <p:cNvSpPr>
            <a:spLocks noGrp="1"/>
          </p:cNvSpPr>
          <p:nvPr>
            <p:ph idx="1"/>
          </p:nvPr>
        </p:nvSpPr>
        <p:spPr/>
        <p:txBody>
          <a:bodyPr>
            <a:noAutofit/>
          </a:bodyPr>
          <a:lstStyle/>
          <a:p>
            <a:r>
              <a:rPr lang="en-US" sz="2400" dirty="0" smtClean="0"/>
              <a:t>class , interfaces , </a:t>
            </a:r>
            <a:r>
              <a:rPr lang="en-US" sz="2400" dirty="0" err="1" smtClean="0"/>
              <a:t>enum</a:t>
            </a:r>
            <a:r>
              <a:rPr lang="en-US" sz="2400" dirty="0" smtClean="0"/>
              <a:t> names-  1st letter of 1st word must start with upper case &amp; then follow camel case notation.</a:t>
            </a:r>
          </a:p>
          <a:p>
            <a:pPr marL="0" indent="0">
              <a:buNone/>
            </a:pPr>
            <a:r>
              <a:rPr lang="en-US" sz="2400" dirty="0" smtClean="0"/>
              <a:t>	</a:t>
            </a:r>
            <a:r>
              <a:rPr lang="en-US" sz="2400" dirty="0" err="1" smtClean="0"/>
              <a:t>eg</a:t>
            </a:r>
            <a:r>
              <a:rPr lang="en-US" sz="2400" dirty="0" smtClean="0"/>
              <a:t> : </a:t>
            </a:r>
            <a:r>
              <a:rPr lang="en-US" sz="2400" dirty="0" err="1" smtClean="0"/>
              <a:t>HelloWorld</a:t>
            </a:r>
            <a:r>
              <a:rPr lang="en-US" sz="2400" dirty="0" smtClean="0"/>
              <a:t> , </a:t>
            </a:r>
            <a:r>
              <a:rPr lang="en-US" sz="2400" dirty="0" err="1" smtClean="0"/>
              <a:t>MathOperation,AxisBank,BankAccount</a:t>
            </a:r>
            <a:endParaRPr lang="en-US" sz="2400" dirty="0" smtClean="0"/>
          </a:p>
          <a:p>
            <a:r>
              <a:rPr lang="en-US" sz="2400" dirty="0" smtClean="0"/>
              <a:t>data members/methods(functions) --  1st must start with lower case &amp; then follow camel case notation</a:t>
            </a:r>
          </a:p>
          <a:p>
            <a:pPr marL="0" indent="0">
              <a:buNone/>
            </a:pPr>
            <a:r>
              <a:rPr lang="en-US" sz="2400" dirty="0" smtClean="0"/>
              <a:t>	</a:t>
            </a:r>
            <a:r>
              <a:rPr lang="en-US" sz="2400" dirty="0" err="1" smtClean="0"/>
              <a:t>eg</a:t>
            </a:r>
            <a:r>
              <a:rPr lang="en-US" sz="2400" dirty="0" smtClean="0"/>
              <a:t> : </a:t>
            </a:r>
            <a:r>
              <a:rPr lang="en-US" sz="2400" dirty="0" err="1" smtClean="0"/>
              <a:t>performanceIndex,showEmp,dispDetails</a:t>
            </a:r>
            <a:r>
              <a:rPr lang="en-US" sz="2400" dirty="0" smtClean="0"/>
              <a:t>, </a:t>
            </a:r>
            <a:r>
              <a:rPr lang="en-US" sz="2400" dirty="0" err="1" smtClean="0"/>
              <a:t>getInfo</a:t>
            </a:r>
            <a:endParaRPr lang="en-US" sz="2400" dirty="0" smtClean="0"/>
          </a:p>
          <a:p>
            <a:pPr marL="0" indent="0">
              <a:buNone/>
            </a:pPr>
            <a:r>
              <a:rPr lang="en-US" sz="2400" dirty="0" smtClean="0"/>
              <a:t>	public double </a:t>
            </a:r>
            <a:r>
              <a:rPr lang="en-US" sz="2400" dirty="0" err="1" smtClean="0"/>
              <a:t>calculateSalary</a:t>
            </a:r>
            <a:r>
              <a:rPr lang="en-US" sz="2400" dirty="0" smtClean="0"/>
              <a:t>(....) {...}</a:t>
            </a:r>
          </a:p>
          <a:p>
            <a:pPr marL="457200" indent="-457200">
              <a:buFont typeface="+mj-lt"/>
              <a:buAutoNum type="arabicPeriod"/>
            </a:pPr>
            <a:endParaRPr lang="en-US" sz="2400" dirty="0" smtClean="0"/>
          </a:p>
          <a:p>
            <a:r>
              <a:rPr lang="en-US" sz="2400" dirty="0" smtClean="0"/>
              <a:t>constants -- all uppercase.</a:t>
            </a:r>
          </a:p>
          <a:p>
            <a:pPr marL="0" indent="0">
              <a:buNone/>
            </a:pPr>
            <a:r>
              <a:rPr lang="en-US" sz="2400" dirty="0" smtClean="0"/>
              <a:t>	</a:t>
            </a:r>
            <a:r>
              <a:rPr lang="en-US" sz="2400" dirty="0" err="1" smtClean="0"/>
              <a:t>eg</a:t>
            </a:r>
            <a:r>
              <a:rPr lang="en-US" sz="2400" dirty="0" smtClean="0"/>
              <a:t> : PI</a:t>
            </a:r>
          </a:p>
          <a:p>
            <a:pPr marL="457200" indent="-457200">
              <a:buFont typeface="+mj-lt"/>
              <a:buAutoNum type="arabicPeriod"/>
            </a:pPr>
            <a:endParaRPr lang="en-US" sz="2400" dirty="0"/>
          </a:p>
        </p:txBody>
      </p:sp>
    </p:spTree>
    <p:extLst>
      <p:ext uri="{BB962C8B-B14F-4D97-AF65-F5344CB8AC3E}">
        <p14:creationId xmlns:p14="http://schemas.microsoft.com/office/powerpoint/2010/main" val="3126818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on Identifiers</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smtClean="0"/>
              <a:t>1. Identifiers must start with a letter,</a:t>
            </a:r>
          </a:p>
          <a:p>
            <a:r>
              <a:rPr lang="en-US" dirty="0" smtClean="0"/>
              <a:t> a currency character ($), or a </a:t>
            </a:r>
          </a:p>
          <a:p>
            <a:r>
              <a:rPr lang="en-US" dirty="0" smtClean="0"/>
              <a:t>connecting character such as the underscore ( _ ), </a:t>
            </a:r>
          </a:p>
          <a:p>
            <a:r>
              <a:rPr lang="en-US" dirty="0" smtClean="0"/>
              <a:t> cannot start with a number!</a:t>
            </a:r>
          </a:p>
          <a:p>
            <a:r>
              <a:rPr lang="en-US" dirty="0" smtClean="0"/>
              <a:t>2. Can't use a Java keyword as an identifier. </a:t>
            </a:r>
          </a:p>
          <a:p>
            <a:r>
              <a:rPr lang="en-US" dirty="0" smtClean="0"/>
              <a:t>3. Are Case sensitive </a:t>
            </a:r>
            <a:endParaRPr lang="en-US" dirty="0"/>
          </a:p>
        </p:txBody>
      </p:sp>
    </p:spTree>
    <p:extLst>
      <p:ext uri="{BB962C8B-B14F-4D97-AF65-F5344CB8AC3E}">
        <p14:creationId xmlns:p14="http://schemas.microsoft.com/office/powerpoint/2010/main" val="127630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Private:inside</a:t>
            </a:r>
            <a:r>
              <a:rPr lang="en-US" dirty="0" smtClean="0"/>
              <a:t> class</a:t>
            </a:r>
          </a:p>
          <a:p>
            <a:r>
              <a:rPr lang="en-US" dirty="0" smtClean="0"/>
              <a:t>default(package private) --no access modifier</a:t>
            </a:r>
          </a:p>
          <a:p>
            <a:r>
              <a:rPr lang="en-US" dirty="0" smtClean="0"/>
              <a:t>protected</a:t>
            </a:r>
          </a:p>
          <a:p>
            <a:r>
              <a:rPr lang="en-US" dirty="0" smtClean="0"/>
              <a:t>Public: no restriction at all</a:t>
            </a:r>
          </a:p>
          <a:p>
            <a:endParaRPr lang="en-US" dirty="0" smtClean="0"/>
          </a:p>
          <a:p>
            <a:endParaRPr lang="en-US" dirty="0" smtClean="0"/>
          </a:p>
          <a:p>
            <a:endParaRPr lang="en-US" dirty="0" smtClean="0"/>
          </a:p>
          <a:p>
            <a:r>
              <a:rPr lang="en-US" dirty="0" smtClean="0"/>
              <a:t>Legal class level access </a:t>
            </a:r>
            <a:r>
              <a:rPr lang="en-US" dirty="0" err="1" smtClean="0"/>
              <a:t>specifiers</a:t>
            </a:r>
            <a:r>
              <a:rPr lang="en-US" dirty="0" smtClean="0"/>
              <a:t> - </a:t>
            </a:r>
          </a:p>
          <a:p>
            <a:r>
              <a:rPr lang="en-US" dirty="0" smtClean="0"/>
              <a:t>1. default(scope=current package only)</a:t>
            </a:r>
          </a:p>
          <a:p>
            <a:r>
              <a:rPr lang="en-US" dirty="0" smtClean="0"/>
              <a:t>2. public (scope=accessible from any where)</a:t>
            </a:r>
            <a:endParaRPr lang="en-US" dirty="0"/>
          </a:p>
        </p:txBody>
      </p:sp>
    </p:spTree>
    <p:extLst>
      <p:ext uri="{BB962C8B-B14F-4D97-AF65-F5344CB8AC3E}">
        <p14:creationId xmlns:p14="http://schemas.microsoft.com/office/powerpoint/2010/main" val="313405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055" y="157655"/>
            <a:ext cx="9144000" cy="1129370"/>
          </a:xfrm>
        </p:spPr>
        <p:txBody>
          <a:bodyPr>
            <a:normAutofit/>
          </a:bodyPr>
          <a:lstStyle/>
          <a:p>
            <a:r>
              <a:rPr lang="en-US" sz="5400" dirty="0" smtClean="0"/>
              <a:t>History Of JAVA</a:t>
            </a:r>
            <a:endParaRPr lang="en-IN" sz="5400" dirty="0"/>
          </a:p>
        </p:txBody>
      </p:sp>
      <p:sp>
        <p:nvSpPr>
          <p:cNvPr id="3" name="Subtitle 2"/>
          <p:cNvSpPr>
            <a:spLocks noGrp="1"/>
          </p:cNvSpPr>
          <p:nvPr>
            <p:ph type="subTitle" idx="1"/>
          </p:nvPr>
        </p:nvSpPr>
        <p:spPr>
          <a:xfrm>
            <a:off x="1524000" y="1671145"/>
            <a:ext cx="9144000" cy="3586655"/>
          </a:xfrm>
        </p:spPr>
        <p:txBody>
          <a:bodyPr>
            <a:normAutofit lnSpcReduction="10000"/>
          </a:bodyPr>
          <a:lstStyle/>
          <a:p>
            <a:pPr algn="l"/>
            <a:r>
              <a:rPr lang="en-US" dirty="0"/>
              <a:t>Java is a </a:t>
            </a:r>
            <a:r>
              <a:rPr lang="en-US" b="1" dirty="0"/>
              <a:t>programming language</a:t>
            </a:r>
            <a:r>
              <a:rPr lang="en-US" dirty="0"/>
              <a:t> and a </a:t>
            </a:r>
            <a:r>
              <a:rPr lang="en-US" b="1" dirty="0"/>
              <a:t>platform</a:t>
            </a:r>
            <a:r>
              <a:rPr lang="en-US" dirty="0" smtClean="0"/>
              <a:t>.</a:t>
            </a:r>
          </a:p>
          <a:p>
            <a:pPr algn="l"/>
            <a:r>
              <a:rPr lang="en-US" dirty="0" smtClean="0"/>
              <a:t>Developed   by </a:t>
            </a:r>
            <a:r>
              <a:rPr lang="en-US" i="1" dirty="0"/>
              <a:t>Sun Microsystems</a:t>
            </a:r>
            <a:r>
              <a:rPr lang="en-US" dirty="0"/>
              <a:t> (which is now the subsidiary of Oracle) in the year 1995</a:t>
            </a:r>
            <a:endParaRPr lang="en-US" dirty="0" smtClean="0"/>
          </a:p>
          <a:p>
            <a:pPr algn="l"/>
            <a:r>
              <a:rPr lang="en-US" dirty="0" smtClean="0"/>
              <a:t>Invented by </a:t>
            </a:r>
            <a:r>
              <a:rPr lang="en-US" dirty="0" err="1" smtClean="0"/>
              <a:t>Dr.James</a:t>
            </a:r>
            <a:r>
              <a:rPr lang="en-US" dirty="0" smtClean="0"/>
              <a:t> Gosling and his team in  1994.</a:t>
            </a:r>
          </a:p>
          <a:p>
            <a:pPr algn="l"/>
            <a:r>
              <a:rPr lang="en-US" b="1" dirty="0"/>
              <a:t>Platform</a:t>
            </a:r>
            <a:r>
              <a:rPr lang="en-US" dirty="0"/>
              <a:t>: Any hardware or software environment in which a program runs, is known as a platform. Since Java has a runtime environment (JRE) and API, it is called a platform</a:t>
            </a:r>
            <a:r>
              <a:rPr lang="en-US" dirty="0" smtClean="0"/>
              <a:t>.</a:t>
            </a:r>
          </a:p>
          <a:p>
            <a:pPr algn="just"/>
            <a:r>
              <a:rPr lang="en-US" altLang="en-US" dirty="0" smtClean="0"/>
              <a:t>Was dismissed as just another OO programming language.</a:t>
            </a:r>
          </a:p>
          <a:p>
            <a:pPr algn="just"/>
            <a:r>
              <a:rPr lang="en-US" altLang="en-US" dirty="0" smtClean="0"/>
              <a:t>Became popular with the rising popularity of ‘www’.</a:t>
            </a:r>
          </a:p>
          <a:p>
            <a:pPr algn="l"/>
            <a:endParaRPr lang="en-US" dirty="0" smtClean="0"/>
          </a:p>
          <a:p>
            <a:pPr algn="l"/>
            <a:endParaRPr lang="en-IN" dirty="0"/>
          </a:p>
        </p:txBody>
      </p:sp>
    </p:spTree>
    <p:extLst>
      <p:ext uri="{BB962C8B-B14F-4D97-AF65-F5344CB8AC3E}">
        <p14:creationId xmlns:p14="http://schemas.microsoft.com/office/powerpoint/2010/main" val="1705983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rules </a:t>
            </a:r>
            <a:br>
              <a:rPr lang="en-US" dirty="0" smtClean="0"/>
            </a:b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 Java compiler doesn't allow accessing of un initialized data members.</a:t>
            </a:r>
          </a:p>
          <a:p>
            <a:pPr marL="514350" indent="-514350">
              <a:buFont typeface="+mj-lt"/>
              <a:buAutoNum type="arabicPeriod"/>
            </a:pPr>
            <a:r>
              <a:rPr lang="en-US" dirty="0" smtClean="0"/>
              <a:t>A file can have more than one non public class.</a:t>
            </a:r>
          </a:p>
          <a:p>
            <a:pPr marL="514350" indent="-514350">
              <a:buFont typeface="+mj-lt"/>
              <a:buAutoNum type="arabicPeriod"/>
            </a:pPr>
            <a:r>
              <a:rPr lang="en-US" dirty="0" smtClean="0"/>
              <a:t>There can be only one public class per source code file.</a:t>
            </a:r>
          </a:p>
          <a:p>
            <a:pPr marL="514350" indent="-514350">
              <a:buFont typeface="+mj-lt"/>
              <a:buAutoNum type="arabicPeriod"/>
            </a:pPr>
            <a:r>
              <a:rPr lang="en-US" dirty="0" smtClean="0"/>
              <a:t> If there is a public class in a file, the name of the file must match the </a:t>
            </a:r>
            <a:r>
              <a:rPr lang="en-US" dirty="0" err="1" smtClean="0"/>
              <a:t>nameof</a:t>
            </a:r>
            <a:r>
              <a:rPr lang="en-US" dirty="0" smtClean="0"/>
              <a:t> the public class. For example, a class declared as public class Example {....}must be in a source code file named Example.java.</a:t>
            </a:r>
          </a:p>
          <a:p>
            <a:pPr marL="514350" indent="-514350">
              <a:buFont typeface="+mj-lt"/>
              <a:buAutoNum type="arabicPeriod"/>
            </a:pPr>
            <a:r>
              <a:rPr lang="en-US" dirty="0" smtClean="0"/>
              <a:t> Java compiler doesn't allow accessing of un-initiated vars.</a:t>
            </a:r>
          </a:p>
          <a:p>
            <a:pPr marL="0" indent="0">
              <a:buNone/>
            </a:pPr>
            <a:r>
              <a:rPr lang="en-US" dirty="0" smtClean="0"/>
              <a:t>   </a:t>
            </a:r>
            <a:r>
              <a:rPr lang="en-US" dirty="0" err="1" smtClean="0"/>
              <a:t>eg</a:t>
            </a:r>
            <a:r>
              <a:rPr lang="en-US" dirty="0" smtClean="0"/>
              <a:t> : int n;</a:t>
            </a:r>
          </a:p>
          <a:p>
            <a:pPr marL="0" indent="0">
              <a:buNone/>
            </a:pPr>
            <a:r>
              <a:rPr lang="en-US" dirty="0" smtClean="0"/>
              <a:t>sop(n);//error</a:t>
            </a:r>
            <a:endParaRPr lang="en-US" dirty="0"/>
          </a:p>
        </p:txBody>
      </p:sp>
    </p:spTree>
    <p:extLst>
      <p:ext uri="{BB962C8B-B14F-4D97-AF65-F5344CB8AC3E}">
        <p14:creationId xmlns:p14="http://schemas.microsoft.com/office/powerpoint/2010/main" val="3874160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Conversions regarding primitive types</a:t>
            </a:r>
            <a:br>
              <a:rPr lang="en-US" dirty="0" smtClean="0"/>
            </a:br>
            <a:endParaRPr lang="en-US" dirty="0"/>
          </a:p>
        </p:txBody>
      </p:sp>
      <p:sp>
        <p:nvSpPr>
          <p:cNvPr id="3" name="Content Placeholder 2"/>
          <p:cNvSpPr>
            <a:spLocks noGrp="1"/>
          </p:cNvSpPr>
          <p:nvPr>
            <p:ph idx="1"/>
          </p:nvPr>
        </p:nvSpPr>
        <p:spPr>
          <a:xfrm>
            <a:off x="640773" y="1150216"/>
            <a:ext cx="10515600" cy="4351338"/>
          </a:xfrm>
        </p:spPr>
        <p:txBody>
          <a:bodyPr>
            <a:normAutofit/>
          </a:bodyPr>
          <a:lstStyle/>
          <a:p>
            <a:endParaRPr lang="en-US" dirty="0" smtClean="0"/>
          </a:p>
          <a:p>
            <a:pPr marL="0" indent="0">
              <a:buNone/>
            </a:pPr>
            <a:r>
              <a:rPr lang="en-US" dirty="0" smtClean="0"/>
              <a:t>Automatic conversions(widening ) ---Automatic promotions</a:t>
            </a:r>
          </a:p>
          <a:p>
            <a:pPr marL="0" indent="0">
              <a:buNone/>
            </a:pPr>
            <a:r>
              <a:rPr lang="en-US" dirty="0" smtClean="0"/>
              <a:t>byte---&gt;short---&gt;int---&gt; long---&gt;float---&gt;double</a:t>
            </a:r>
          </a:p>
          <a:p>
            <a:pPr marL="0" indent="0">
              <a:buNone/>
            </a:pPr>
            <a:r>
              <a:rPr lang="en-US" dirty="0" smtClean="0"/>
              <a:t>char ---&gt; int</a:t>
            </a:r>
          </a:p>
          <a:p>
            <a:pPr marL="0" indent="0">
              <a:buNone/>
            </a:pPr>
            <a:r>
              <a:rPr lang="en-US" dirty="0" err="1" smtClean="0"/>
              <a:t>eg</a:t>
            </a:r>
            <a:r>
              <a:rPr lang="en-US" dirty="0" smtClean="0"/>
              <a:t> : char </a:t>
            </a:r>
            <a:r>
              <a:rPr lang="en-US" dirty="0" err="1" smtClean="0"/>
              <a:t>ch</a:t>
            </a:r>
            <a:r>
              <a:rPr lang="en-US" dirty="0" smtClean="0"/>
              <a:t>='a';</a:t>
            </a:r>
          </a:p>
          <a:p>
            <a:pPr marL="0" indent="0">
              <a:buNone/>
            </a:pPr>
            <a:endParaRPr lang="en-US" dirty="0" smtClean="0"/>
          </a:p>
          <a:p>
            <a:pPr marL="0" indent="0">
              <a:buNone/>
            </a:pPr>
            <a:r>
              <a:rPr lang="en-US" dirty="0" smtClean="0"/>
              <a:t>long ---&gt;float ---is considered automatic type of conversion(since float data type can hold larger range of values than long data type)</a:t>
            </a:r>
          </a:p>
          <a:p>
            <a:endParaRPr lang="en-US" dirty="0" smtClean="0"/>
          </a:p>
          <a:p>
            <a:endParaRPr lang="en-US" dirty="0"/>
          </a:p>
        </p:txBody>
      </p:sp>
    </p:spTree>
    <p:extLst>
      <p:ext uri="{BB962C8B-B14F-4D97-AF65-F5344CB8AC3E}">
        <p14:creationId xmlns:p14="http://schemas.microsoft.com/office/powerpoint/2010/main" val="2757866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br>
              <a:rPr lang="en-US" dirty="0" smtClean="0"/>
            </a:br>
            <a:endParaRPr lang="en-US" dirty="0"/>
          </a:p>
        </p:txBody>
      </p:sp>
      <p:sp>
        <p:nvSpPr>
          <p:cNvPr id="3" name="Content Placeholder 2"/>
          <p:cNvSpPr>
            <a:spLocks noGrp="1"/>
          </p:cNvSpPr>
          <p:nvPr>
            <p:ph idx="1"/>
          </p:nvPr>
        </p:nvSpPr>
        <p:spPr>
          <a:xfrm>
            <a:off x="682337" y="1222952"/>
            <a:ext cx="10515600" cy="4351338"/>
          </a:xfrm>
        </p:spPr>
        <p:txBody>
          <a:bodyPr>
            <a:normAutofit/>
          </a:bodyPr>
          <a:lstStyle/>
          <a:p>
            <a:r>
              <a:rPr lang="en-US" dirty="0" err="1" smtClean="0"/>
              <a:t>Int</a:t>
            </a:r>
            <a:r>
              <a:rPr lang="en-US" dirty="0" smtClean="0"/>
              <a:t> </a:t>
            </a:r>
            <a:r>
              <a:rPr lang="en-US" dirty="0" err="1" smtClean="0"/>
              <a:t>i</a:t>
            </a:r>
            <a:r>
              <a:rPr lang="en-US" dirty="0" smtClean="0"/>
              <a:t>=s;</a:t>
            </a:r>
          </a:p>
          <a:p>
            <a:r>
              <a:rPr lang="en-US" dirty="0" err="1" smtClean="0"/>
              <a:t>src</a:t>
            </a:r>
            <a:r>
              <a:rPr lang="en-US" dirty="0" smtClean="0"/>
              <a:t> &amp; </a:t>
            </a:r>
            <a:r>
              <a:rPr lang="en-US" dirty="0" err="1" smtClean="0"/>
              <a:t>dest</a:t>
            </a:r>
            <a:r>
              <a:rPr lang="en-US" dirty="0" smtClean="0"/>
              <a:t> - must be compatible, typically </a:t>
            </a:r>
            <a:r>
              <a:rPr lang="en-US" dirty="0" err="1" smtClean="0"/>
              <a:t>dest</a:t>
            </a:r>
            <a:r>
              <a:rPr lang="en-US" dirty="0" smtClean="0"/>
              <a:t> data type must be able to store larger magnitude of values than  that of </a:t>
            </a:r>
            <a:r>
              <a:rPr lang="en-US" dirty="0" err="1" smtClean="0"/>
              <a:t>src</a:t>
            </a:r>
            <a:r>
              <a:rPr lang="en-US" dirty="0" smtClean="0"/>
              <a:t> data type.</a:t>
            </a:r>
          </a:p>
          <a:p>
            <a:endParaRPr lang="en-US" dirty="0" smtClean="0"/>
          </a:p>
          <a:p>
            <a:r>
              <a:rPr lang="en-US" dirty="0" smtClean="0"/>
              <a:t>1. Any arithmetic operation involving </a:t>
            </a:r>
            <a:r>
              <a:rPr lang="en-US" dirty="0" err="1" smtClean="0"/>
              <a:t>byte,short</a:t>
            </a:r>
            <a:r>
              <a:rPr lang="en-US" dirty="0" smtClean="0"/>
              <a:t>  --- automatically promoted to --int</a:t>
            </a:r>
          </a:p>
          <a:p>
            <a:r>
              <a:rPr lang="en-US" dirty="0" smtClean="0"/>
              <a:t>2. int &amp; long ---&gt; long</a:t>
            </a:r>
          </a:p>
          <a:p>
            <a:r>
              <a:rPr lang="en-US" dirty="0" smtClean="0"/>
              <a:t>3. long &amp; float ---&gt; float</a:t>
            </a:r>
          </a:p>
          <a:p>
            <a:r>
              <a:rPr lang="en-US" dirty="0" smtClean="0"/>
              <a:t>4. </a:t>
            </a:r>
            <a:r>
              <a:rPr lang="en-US" dirty="0" err="1" smtClean="0"/>
              <a:t>byte,short</a:t>
            </a:r>
            <a:r>
              <a:rPr lang="en-US" dirty="0" smtClean="0"/>
              <a:t>......&amp; float &amp; double----&gt; double</a:t>
            </a:r>
          </a:p>
          <a:p>
            <a:endParaRPr lang="en-US" dirty="0"/>
          </a:p>
        </p:txBody>
      </p:sp>
    </p:spTree>
    <p:extLst>
      <p:ext uri="{BB962C8B-B14F-4D97-AF65-F5344CB8AC3E}">
        <p14:creationId xmlns:p14="http://schemas.microsoft.com/office/powerpoint/2010/main" val="3539420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Narrowing conversion --- forced conversion(type-casting)</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err="1" smtClean="0"/>
              <a:t>eg</a:t>
            </a:r>
            <a:r>
              <a:rPr lang="en-US" dirty="0" smtClean="0"/>
              <a:t> --- </a:t>
            </a:r>
          </a:p>
          <a:p>
            <a:pPr marL="0" indent="0">
              <a:buNone/>
            </a:pPr>
            <a:r>
              <a:rPr lang="en-US" dirty="0" smtClean="0"/>
              <a:t>double ---&gt; int </a:t>
            </a:r>
          </a:p>
          <a:p>
            <a:pPr marL="0" indent="0">
              <a:buNone/>
            </a:pPr>
            <a:r>
              <a:rPr lang="en-US" dirty="0" smtClean="0"/>
              <a:t>float --&gt; long</a:t>
            </a:r>
          </a:p>
          <a:p>
            <a:pPr marL="0" indent="0">
              <a:buNone/>
            </a:pPr>
            <a:r>
              <a:rPr lang="en-US" dirty="0" smtClean="0"/>
              <a:t>double ---&gt; float </a:t>
            </a:r>
            <a:endParaRPr lang="en-US" dirty="0"/>
          </a:p>
        </p:txBody>
      </p:sp>
    </p:spTree>
    <p:extLst>
      <p:ext uri="{BB962C8B-B14F-4D97-AF65-F5344CB8AC3E}">
        <p14:creationId xmlns:p14="http://schemas.microsoft.com/office/powerpoint/2010/main" val="2149881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234484" y="2690947"/>
            <a:ext cx="7772400" cy="823912"/>
          </a:xfrm>
        </p:spPr>
        <p:txBody>
          <a:bodyPr>
            <a:normAutofit fontScale="90000"/>
          </a:bodyPr>
          <a:lstStyle/>
          <a:p>
            <a:pPr eaLnBrk="1" hangingPunct="1"/>
            <a:r>
              <a:rPr lang="en-GB" sz="4800" dirty="0"/>
              <a:t>Basic Java </a:t>
            </a:r>
            <a:r>
              <a:rPr lang="en-GB" sz="4800" dirty="0" smtClean="0"/>
              <a:t>Syntax</a:t>
            </a:r>
            <a:br>
              <a:rPr lang="en-GB" sz="4800" dirty="0" smtClean="0"/>
            </a:br>
            <a:r>
              <a:rPr lang="en-GB" sz="4800" dirty="0" smtClean="0"/>
              <a:t>Operators</a:t>
            </a:r>
            <a:br>
              <a:rPr lang="en-GB" sz="4800" dirty="0" smtClean="0"/>
            </a:br>
            <a:r>
              <a:rPr lang="en-GB" sz="4800" dirty="0" smtClean="0"/>
              <a:t>Control Statements</a:t>
            </a:r>
            <a:endParaRPr lang="en-GB" sz="4800" dirty="0"/>
          </a:p>
        </p:txBody>
      </p:sp>
    </p:spTree>
    <p:extLst>
      <p:ext uri="{BB962C8B-B14F-4D97-AF65-F5344CB8AC3E}">
        <p14:creationId xmlns:p14="http://schemas.microsoft.com/office/powerpoint/2010/main" val="2514212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mtClean="0"/>
              <a:t>Primitive Types and Variables</a:t>
            </a:r>
          </a:p>
        </p:txBody>
      </p:sp>
      <p:sp>
        <p:nvSpPr>
          <p:cNvPr id="12291" name="Rectangle 3"/>
          <p:cNvSpPr>
            <a:spLocks noGrp="1" noChangeArrowheads="1"/>
          </p:cNvSpPr>
          <p:nvPr>
            <p:ph type="body" idx="1"/>
          </p:nvPr>
        </p:nvSpPr>
        <p:spPr>
          <a:xfrm>
            <a:off x="2209800" y="1981200"/>
            <a:ext cx="7772400" cy="4419600"/>
          </a:xfrm>
        </p:spPr>
        <p:txBody>
          <a:bodyPr/>
          <a:lstStyle/>
          <a:p>
            <a:pPr eaLnBrk="1" hangingPunct="1"/>
            <a:r>
              <a:rPr lang="en-GB" sz="2400" dirty="0" err="1"/>
              <a:t>boolean</a:t>
            </a:r>
            <a:r>
              <a:rPr lang="en-GB" sz="2400" dirty="0"/>
              <a:t>, char, byte, short, int, long, float, double etc.</a:t>
            </a:r>
          </a:p>
          <a:p>
            <a:pPr eaLnBrk="1" hangingPunct="1"/>
            <a:r>
              <a:rPr lang="en-GB" sz="2400" dirty="0"/>
              <a:t>These basic (or primitive) types are the only types that are not objects (due to performance issues).</a:t>
            </a:r>
          </a:p>
          <a:p>
            <a:pPr eaLnBrk="1" hangingPunct="1"/>
            <a:r>
              <a:rPr lang="en-GB" sz="2400" dirty="0"/>
              <a:t>This means that you don’t use the new operator to create a primitive variable.</a:t>
            </a:r>
          </a:p>
          <a:p>
            <a:pPr eaLnBrk="1" hangingPunct="1"/>
            <a:r>
              <a:rPr lang="en-GB" sz="2400" dirty="0"/>
              <a:t>Declaring primitive variables:</a:t>
            </a:r>
          </a:p>
          <a:p>
            <a:pPr lvl="2" eaLnBrk="1" hangingPunct="1">
              <a:buFontTx/>
              <a:buNone/>
            </a:pPr>
            <a:r>
              <a:rPr lang="en-GB" dirty="0"/>
              <a:t>float </a:t>
            </a:r>
            <a:r>
              <a:rPr lang="en-GB" dirty="0" err="1"/>
              <a:t>initVal</a:t>
            </a:r>
            <a:r>
              <a:rPr lang="en-GB" dirty="0"/>
              <a:t>;</a:t>
            </a:r>
          </a:p>
          <a:p>
            <a:pPr lvl="2" eaLnBrk="1" hangingPunct="1">
              <a:buFontTx/>
              <a:buNone/>
            </a:pPr>
            <a:r>
              <a:rPr lang="en-GB" dirty="0"/>
              <a:t>int </a:t>
            </a:r>
            <a:r>
              <a:rPr lang="en-GB" dirty="0" err="1"/>
              <a:t>retVal</a:t>
            </a:r>
            <a:r>
              <a:rPr lang="en-GB" dirty="0"/>
              <a:t>, index = 2;</a:t>
            </a:r>
          </a:p>
          <a:p>
            <a:pPr lvl="2" eaLnBrk="1" hangingPunct="1">
              <a:buFontTx/>
              <a:buNone/>
            </a:pPr>
            <a:r>
              <a:rPr lang="en-GB" dirty="0"/>
              <a:t>double gamma = 1.2, brightness;</a:t>
            </a:r>
          </a:p>
          <a:p>
            <a:pPr lvl="2" eaLnBrk="1" hangingPunct="1">
              <a:buFontTx/>
              <a:buNone/>
            </a:pPr>
            <a:r>
              <a:rPr lang="en-GB" dirty="0" err="1"/>
              <a:t>boolean</a:t>
            </a:r>
            <a:r>
              <a:rPr lang="en-GB" dirty="0"/>
              <a:t> </a:t>
            </a:r>
            <a:r>
              <a:rPr lang="en-GB" dirty="0" err="1"/>
              <a:t>valueOk</a:t>
            </a:r>
            <a:r>
              <a:rPr lang="en-GB" dirty="0"/>
              <a:t> = false;</a:t>
            </a:r>
            <a:endParaRPr lang="en-GB" sz="1800" dirty="0"/>
          </a:p>
        </p:txBody>
      </p:sp>
    </p:spTree>
    <p:extLst>
      <p:ext uri="{BB962C8B-B14F-4D97-AF65-F5344CB8AC3E}">
        <p14:creationId xmlns:p14="http://schemas.microsoft.com/office/powerpoint/2010/main" val="2451616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Declarations</a:t>
            </a:r>
          </a:p>
        </p:txBody>
      </p:sp>
      <p:sp>
        <p:nvSpPr>
          <p:cNvPr id="14339" name="Rectangle 3"/>
          <p:cNvSpPr>
            <a:spLocks noGrp="1" noChangeArrowheads="1"/>
          </p:cNvSpPr>
          <p:nvPr>
            <p:ph type="body" idx="1"/>
          </p:nvPr>
        </p:nvSpPr>
        <p:spPr/>
        <p:txBody>
          <a:bodyPr/>
          <a:lstStyle/>
          <a:p>
            <a:pPr lvl="2" eaLnBrk="1" hangingPunct="1">
              <a:buFontTx/>
              <a:buNone/>
            </a:pPr>
            <a:r>
              <a:rPr lang="en-GB" dirty="0" smtClean="0"/>
              <a:t>int data= 1.2; 		// compiler error</a:t>
            </a:r>
          </a:p>
          <a:p>
            <a:pPr lvl="2" eaLnBrk="1" hangingPunct="1">
              <a:buFontTx/>
              <a:buNone/>
            </a:pPr>
            <a:r>
              <a:rPr lang="en-GB" dirty="0" err="1" smtClean="0"/>
              <a:t>boolean</a:t>
            </a:r>
            <a:r>
              <a:rPr lang="en-GB" dirty="0" smtClean="0"/>
              <a:t> flag= 1;		// compiler error</a:t>
            </a:r>
          </a:p>
          <a:p>
            <a:pPr lvl="2" eaLnBrk="1" hangingPunct="1">
              <a:buFontTx/>
              <a:buNone/>
            </a:pPr>
            <a:r>
              <a:rPr lang="en-GB" dirty="0" smtClean="0"/>
              <a:t>double </a:t>
            </a:r>
            <a:r>
              <a:rPr lang="en-GB" dirty="0" err="1" smtClean="0"/>
              <a:t>fract</a:t>
            </a:r>
            <a:r>
              <a:rPr lang="en-GB" dirty="0" smtClean="0"/>
              <a:t>= 5 / 4;   // no error!</a:t>
            </a:r>
          </a:p>
          <a:p>
            <a:pPr lvl="2" eaLnBrk="1" hangingPunct="1">
              <a:buFontTx/>
              <a:buNone/>
            </a:pPr>
            <a:r>
              <a:rPr lang="en-GB" dirty="0" smtClean="0"/>
              <a:t>float ratio = 5.8f;		// correct</a:t>
            </a:r>
          </a:p>
          <a:p>
            <a:pPr lvl="2" eaLnBrk="1" hangingPunct="1">
              <a:buFontTx/>
              <a:buNone/>
            </a:pPr>
            <a:r>
              <a:rPr lang="en-GB" dirty="0" smtClean="0"/>
              <a:t>double </a:t>
            </a:r>
            <a:r>
              <a:rPr lang="en-GB" dirty="0" err="1" smtClean="0"/>
              <a:t>fracto</a:t>
            </a:r>
            <a:r>
              <a:rPr lang="en-GB" dirty="0" smtClean="0"/>
              <a:t>= 5.0 / 4.0;	// correct</a:t>
            </a:r>
          </a:p>
          <a:p>
            <a:pPr lvl="1" eaLnBrk="1" hangingPunct="1"/>
            <a:endParaRPr lang="en-GB" sz="1000" dirty="0"/>
          </a:p>
          <a:p>
            <a:pPr eaLnBrk="1" hangingPunct="1"/>
            <a:r>
              <a:rPr lang="en-GB" sz="2400" dirty="0"/>
              <a:t>1.2f is a float value accurate to 7 decimal places.</a:t>
            </a:r>
          </a:p>
          <a:p>
            <a:pPr eaLnBrk="1" hangingPunct="1"/>
            <a:r>
              <a:rPr lang="en-GB" sz="2400" dirty="0"/>
              <a:t>1.2 is a double value accurate to 15 decimal places.</a:t>
            </a:r>
          </a:p>
        </p:txBody>
      </p:sp>
    </p:spTree>
    <p:extLst>
      <p:ext uri="{BB962C8B-B14F-4D97-AF65-F5344CB8AC3E}">
        <p14:creationId xmlns:p14="http://schemas.microsoft.com/office/powerpoint/2010/main" val="2574703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2819400" y="1676400"/>
            <a:ext cx="7239000" cy="3962400"/>
          </a:xfrm>
        </p:spPr>
        <p:txBody>
          <a:bodyPr/>
          <a:lstStyle/>
          <a:p>
            <a:pPr eaLnBrk="1" hangingPunct="1"/>
            <a:r>
              <a:rPr lang="en-GB" sz="2000" dirty="0"/>
              <a:t>All Java assignments are right associative</a:t>
            </a:r>
          </a:p>
          <a:p>
            <a:pPr eaLnBrk="1" hangingPunct="1">
              <a:buFont typeface="Wingdings" panose="05000000000000000000" pitchFamily="2" charset="2"/>
              <a:buNone/>
            </a:pPr>
            <a:r>
              <a:rPr lang="en-GB" sz="2400" dirty="0"/>
              <a:t>	int a = 1, b = 2, c = 5;</a:t>
            </a:r>
          </a:p>
          <a:p>
            <a:pPr eaLnBrk="1" hangingPunct="1">
              <a:buFont typeface="Wingdings" panose="05000000000000000000" pitchFamily="2" charset="2"/>
              <a:buNone/>
            </a:pPr>
            <a:r>
              <a:rPr lang="en-GB" sz="2400" dirty="0"/>
              <a:t>	a = b = c;</a:t>
            </a:r>
          </a:p>
          <a:p>
            <a:pPr eaLnBrk="1" hangingPunct="1">
              <a:buFont typeface="Wingdings" panose="05000000000000000000" pitchFamily="2" charset="2"/>
              <a:buNone/>
            </a:pPr>
            <a:r>
              <a:rPr lang="en-GB" sz="2400" dirty="0"/>
              <a:t>   </a:t>
            </a:r>
            <a:r>
              <a:rPr lang="en-GB" sz="2400" dirty="0" err="1"/>
              <a:t>System.out.print</a:t>
            </a:r>
            <a:r>
              <a:rPr lang="en-GB" sz="2400" dirty="0" smtClean="0"/>
              <a:t>(“</a:t>
            </a:r>
            <a:r>
              <a:rPr lang="en-GB" sz="2400" dirty="0"/>
              <a:t>a= “ + a + “b= “ + b + “c= “ + c);</a:t>
            </a:r>
          </a:p>
          <a:p>
            <a:pPr eaLnBrk="1" hangingPunct="1"/>
            <a:endParaRPr lang="en-GB" sz="1800" dirty="0"/>
          </a:p>
          <a:p>
            <a:pPr eaLnBrk="1" hangingPunct="1"/>
            <a:r>
              <a:rPr lang="en-GB" sz="2000" dirty="0"/>
              <a:t>What is the value of a, b &amp; c</a:t>
            </a:r>
          </a:p>
          <a:p>
            <a:pPr eaLnBrk="1" hangingPunct="1"/>
            <a:r>
              <a:rPr lang="en-GB" sz="2000" dirty="0"/>
              <a:t>Done right to left: a = (b = c);</a:t>
            </a:r>
          </a:p>
        </p:txBody>
      </p:sp>
      <p:sp>
        <p:nvSpPr>
          <p:cNvPr id="15363" name="Rectangle 3"/>
          <p:cNvSpPr>
            <a:spLocks noGrp="1" noChangeArrowheads="1"/>
          </p:cNvSpPr>
          <p:nvPr>
            <p:ph type="title"/>
          </p:nvPr>
        </p:nvSpPr>
        <p:spPr/>
        <p:txBody>
          <a:bodyPr/>
          <a:lstStyle/>
          <a:p>
            <a:pPr eaLnBrk="1" hangingPunct="1"/>
            <a:r>
              <a:rPr lang="en-GB" smtClean="0"/>
              <a:t>Assignment</a:t>
            </a:r>
          </a:p>
        </p:txBody>
      </p:sp>
    </p:spTree>
    <p:extLst>
      <p:ext uri="{BB962C8B-B14F-4D97-AF65-F5344CB8AC3E}">
        <p14:creationId xmlns:p14="http://schemas.microsoft.com/office/powerpoint/2010/main" val="4269706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Basic Mathematical Operators</a:t>
            </a:r>
          </a:p>
        </p:txBody>
      </p:sp>
      <p:sp>
        <p:nvSpPr>
          <p:cNvPr id="16387" name="Rectangle 3"/>
          <p:cNvSpPr>
            <a:spLocks noGrp="1" noChangeArrowheads="1"/>
          </p:cNvSpPr>
          <p:nvPr>
            <p:ph type="body" idx="1"/>
          </p:nvPr>
        </p:nvSpPr>
        <p:spPr>
          <a:xfrm>
            <a:off x="2743199" y="1981200"/>
            <a:ext cx="9195515" cy="4114800"/>
          </a:xfrm>
        </p:spPr>
        <p:txBody>
          <a:bodyPr/>
          <a:lstStyle/>
          <a:p>
            <a:pPr eaLnBrk="1" hangingPunct="1"/>
            <a:r>
              <a:rPr lang="en-GB" sz="2400" dirty="0">
                <a:latin typeface="Courier New" panose="02070309020205020404" pitchFamily="49" charset="0"/>
              </a:rPr>
              <a:t>* / % + -</a:t>
            </a:r>
            <a:r>
              <a:rPr lang="en-GB" sz="2400" dirty="0"/>
              <a:t> are the mathematical operators</a:t>
            </a:r>
          </a:p>
          <a:p>
            <a:pPr eaLnBrk="1" hangingPunct="1"/>
            <a:r>
              <a:rPr lang="en-GB" sz="2400" dirty="0">
                <a:latin typeface="Courier New" panose="02070309020205020404" pitchFamily="49" charset="0"/>
              </a:rPr>
              <a:t>* / %</a:t>
            </a:r>
            <a:r>
              <a:rPr lang="en-GB" sz="2400" dirty="0"/>
              <a:t> have a higher precedence than </a:t>
            </a:r>
            <a:r>
              <a:rPr lang="en-GB" sz="2400" dirty="0">
                <a:latin typeface="Courier New" panose="02070309020205020404" pitchFamily="49" charset="0"/>
              </a:rPr>
              <a:t>+</a:t>
            </a:r>
            <a:r>
              <a:rPr lang="en-GB" sz="2400" dirty="0"/>
              <a:t> or </a:t>
            </a:r>
            <a:r>
              <a:rPr lang="en-GB" sz="2400" dirty="0" smtClean="0">
                <a:latin typeface="Courier New" panose="02070309020205020404" pitchFamily="49" charset="0"/>
              </a:rPr>
              <a:t>–</a:t>
            </a:r>
          </a:p>
          <a:p>
            <a:pPr eaLnBrk="1" hangingPunct="1"/>
            <a:endParaRPr lang="en-GB" sz="2400" dirty="0">
              <a:latin typeface="Courier New" panose="02070309020205020404" pitchFamily="49" charset="0"/>
            </a:endParaRPr>
          </a:p>
          <a:p>
            <a:pPr eaLnBrk="1" hangingPunct="1">
              <a:buFont typeface="Wingdings" panose="05000000000000000000" pitchFamily="2" charset="2"/>
              <a:buNone/>
            </a:pPr>
            <a:r>
              <a:rPr lang="en-GB" sz="2000" dirty="0">
                <a:latin typeface="Courier New" panose="02070309020205020404" pitchFamily="49" charset="0"/>
              </a:rPr>
              <a:t>double </a:t>
            </a:r>
            <a:r>
              <a:rPr lang="en-GB" sz="2000" dirty="0" err="1">
                <a:latin typeface="Courier New" panose="02070309020205020404" pitchFamily="49" charset="0"/>
              </a:rPr>
              <a:t>myVal</a:t>
            </a:r>
            <a:r>
              <a:rPr lang="en-GB" sz="2000" dirty="0">
                <a:latin typeface="Courier New" panose="02070309020205020404" pitchFamily="49" charset="0"/>
              </a:rPr>
              <a:t> = a + b % d – c * d / b;</a:t>
            </a:r>
          </a:p>
          <a:p>
            <a:pPr eaLnBrk="1" hangingPunct="1"/>
            <a:r>
              <a:rPr lang="en-GB" sz="2400" dirty="0"/>
              <a:t>Is the same as:</a:t>
            </a:r>
          </a:p>
          <a:p>
            <a:pPr eaLnBrk="1" hangingPunct="1">
              <a:buFont typeface="Wingdings" panose="05000000000000000000" pitchFamily="2" charset="2"/>
              <a:buNone/>
            </a:pPr>
            <a:r>
              <a:rPr lang="en-GB" sz="2000" dirty="0">
                <a:latin typeface="Courier New" panose="02070309020205020404" pitchFamily="49" charset="0"/>
              </a:rPr>
              <a:t>double </a:t>
            </a:r>
            <a:r>
              <a:rPr lang="en-GB" sz="2000" dirty="0" err="1">
                <a:latin typeface="Courier New" panose="02070309020205020404" pitchFamily="49" charset="0"/>
              </a:rPr>
              <a:t>myVal</a:t>
            </a:r>
            <a:r>
              <a:rPr lang="en-GB" sz="2000" dirty="0">
                <a:latin typeface="Courier New" panose="02070309020205020404" pitchFamily="49" charset="0"/>
              </a:rPr>
              <a:t> = (a + (b % d)) – </a:t>
            </a:r>
            <a:r>
              <a:rPr lang="en-GB" sz="2000" dirty="0" smtClean="0">
                <a:latin typeface="Courier New" panose="02070309020205020404" pitchFamily="49" charset="0"/>
              </a:rPr>
              <a:t>((</a:t>
            </a:r>
            <a:r>
              <a:rPr lang="en-GB" sz="2000" dirty="0">
                <a:latin typeface="Courier New" panose="02070309020205020404" pitchFamily="49" charset="0"/>
              </a:rPr>
              <a:t>c * d) / b);</a:t>
            </a:r>
          </a:p>
        </p:txBody>
      </p:sp>
    </p:spTree>
    <p:extLst>
      <p:ext uri="{BB962C8B-B14F-4D97-AF65-F5344CB8AC3E}">
        <p14:creationId xmlns:p14="http://schemas.microsoft.com/office/powerpoint/2010/main" val="20523466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Relational Operators</a:t>
            </a:r>
          </a:p>
        </p:txBody>
      </p:sp>
      <p:sp>
        <p:nvSpPr>
          <p:cNvPr id="20483" name="Rectangle 3"/>
          <p:cNvSpPr>
            <a:spLocks noGrp="1" noChangeArrowheads="1"/>
          </p:cNvSpPr>
          <p:nvPr>
            <p:ph type="body" idx="1"/>
          </p:nvPr>
        </p:nvSpPr>
        <p:spPr>
          <a:xfrm>
            <a:off x="2697164" y="1981200"/>
            <a:ext cx="5532437" cy="4114800"/>
          </a:xfrm>
        </p:spPr>
        <p:txBody>
          <a:bodyPr/>
          <a:lstStyle/>
          <a:p>
            <a:pPr eaLnBrk="1" hangingPunct="1">
              <a:buFont typeface="Wingdings" panose="05000000000000000000" pitchFamily="2" charset="2"/>
              <a:buNone/>
            </a:pPr>
            <a:r>
              <a:rPr lang="en-GB" sz="2400"/>
              <a:t>==	Equal (careful)</a:t>
            </a:r>
          </a:p>
          <a:p>
            <a:pPr eaLnBrk="1" hangingPunct="1">
              <a:buFont typeface="Wingdings" panose="05000000000000000000" pitchFamily="2" charset="2"/>
              <a:buNone/>
            </a:pPr>
            <a:r>
              <a:rPr lang="en-GB" sz="2400"/>
              <a:t>!=		Not equal</a:t>
            </a:r>
          </a:p>
          <a:p>
            <a:pPr eaLnBrk="1" hangingPunct="1">
              <a:buFont typeface="Wingdings" panose="05000000000000000000" pitchFamily="2" charset="2"/>
              <a:buNone/>
            </a:pPr>
            <a:r>
              <a:rPr lang="en-GB" sz="2400"/>
              <a:t>&gt;=	Greater than or equal</a:t>
            </a:r>
          </a:p>
          <a:p>
            <a:pPr eaLnBrk="1" hangingPunct="1">
              <a:buFont typeface="Wingdings" panose="05000000000000000000" pitchFamily="2" charset="2"/>
              <a:buNone/>
            </a:pPr>
            <a:r>
              <a:rPr lang="en-GB" sz="2400"/>
              <a:t>&lt;=	Less than or equal</a:t>
            </a:r>
          </a:p>
          <a:p>
            <a:pPr eaLnBrk="1" hangingPunct="1">
              <a:buFont typeface="Wingdings" panose="05000000000000000000" pitchFamily="2" charset="2"/>
              <a:buNone/>
            </a:pPr>
            <a:r>
              <a:rPr lang="en-GB" sz="2400"/>
              <a:t>&gt;		Greater than</a:t>
            </a:r>
          </a:p>
          <a:p>
            <a:pPr eaLnBrk="1" hangingPunct="1">
              <a:buFont typeface="Wingdings" panose="05000000000000000000" pitchFamily="2" charset="2"/>
              <a:buNone/>
            </a:pPr>
            <a:r>
              <a:rPr lang="en-GB" sz="2400"/>
              <a:t>&lt;		Less than</a:t>
            </a:r>
          </a:p>
        </p:txBody>
      </p:sp>
    </p:spTree>
    <p:extLst>
      <p:ext uri="{BB962C8B-B14F-4D97-AF65-F5344CB8AC3E}">
        <p14:creationId xmlns:p14="http://schemas.microsoft.com/office/powerpoint/2010/main" val="60969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539"/>
            <a:ext cx="10515600" cy="5783424"/>
          </a:xfrm>
        </p:spPr>
        <p:txBody>
          <a:bodyPr/>
          <a:lstStyle/>
          <a:p>
            <a:r>
              <a:rPr lang="en-IN" b="1" dirty="0"/>
              <a:t>Java Features</a:t>
            </a:r>
          </a:p>
          <a:p>
            <a:r>
              <a:rPr lang="en-US" dirty="0"/>
              <a:t>Here are some important Java features</a:t>
            </a:r>
            <a:r>
              <a:rPr lang="en-US" dirty="0" smtClean="0"/>
              <a:t>:</a:t>
            </a:r>
          </a:p>
          <a:p>
            <a:r>
              <a:rPr lang="en-US" dirty="0"/>
              <a:t>It is one of the easy-to-use programming languages to learn.</a:t>
            </a:r>
          </a:p>
          <a:p>
            <a:r>
              <a:rPr lang="en-US" dirty="0"/>
              <a:t>Write code once and run it on almost any computing platform.</a:t>
            </a:r>
          </a:p>
          <a:p>
            <a:r>
              <a:rPr lang="en-US" dirty="0"/>
              <a:t>Java is platform-independent. Some programs developed in one machine can be executed in another machine.</a:t>
            </a:r>
          </a:p>
          <a:p>
            <a:r>
              <a:rPr lang="en-US" dirty="0"/>
              <a:t>It is designed for building object-oriented applications.</a:t>
            </a:r>
          </a:p>
          <a:p>
            <a:r>
              <a:rPr lang="en-US" dirty="0"/>
              <a:t>It is a multithreaded language with automatic memory management.</a:t>
            </a:r>
          </a:p>
          <a:p>
            <a:r>
              <a:rPr lang="en-US" dirty="0"/>
              <a:t>It is created for the distributed environment of the Internet.</a:t>
            </a:r>
          </a:p>
          <a:p>
            <a:r>
              <a:rPr lang="en-US" dirty="0"/>
              <a:t>Facilitates distributed computing as its network-centric.</a:t>
            </a:r>
          </a:p>
          <a:p>
            <a:endParaRPr lang="mr-IN" dirty="0"/>
          </a:p>
        </p:txBody>
      </p:sp>
    </p:spTree>
    <p:extLst>
      <p:ext uri="{BB962C8B-B14F-4D97-AF65-F5344CB8AC3E}">
        <p14:creationId xmlns:p14="http://schemas.microsoft.com/office/powerpoint/2010/main" val="2472842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Statements &amp; Blocks</a:t>
            </a:r>
          </a:p>
        </p:txBody>
      </p:sp>
      <p:sp>
        <p:nvSpPr>
          <p:cNvPr id="17411" name="Rectangle 3"/>
          <p:cNvSpPr>
            <a:spLocks noGrp="1" noChangeArrowheads="1"/>
          </p:cNvSpPr>
          <p:nvPr>
            <p:ph type="body" idx="1"/>
          </p:nvPr>
        </p:nvSpPr>
        <p:spPr>
          <a:xfrm>
            <a:off x="2819400" y="1905000"/>
            <a:ext cx="7162800" cy="4114800"/>
          </a:xfrm>
        </p:spPr>
        <p:txBody>
          <a:bodyPr>
            <a:normAutofit lnSpcReduction="10000"/>
          </a:bodyPr>
          <a:lstStyle/>
          <a:p>
            <a:pPr eaLnBrk="1" hangingPunct="1"/>
            <a:r>
              <a:rPr lang="en-GB" sz="2400" dirty="0"/>
              <a:t>A simple statement is a command terminated by a semi-colon:</a:t>
            </a:r>
          </a:p>
          <a:p>
            <a:pPr eaLnBrk="1" hangingPunct="1">
              <a:buFont typeface="Wingdings" panose="05000000000000000000" pitchFamily="2" charset="2"/>
              <a:buNone/>
            </a:pPr>
            <a:r>
              <a:rPr lang="en-GB" sz="2400" dirty="0"/>
              <a:t>	name = </a:t>
            </a:r>
            <a:r>
              <a:rPr lang="en-GB" sz="2400" dirty="0" smtClean="0"/>
              <a:t>“IACSD”;</a:t>
            </a:r>
          </a:p>
          <a:p>
            <a:pPr eaLnBrk="1" hangingPunct="1">
              <a:buFont typeface="Wingdings" panose="05000000000000000000" pitchFamily="2" charset="2"/>
              <a:buNone/>
            </a:pPr>
            <a:endParaRPr lang="en-GB" sz="2400" dirty="0"/>
          </a:p>
          <a:p>
            <a:pPr eaLnBrk="1" hangingPunct="1"/>
            <a:r>
              <a:rPr lang="en-GB" sz="2400" dirty="0"/>
              <a:t>A block is a compound statement enclosed in curly brackets:</a:t>
            </a:r>
          </a:p>
          <a:p>
            <a:pPr eaLnBrk="1" hangingPunct="1">
              <a:buFont typeface="Wingdings" panose="05000000000000000000" pitchFamily="2" charset="2"/>
              <a:buNone/>
            </a:pPr>
            <a:r>
              <a:rPr lang="en-GB" sz="2400" dirty="0"/>
              <a:t>	{</a:t>
            </a:r>
          </a:p>
          <a:p>
            <a:pPr eaLnBrk="1" hangingPunct="1">
              <a:buFont typeface="Wingdings" panose="05000000000000000000" pitchFamily="2" charset="2"/>
              <a:buNone/>
            </a:pPr>
            <a:r>
              <a:rPr lang="en-GB" sz="2400" dirty="0"/>
              <a:t>		name1 = </a:t>
            </a:r>
            <a:r>
              <a:rPr lang="en-GB" sz="2400" dirty="0" smtClean="0"/>
              <a:t>“IACSD”; </a:t>
            </a:r>
            <a:r>
              <a:rPr lang="en-GB" sz="2400" dirty="0"/>
              <a:t>name2 = </a:t>
            </a:r>
            <a:r>
              <a:rPr lang="en-GB" sz="2400" dirty="0" smtClean="0"/>
              <a:t>“AKURDI”;</a:t>
            </a:r>
            <a:endParaRPr lang="en-GB" sz="2400" dirty="0"/>
          </a:p>
          <a:p>
            <a:pPr eaLnBrk="1" hangingPunct="1">
              <a:buFont typeface="Wingdings" panose="05000000000000000000" pitchFamily="2" charset="2"/>
              <a:buNone/>
            </a:pPr>
            <a:r>
              <a:rPr lang="en-GB" sz="2400" dirty="0"/>
              <a:t>	}</a:t>
            </a:r>
          </a:p>
          <a:p>
            <a:pPr eaLnBrk="1" hangingPunct="1"/>
            <a:r>
              <a:rPr lang="en-GB" sz="2400" dirty="0"/>
              <a:t>Blocks may contain other blocks</a:t>
            </a:r>
          </a:p>
        </p:txBody>
      </p:sp>
    </p:spTree>
    <p:extLst>
      <p:ext uri="{BB962C8B-B14F-4D97-AF65-F5344CB8AC3E}">
        <p14:creationId xmlns:p14="http://schemas.microsoft.com/office/powerpoint/2010/main" val="7324009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Flow of Control</a:t>
            </a:r>
          </a:p>
        </p:txBody>
      </p:sp>
      <p:sp>
        <p:nvSpPr>
          <p:cNvPr id="18435" name="Rectangle 3"/>
          <p:cNvSpPr>
            <a:spLocks noGrp="1" noChangeArrowheads="1"/>
          </p:cNvSpPr>
          <p:nvPr>
            <p:ph type="body" idx="1"/>
          </p:nvPr>
        </p:nvSpPr>
        <p:spPr/>
        <p:txBody>
          <a:bodyPr/>
          <a:lstStyle/>
          <a:p>
            <a:pPr eaLnBrk="1" hangingPunct="1"/>
            <a:r>
              <a:rPr lang="en-GB" dirty="0"/>
              <a:t>Java executes one statement after the other in the order they are written</a:t>
            </a:r>
          </a:p>
          <a:p>
            <a:pPr eaLnBrk="1" hangingPunct="1"/>
            <a:r>
              <a:rPr lang="en-GB" dirty="0"/>
              <a:t>Many Java statements are flow control statements:</a:t>
            </a:r>
          </a:p>
          <a:p>
            <a:pPr eaLnBrk="1" hangingPunct="1">
              <a:buFont typeface="Wingdings" panose="05000000000000000000" pitchFamily="2" charset="2"/>
              <a:buNone/>
            </a:pPr>
            <a:r>
              <a:rPr lang="en-GB" dirty="0" smtClean="0"/>
              <a:t>Conditional </a:t>
            </a:r>
            <a:r>
              <a:rPr lang="en-GB" dirty="0" err="1" smtClean="0"/>
              <a:t>Stmt</a:t>
            </a:r>
            <a:r>
              <a:rPr lang="en-GB" dirty="0" smtClean="0"/>
              <a:t>: </a:t>
            </a:r>
            <a:r>
              <a:rPr lang="en-GB" dirty="0"/>
              <a:t>	if, if else, switch</a:t>
            </a:r>
          </a:p>
          <a:p>
            <a:pPr eaLnBrk="1" hangingPunct="1">
              <a:buFont typeface="Wingdings" panose="05000000000000000000" pitchFamily="2" charset="2"/>
              <a:buNone/>
            </a:pPr>
            <a:r>
              <a:rPr lang="en-GB" dirty="0"/>
              <a:t>Looping:		for, while, do while</a:t>
            </a:r>
          </a:p>
          <a:p>
            <a:pPr eaLnBrk="1" hangingPunct="1">
              <a:buFont typeface="Wingdings" panose="05000000000000000000" pitchFamily="2" charset="2"/>
              <a:buNone/>
            </a:pPr>
            <a:r>
              <a:rPr lang="en-GB" dirty="0"/>
              <a:t>Escapes:		break, continue, return</a:t>
            </a:r>
          </a:p>
          <a:p>
            <a:pPr eaLnBrk="1" hangingPunct="1"/>
            <a:endParaRPr lang="en-GB" dirty="0" smtClean="0"/>
          </a:p>
        </p:txBody>
      </p:sp>
    </p:spTree>
    <p:extLst>
      <p:ext uri="{BB962C8B-B14F-4D97-AF65-F5344CB8AC3E}">
        <p14:creationId xmlns:p14="http://schemas.microsoft.com/office/powerpoint/2010/main" val="20034992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1536" y="106538"/>
            <a:ext cx="10515600" cy="1325563"/>
          </a:xfrm>
        </p:spPr>
        <p:txBody>
          <a:bodyPr/>
          <a:lstStyle/>
          <a:p>
            <a:pPr eaLnBrk="1" hangingPunct="1"/>
            <a:r>
              <a:rPr lang="en-US" altLang="en-US" dirty="0" smtClean="0"/>
              <a:t>if Statement – different syntax options</a:t>
            </a:r>
          </a:p>
        </p:txBody>
      </p:sp>
      <p:grpSp>
        <p:nvGrpSpPr>
          <p:cNvPr id="10243" name="Group 21"/>
          <p:cNvGrpSpPr>
            <a:grpSpLocks/>
          </p:cNvGrpSpPr>
          <p:nvPr/>
        </p:nvGrpSpPr>
        <p:grpSpPr bwMode="auto">
          <a:xfrm>
            <a:off x="2466975" y="1246188"/>
            <a:ext cx="8001000" cy="5002212"/>
            <a:chOff x="839" y="672"/>
            <a:chExt cx="5017" cy="3448"/>
          </a:xfrm>
        </p:grpSpPr>
        <p:sp>
          <p:nvSpPr>
            <p:cNvPr id="10244" name="Rectangle 4"/>
            <p:cNvSpPr>
              <a:spLocks noChangeArrowheads="1"/>
            </p:cNvSpPr>
            <p:nvPr/>
          </p:nvSpPr>
          <p:spPr bwMode="auto">
            <a:xfrm>
              <a:off x="839" y="2132"/>
              <a:ext cx="1609" cy="7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71475">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6263" indent="-285750" defTabSz="371475">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371475">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371475">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371475">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nSpc>
                  <a:spcPct val="75000"/>
                </a:lnSpc>
                <a:spcBef>
                  <a:spcPct val="0"/>
                </a:spcBef>
                <a:buClrTx/>
                <a:buSzTx/>
                <a:buFontTx/>
                <a:buNone/>
              </a:pPr>
              <a:r>
                <a:rPr lang="en-US" altLang="en-US" sz="1800" b="1" dirty="0">
                  <a:latin typeface="Courier New" panose="02070309020205020404" pitchFamily="49" charset="0"/>
                </a:rPr>
                <a:t>if (expression)</a:t>
              </a:r>
            </a:p>
            <a:p>
              <a:pPr>
                <a:lnSpc>
                  <a:spcPct val="75000"/>
                </a:lnSpc>
                <a:spcBef>
                  <a:spcPct val="0"/>
                </a:spcBef>
                <a:buClrTx/>
                <a:buSzTx/>
                <a:buFontTx/>
                <a:buNone/>
              </a:pPr>
              <a:r>
                <a:rPr lang="en-US" altLang="en-US" sz="1800" b="1" dirty="0">
                  <a:latin typeface="Courier New" panose="02070309020205020404" pitchFamily="49" charset="0"/>
                </a:rPr>
                <a:t>	statement;</a:t>
              </a:r>
            </a:p>
            <a:p>
              <a:pPr>
                <a:lnSpc>
                  <a:spcPct val="75000"/>
                </a:lnSpc>
                <a:spcBef>
                  <a:spcPct val="0"/>
                </a:spcBef>
                <a:buClrTx/>
                <a:buSzTx/>
                <a:buFontTx/>
                <a:buNone/>
              </a:pPr>
              <a:r>
                <a:rPr lang="en-US" altLang="en-US" sz="1800" b="1" dirty="0">
                  <a:latin typeface="Courier New" panose="02070309020205020404" pitchFamily="49" charset="0"/>
                </a:rPr>
                <a:t>else</a:t>
              </a:r>
            </a:p>
            <a:p>
              <a:pPr>
                <a:lnSpc>
                  <a:spcPct val="75000"/>
                </a:lnSpc>
                <a:spcBef>
                  <a:spcPct val="0"/>
                </a:spcBef>
                <a:buClrTx/>
                <a:buSzTx/>
                <a:buFontTx/>
                <a:buNone/>
              </a:pPr>
              <a:r>
                <a:rPr lang="en-US" altLang="en-US" sz="1800" b="1" dirty="0">
                  <a:latin typeface="Courier New" panose="02070309020205020404" pitchFamily="49" charset="0"/>
                </a:rPr>
                <a:t>	statement;</a:t>
              </a:r>
              <a:r>
                <a:rPr lang="en-US" altLang="en-US" sz="1600" b="1" dirty="0">
                  <a:latin typeface="Courier New" panose="02070309020205020404" pitchFamily="49" charset="0"/>
                </a:rPr>
                <a:t>	</a:t>
              </a:r>
            </a:p>
          </p:txBody>
        </p:sp>
        <p:sp>
          <p:nvSpPr>
            <p:cNvPr id="10245" name="Rectangle 5"/>
            <p:cNvSpPr>
              <a:spLocks noChangeArrowheads="1"/>
            </p:cNvSpPr>
            <p:nvPr/>
          </p:nvSpPr>
          <p:spPr bwMode="auto">
            <a:xfrm>
              <a:off x="839" y="3015"/>
              <a:ext cx="1609" cy="110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84175">
                <a:spcBef>
                  <a:spcPct val="20000"/>
                </a:spcBef>
                <a:buClr>
                  <a:schemeClr val="accent1"/>
                </a:buClr>
                <a:buSzPct val="80000"/>
                <a:buFont typeface="Wingdings" panose="05000000000000000000" pitchFamily="2" charset="2"/>
                <a:buChar char="n"/>
                <a:tabLst>
                  <a:tab pos="757238" algn="l"/>
                </a:tabLst>
                <a:defRPr sz="2000">
                  <a:solidFill>
                    <a:schemeClr val="tx1"/>
                  </a:solidFill>
                  <a:latin typeface="Arial" panose="020B0604020202020204" pitchFamily="34" charset="0"/>
                  <a:cs typeface="Times New Roman" panose="02020603050405020304" pitchFamily="18" charset="0"/>
                </a:defRPr>
              </a:lvl1pPr>
              <a:lvl2pPr marL="576263" indent="-285750" defTabSz="384175">
                <a:spcBef>
                  <a:spcPct val="20000"/>
                </a:spcBef>
                <a:buSzPct val="85000"/>
                <a:buBlip>
                  <a:blip r:embed="rId2"/>
                </a:buBlip>
                <a:tabLst>
                  <a:tab pos="757238" algn="l"/>
                </a:tabLst>
                <a:defRPr sz="2000">
                  <a:solidFill>
                    <a:schemeClr val="tx1"/>
                  </a:solidFill>
                  <a:latin typeface="Arial" panose="020B0604020202020204" pitchFamily="34" charset="0"/>
                  <a:cs typeface="Times New Roman" panose="02020603050405020304" pitchFamily="18" charset="0"/>
                </a:defRPr>
              </a:lvl2pPr>
              <a:lvl3pPr marL="1143000" indent="-228600" defTabSz="384175">
                <a:spcBef>
                  <a:spcPct val="20000"/>
                </a:spcBef>
                <a:buClr>
                  <a:schemeClr val="accent2"/>
                </a:buClr>
                <a:buFont typeface="Wingdings" panose="05000000000000000000" pitchFamily="2" charset="2"/>
                <a:buChar char="§"/>
                <a:tabLst>
                  <a:tab pos="757238" algn="l"/>
                </a:tabLst>
                <a:defRPr sz="2000">
                  <a:solidFill>
                    <a:schemeClr val="tx1"/>
                  </a:solidFill>
                  <a:latin typeface="Arial" panose="020B0604020202020204" pitchFamily="34" charset="0"/>
                  <a:cs typeface="Times New Roman" panose="02020603050405020304" pitchFamily="18" charset="0"/>
                </a:defRPr>
              </a:lvl3pPr>
              <a:lvl4pPr marL="1714500" indent="-228600" defTabSz="384175">
                <a:spcBef>
                  <a:spcPct val="20000"/>
                </a:spcBef>
                <a:buClr>
                  <a:schemeClr val="bg2"/>
                </a:buClr>
                <a:buChar char="•"/>
                <a:tabLst>
                  <a:tab pos="757238" algn="l"/>
                </a:tabLst>
                <a:defRPr sz="2000">
                  <a:solidFill>
                    <a:schemeClr val="tx1"/>
                  </a:solidFill>
                  <a:latin typeface="Arial" panose="020B0604020202020204" pitchFamily="34" charset="0"/>
                  <a:cs typeface="Times New Roman" panose="02020603050405020304" pitchFamily="18" charset="0"/>
                </a:defRPr>
              </a:lvl4pPr>
              <a:lvl5pPr marL="2286000" indent="-228600" defTabSz="384175">
                <a:spcBef>
                  <a:spcPct val="20000"/>
                </a:spcBef>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5pPr>
              <a:lvl6pPr marL="27432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6pPr>
              <a:lvl7pPr marL="32004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7pPr>
              <a:lvl8pPr marL="36576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8pPr>
              <a:lvl9pPr marL="41148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9pPr>
            </a:lstStyle>
            <a:p>
              <a:pPr>
                <a:spcBef>
                  <a:spcPct val="0"/>
                </a:spcBef>
                <a:spcAft>
                  <a:spcPct val="35000"/>
                </a:spcAft>
                <a:buClrTx/>
                <a:buSzTx/>
                <a:buFontTx/>
                <a:buNone/>
              </a:pPr>
              <a:r>
                <a:rPr lang="en-US" altLang="en-US" sz="1800" b="1">
                  <a:latin typeface="Courier New" panose="02070309020205020404" pitchFamily="49" charset="0"/>
                </a:rPr>
                <a:t>if (expression)</a:t>
              </a:r>
            </a:p>
            <a:p>
              <a:pPr>
                <a:lnSpc>
                  <a:spcPct val="45000"/>
                </a:lnSpc>
                <a:spcBef>
                  <a:spcPct val="0"/>
                </a:spcBef>
                <a:buClrTx/>
                <a:buSzTx/>
                <a:buFontTx/>
                <a:buNone/>
              </a:pPr>
              <a:r>
                <a:rPr lang="en-US" altLang="en-US" sz="1800" b="1">
                  <a:latin typeface="Courier New" panose="02070309020205020404" pitchFamily="49" charset="0"/>
                </a:rPr>
                <a:t>		statement;</a:t>
              </a:r>
            </a:p>
            <a:p>
              <a:pPr>
                <a:spcBef>
                  <a:spcPct val="0"/>
                </a:spcBef>
                <a:spcAft>
                  <a:spcPct val="25000"/>
                </a:spcAft>
                <a:buClrTx/>
                <a:buSzTx/>
                <a:buFontTx/>
                <a:buNone/>
              </a:pPr>
              <a:r>
                <a:rPr lang="en-US" altLang="en-US" sz="1800" b="1">
                  <a:latin typeface="Courier New" panose="02070309020205020404" pitchFamily="49" charset="0"/>
                </a:rPr>
                <a:t>else</a:t>
              </a:r>
            </a:p>
            <a:p>
              <a:pPr>
                <a:lnSpc>
                  <a:spcPct val="45000"/>
                </a:lnSpc>
                <a:spcBef>
                  <a:spcPct val="0"/>
                </a:spcBef>
                <a:buClrTx/>
                <a:buSzTx/>
                <a:buFontTx/>
                <a:buNone/>
              </a:pPr>
              <a:r>
                <a:rPr lang="en-US" altLang="en-US" sz="1800" b="1">
                  <a:latin typeface="Courier New" panose="02070309020205020404" pitchFamily="49" charset="0"/>
                </a:rPr>
                <a:t>{</a:t>
              </a:r>
            </a:p>
            <a:p>
              <a:pPr>
                <a:lnSpc>
                  <a:spcPct val="45000"/>
                </a:lnSpc>
                <a:spcBef>
                  <a:spcPct val="0"/>
                </a:spcBef>
                <a:buClrTx/>
                <a:buSzTx/>
                <a:buFontTx/>
                <a:buNone/>
              </a:pPr>
              <a:r>
                <a:rPr lang="en-US" altLang="en-US" sz="1800" b="1">
                  <a:latin typeface="Courier New" panose="02070309020205020404" pitchFamily="49" charset="0"/>
                </a:rPr>
                <a:t>   statements;</a:t>
              </a:r>
            </a:p>
            <a:p>
              <a:pPr>
                <a:lnSpc>
                  <a:spcPct val="45000"/>
                </a:lnSpc>
                <a:spcBef>
                  <a:spcPct val="0"/>
                </a:spcBef>
                <a:buClrTx/>
                <a:buSzTx/>
                <a:buFontTx/>
                <a:buNone/>
              </a:pPr>
              <a:r>
                <a:rPr lang="en-US" altLang="en-US" sz="1800" b="1">
                  <a:latin typeface="Courier New" panose="02070309020205020404" pitchFamily="49" charset="0"/>
                </a:rPr>
                <a:t>}	</a:t>
              </a:r>
            </a:p>
          </p:txBody>
        </p:sp>
        <p:sp>
          <p:nvSpPr>
            <p:cNvPr id="10246" name="Rectangle 6"/>
            <p:cNvSpPr>
              <a:spLocks noChangeArrowheads="1"/>
            </p:cNvSpPr>
            <p:nvPr/>
          </p:nvSpPr>
          <p:spPr bwMode="auto">
            <a:xfrm>
              <a:off x="2855" y="856"/>
              <a:ext cx="226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A single statement.</a:t>
              </a:r>
            </a:p>
          </p:txBody>
        </p:sp>
        <p:sp>
          <p:nvSpPr>
            <p:cNvPr id="10247" name="Rectangle 7"/>
            <p:cNvSpPr>
              <a:spLocks noChangeArrowheads="1"/>
            </p:cNvSpPr>
            <p:nvPr/>
          </p:nvSpPr>
          <p:spPr bwMode="auto">
            <a:xfrm>
              <a:off x="2865" y="1540"/>
              <a:ext cx="2212"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A block of statements.</a:t>
              </a:r>
            </a:p>
          </p:txBody>
        </p:sp>
        <p:sp>
          <p:nvSpPr>
            <p:cNvPr id="10248" name="Rectangle 8"/>
            <p:cNvSpPr>
              <a:spLocks noChangeArrowheads="1"/>
            </p:cNvSpPr>
            <p:nvPr/>
          </p:nvSpPr>
          <p:spPr bwMode="auto">
            <a:xfrm>
              <a:off x="2857" y="2269"/>
              <a:ext cx="2611" cy="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Single statement in the if and a single statement in the else.</a:t>
              </a:r>
            </a:p>
          </p:txBody>
        </p:sp>
        <p:sp>
          <p:nvSpPr>
            <p:cNvPr id="10249" name="Rectangle 9"/>
            <p:cNvSpPr>
              <a:spLocks noChangeArrowheads="1"/>
            </p:cNvSpPr>
            <p:nvPr/>
          </p:nvSpPr>
          <p:spPr bwMode="auto">
            <a:xfrm>
              <a:off x="2852" y="3352"/>
              <a:ext cx="3004" cy="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A single statement in the if and a block</a:t>
              </a:r>
            </a:p>
            <a:p>
              <a:pPr>
                <a:spcBef>
                  <a:spcPct val="0"/>
                </a:spcBef>
                <a:buClrTx/>
                <a:buSzTx/>
                <a:buFontTx/>
                <a:buNone/>
              </a:pPr>
              <a:r>
                <a:rPr lang="en-US" altLang="en-US"/>
                <a:t>of statements in the else.</a:t>
              </a:r>
            </a:p>
          </p:txBody>
        </p:sp>
        <p:sp>
          <p:nvSpPr>
            <p:cNvPr id="10250" name="Line 10"/>
            <p:cNvSpPr>
              <a:spLocks noChangeShapeType="1"/>
            </p:cNvSpPr>
            <p:nvPr/>
          </p:nvSpPr>
          <p:spPr bwMode="auto">
            <a:xfrm>
              <a:off x="839" y="3114"/>
              <a:ext cx="1" cy="1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839" y="2166"/>
              <a:ext cx="1" cy="1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Rectangle 12"/>
            <p:cNvSpPr>
              <a:spLocks noChangeArrowheads="1"/>
            </p:cNvSpPr>
            <p:nvPr/>
          </p:nvSpPr>
          <p:spPr bwMode="auto">
            <a:xfrm>
              <a:off x="839" y="1315"/>
              <a:ext cx="1609" cy="6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71475">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6263" indent="-285750" defTabSz="371475">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371475">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371475">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371475">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nSpc>
                  <a:spcPct val="75000"/>
                </a:lnSpc>
                <a:spcBef>
                  <a:spcPct val="0"/>
                </a:spcBef>
                <a:buClrTx/>
                <a:buSzTx/>
                <a:buFontTx/>
                <a:buNone/>
              </a:pPr>
              <a:r>
                <a:rPr lang="en-US" altLang="en-US" sz="1800" b="1" dirty="0">
                  <a:latin typeface="Courier New" panose="02070309020205020404" pitchFamily="49" charset="0"/>
                </a:rPr>
                <a:t>if (expression)</a:t>
              </a:r>
            </a:p>
            <a:p>
              <a:pPr>
                <a:lnSpc>
                  <a:spcPct val="75000"/>
                </a:lnSpc>
                <a:spcBef>
                  <a:spcPct val="0"/>
                </a:spcBef>
                <a:buClrTx/>
                <a:buSzTx/>
                <a:buFontTx/>
                <a:buNone/>
              </a:pPr>
              <a:r>
                <a:rPr lang="en-US" altLang="en-US" sz="1800" b="1" dirty="0">
                  <a:latin typeface="Courier New" panose="02070309020205020404" pitchFamily="49" charset="0"/>
                </a:rPr>
                <a:t>{</a:t>
              </a:r>
            </a:p>
            <a:p>
              <a:pPr>
                <a:lnSpc>
                  <a:spcPct val="75000"/>
                </a:lnSpc>
                <a:spcBef>
                  <a:spcPct val="0"/>
                </a:spcBef>
                <a:buClrTx/>
                <a:buSzTx/>
                <a:buFontTx/>
                <a:buNone/>
              </a:pPr>
              <a:r>
                <a:rPr lang="en-US" altLang="en-US" sz="1800" b="1" dirty="0">
                  <a:latin typeface="Courier New" panose="02070309020205020404" pitchFamily="49" charset="0"/>
                </a:rPr>
                <a:t>	statements;</a:t>
              </a:r>
            </a:p>
            <a:p>
              <a:pPr>
                <a:lnSpc>
                  <a:spcPct val="75000"/>
                </a:lnSpc>
                <a:spcBef>
                  <a:spcPct val="0"/>
                </a:spcBef>
                <a:buClrTx/>
                <a:buSzTx/>
                <a:buFontTx/>
                <a:buNone/>
              </a:pPr>
              <a:r>
                <a:rPr lang="en-US" altLang="en-US" sz="1800" b="1" dirty="0">
                  <a:latin typeface="Courier New" panose="02070309020205020404" pitchFamily="49" charset="0"/>
                </a:rPr>
                <a:t>}	</a:t>
              </a:r>
            </a:p>
          </p:txBody>
        </p:sp>
        <p:sp>
          <p:nvSpPr>
            <p:cNvPr id="10253" name="Line 13"/>
            <p:cNvSpPr>
              <a:spLocks noChangeShapeType="1"/>
            </p:cNvSpPr>
            <p:nvPr/>
          </p:nvSpPr>
          <p:spPr bwMode="auto">
            <a:xfrm>
              <a:off x="839" y="1349"/>
              <a:ext cx="1" cy="1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AutoShape 14"/>
            <p:cNvSpPr>
              <a:spLocks noChangeArrowheads="1"/>
            </p:cNvSpPr>
            <p:nvPr/>
          </p:nvSpPr>
          <p:spPr bwMode="auto">
            <a:xfrm>
              <a:off x="2553" y="909"/>
              <a:ext cx="222" cy="125"/>
            </a:xfrm>
            <a:prstGeom prst="rightArrow">
              <a:avLst>
                <a:gd name="adj1" fmla="val 50000"/>
                <a:gd name="adj2" fmla="val 63434"/>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5" name="AutoShape 15"/>
            <p:cNvSpPr>
              <a:spLocks noChangeArrowheads="1"/>
            </p:cNvSpPr>
            <p:nvPr/>
          </p:nvSpPr>
          <p:spPr bwMode="auto">
            <a:xfrm>
              <a:off x="2553" y="2426"/>
              <a:ext cx="222" cy="126"/>
            </a:xfrm>
            <a:prstGeom prst="rightArrow">
              <a:avLst>
                <a:gd name="adj1" fmla="val 50000"/>
                <a:gd name="adj2" fmla="val 62931"/>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6" name="AutoShape 16"/>
            <p:cNvSpPr>
              <a:spLocks noChangeArrowheads="1"/>
            </p:cNvSpPr>
            <p:nvPr/>
          </p:nvSpPr>
          <p:spPr bwMode="auto">
            <a:xfrm>
              <a:off x="2553" y="3505"/>
              <a:ext cx="222" cy="125"/>
            </a:xfrm>
            <a:prstGeom prst="rightArrow">
              <a:avLst>
                <a:gd name="adj1" fmla="val 50000"/>
                <a:gd name="adj2" fmla="val 63434"/>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7" name="AutoShape 17"/>
            <p:cNvSpPr>
              <a:spLocks noChangeArrowheads="1"/>
            </p:cNvSpPr>
            <p:nvPr/>
          </p:nvSpPr>
          <p:spPr bwMode="auto">
            <a:xfrm>
              <a:off x="2564" y="1600"/>
              <a:ext cx="222" cy="125"/>
            </a:xfrm>
            <a:prstGeom prst="rightArrow">
              <a:avLst>
                <a:gd name="adj1" fmla="val 50000"/>
                <a:gd name="adj2" fmla="val 63434"/>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8" name="Rectangle 18"/>
            <p:cNvSpPr>
              <a:spLocks noChangeArrowheads="1"/>
            </p:cNvSpPr>
            <p:nvPr/>
          </p:nvSpPr>
          <p:spPr bwMode="auto">
            <a:xfrm>
              <a:off x="839" y="672"/>
              <a:ext cx="1609" cy="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71475">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6263" indent="-285750" defTabSz="371475">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371475">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371475">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371475">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nSpc>
                  <a:spcPct val="75000"/>
                </a:lnSpc>
                <a:spcBef>
                  <a:spcPct val="0"/>
                </a:spcBef>
                <a:buClrTx/>
                <a:buSzTx/>
                <a:buFontTx/>
                <a:buNone/>
              </a:pPr>
              <a:r>
                <a:rPr lang="en-US" altLang="en-US" sz="1800" b="1">
                  <a:latin typeface="Courier New" panose="02070309020205020404" pitchFamily="49" charset="0"/>
                </a:rPr>
                <a:t>if (expression)</a:t>
              </a:r>
            </a:p>
            <a:p>
              <a:pPr>
                <a:lnSpc>
                  <a:spcPct val="75000"/>
                </a:lnSpc>
                <a:spcBef>
                  <a:spcPct val="0"/>
                </a:spcBef>
                <a:buClrTx/>
                <a:buSzTx/>
                <a:buFontTx/>
                <a:buNone/>
              </a:pPr>
              <a:r>
                <a:rPr lang="en-US" altLang="en-US" sz="1800" b="1">
                  <a:latin typeface="Courier New" panose="02070309020205020404" pitchFamily="49" charset="0"/>
                </a:rPr>
                <a:t>	statement;</a:t>
              </a:r>
            </a:p>
          </p:txBody>
        </p:sp>
      </p:grpSp>
    </p:spTree>
    <p:extLst>
      <p:ext uri="{BB962C8B-B14F-4D97-AF65-F5344CB8AC3E}">
        <p14:creationId xmlns:p14="http://schemas.microsoft.com/office/powerpoint/2010/main" val="990828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5625" y="-83343"/>
            <a:ext cx="10515600" cy="1325563"/>
          </a:xfrm>
        </p:spPr>
        <p:txBody>
          <a:bodyPr/>
          <a:lstStyle/>
          <a:p>
            <a:pPr eaLnBrk="1" hangingPunct="1"/>
            <a:r>
              <a:rPr lang="en-US" altLang="en-US" dirty="0" smtClean="0"/>
              <a:t>Conditional Operator</a:t>
            </a:r>
          </a:p>
        </p:txBody>
      </p:sp>
      <p:sp>
        <p:nvSpPr>
          <p:cNvPr id="13315" name="Rectangle 1"/>
          <p:cNvSpPr>
            <a:spLocks noGrp="1" noChangeArrowheads="1"/>
          </p:cNvSpPr>
          <p:nvPr>
            <p:ph type="body" idx="1"/>
          </p:nvPr>
        </p:nvSpPr>
        <p:spPr>
          <a:xfrm>
            <a:off x="1845109" y="1242220"/>
            <a:ext cx="7772400" cy="2490787"/>
          </a:xfrm>
        </p:spPr>
        <p:txBody>
          <a:bodyPr>
            <a:normAutofit fontScale="77500" lnSpcReduction="20000"/>
          </a:bodyPr>
          <a:lstStyle/>
          <a:p>
            <a:pPr eaLnBrk="1" hangingPunct="1"/>
            <a:r>
              <a:rPr lang="en-US" altLang="en-US" dirty="0" smtClean="0"/>
              <a:t>The operator </a:t>
            </a:r>
            <a:r>
              <a:rPr lang="en-US" altLang="en-US" dirty="0" smtClean="0">
                <a:latin typeface="Times New Roman" panose="02020603050405020304" pitchFamily="18" charset="0"/>
              </a:rPr>
              <a:t>“</a:t>
            </a:r>
            <a:r>
              <a:rPr lang="en-US" altLang="en-US" dirty="0" smtClean="0"/>
              <a:t> ? : </a:t>
            </a:r>
            <a:r>
              <a:rPr lang="en-US" altLang="en-US" dirty="0" smtClean="0">
                <a:latin typeface="Times New Roman" panose="02020603050405020304" pitchFamily="18" charset="0"/>
              </a:rPr>
              <a:t>”</a:t>
            </a:r>
            <a:r>
              <a:rPr lang="en-US" altLang="en-US" dirty="0" smtClean="0"/>
              <a:t> is the only operator that takes three operands, each of which is an expression.</a:t>
            </a:r>
          </a:p>
          <a:p>
            <a:pPr eaLnBrk="1" hangingPunct="1">
              <a:buFont typeface="Wingdings" panose="05000000000000000000" pitchFamily="2" charset="2"/>
              <a:buNone/>
            </a:pPr>
            <a:endParaRPr lang="en-US" altLang="en-US" dirty="0" smtClean="0"/>
          </a:p>
          <a:p>
            <a:pPr eaLnBrk="1" hangingPunct="1"/>
            <a:r>
              <a:rPr lang="en-US" altLang="en-US" dirty="0" smtClean="0"/>
              <a:t>The value of the whole expression equals the value of expr2 if expr1 is true, or equals the value of expr3 if expr1 is false.</a:t>
            </a:r>
            <a:br>
              <a:rPr lang="en-US" altLang="en-US" dirty="0" smtClean="0"/>
            </a:br>
            <a:endParaRPr lang="en-US" altLang="en-US" dirty="0" smtClean="0"/>
          </a:p>
          <a:p>
            <a:pPr eaLnBrk="1" hangingPunct="1"/>
            <a:r>
              <a:rPr lang="en-US" altLang="en-US" dirty="0" smtClean="0"/>
              <a:t>Syntax:</a:t>
            </a:r>
          </a:p>
        </p:txBody>
      </p:sp>
      <p:sp>
        <p:nvSpPr>
          <p:cNvPr id="13316" name="Text Box 0"/>
          <p:cNvSpPr txBox="1">
            <a:spLocks noChangeArrowheads="1"/>
          </p:cNvSpPr>
          <p:nvPr/>
        </p:nvSpPr>
        <p:spPr bwMode="auto">
          <a:xfrm>
            <a:off x="4114801" y="3963988"/>
            <a:ext cx="4060281" cy="46384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lIns="93600" tIns="46800" rIns="93600" bIns="46800">
            <a:spAutoFit/>
          </a:bodyP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sz="2400" b="1" dirty="0">
                <a:latin typeface="Courier New" panose="02070309020205020404" pitchFamily="49" charset="0"/>
                <a:cs typeface="Courier New" panose="02070309020205020404" pitchFamily="49" charset="0"/>
              </a:rPr>
              <a:t>expr1 ? expr2 : expr3</a:t>
            </a:r>
          </a:p>
        </p:txBody>
      </p:sp>
    </p:spTree>
    <p:extLst>
      <p:ext uri="{BB962C8B-B14F-4D97-AF65-F5344CB8AC3E}">
        <p14:creationId xmlns:p14="http://schemas.microsoft.com/office/powerpoint/2010/main" val="979562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5169" y="-6349"/>
            <a:ext cx="10515600" cy="1325563"/>
          </a:xfrm>
        </p:spPr>
        <p:txBody>
          <a:bodyPr/>
          <a:lstStyle/>
          <a:p>
            <a:pPr eaLnBrk="1" hangingPunct="1"/>
            <a:r>
              <a:rPr lang="en-US" altLang="en-US" dirty="0" smtClean="0"/>
              <a:t>switch Statement</a:t>
            </a:r>
          </a:p>
        </p:txBody>
      </p:sp>
      <p:sp>
        <p:nvSpPr>
          <p:cNvPr id="16387" name="Rectangle 3"/>
          <p:cNvSpPr>
            <a:spLocks noGrp="1" noChangeArrowheads="1"/>
          </p:cNvSpPr>
          <p:nvPr>
            <p:ph type="body" idx="1"/>
          </p:nvPr>
        </p:nvSpPr>
        <p:spPr>
          <a:xfrm>
            <a:off x="2697163" y="927280"/>
            <a:ext cx="8553606" cy="5549722"/>
          </a:xfrm>
        </p:spPr>
        <p:txBody>
          <a:bodyPr>
            <a:normAutofit fontScale="92500"/>
          </a:bodyPr>
          <a:lstStyle/>
          <a:p>
            <a:pPr eaLnBrk="1" hangingPunct="1">
              <a:lnSpc>
                <a:spcPct val="90000"/>
              </a:lnSpc>
            </a:pPr>
            <a:r>
              <a:rPr lang="en-US" altLang="en-US" dirty="0" smtClean="0"/>
              <a:t>The nested if can become complicated and unreadable.</a:t>
            </a:r>
          </a:p>
          <a:p>
            <a:pPr eaLnBrk="1" hangingPunct="1">
              <a:lnSpc>
                <a:spcPct val="90000"/>
              </a:lnSpc>
              <a:spcBef>
                <a:spcPct val="50000"/>
              </a:spcBef>
            </a:pPr>
            <a:r>
              <a:rPr lang="en-US" altLang="en-US" dirty="0" smtClean="0"/>
              <a:t>The switch statement is an alternative to the nested if.</a:t>
            </a:r>
          </a:p>
          <a:p>
            <a:pPr eaLnBrk="1" hangingPunct="1">
              <a:lnSpc>
                <a:spcPct val="90000"/>
              </a:lnSpc>
              <a:spcBef>
                <a:spcPct val="50000"/>
              </a:spcBef>
            </a:pPr>
            <a:r>
              <a:rPr lang="en-US" altLang="en-US" dirty="0" smtClean="0"/>
              <a:t>Syntax:	</a:t>
            </a:r>
            <a:r>
              <a:rPr lang="en-US" altLang="en-US" sz="1600" b="1" dirty="0">
                <a:latin typeface="Courier New" panose="02070309020205020404" pitchFamily="49" charset="0"/>
              </a:rPr>
              <a:t>switch(expression)</a:t>
            </a:r>
            <a:br>
              <a:rPr lang="en-US" altLang="en-US" sz="1600" b="1" dirty="0">
                <a:latin typeface="Courier New" panose="02070309020205020404" pitchFamily="49" charset="0"/>
              </a:rPr>
            </a:br>
            <a:r>
              <a:rPr lang="en-US" altLang="en-US" sz="1600" b="1" dirty="0">
                <a:latin typeface="Courier New" panose="02070309020205020404" pitchFamily="49" charset="0"/>
              </a:rPr>
              <a:t>		{</a:t>
            </a:r>
            <a:br>
              <a:rPr lang="en-US" altLang="en-US" sz="1600" b="1" dirty="0">
                <a:latin typeface="Courier New" panose="02070309020205020404" pitchFamily="49" charset="0"/>
              </a:rPr>
            </a:br>
            <a:r>
              <a:rPr lang="en-US" altLang="en-US" sz="1600" b="1" dirty="0">
                <a:latin typeface="Courier New" panose="02070309020205020404" pitchFamily="49" charset="0"/>
              </a:rPr>
              <a:t>			case constant </a:t>
            </a:r>
            <a:r>
              <a:rPr lang="en-US" altLang="en-US" sz="1600" b="1" dirty="0" err="1">
                <a:latin typeface="Courier New" panose="02070309020205020404" pitchFamily="49" charset="0"/>
              </a:rPr>
              <a:t>expr</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case constant </a:t>
            </a:r>
            <a:r>
              <a:rPr lang="en-US" altLang="en-US" sz="1600" b="1" dirty="0" err="1">
                <a:latin typeface="Courier New" panose="02070309020205020404" pitchFamily="49" charset="0"/>
              </a:rPr>
              <a:t>expr</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case constant </a:t>
            </a:r>
            <a:r>
              <a:rPr lang="en-US" altLang="en-US" sz="1600" b="1" dirty="0" err="1">
                <a:latin typeface="Courier New" panose="02070309020205020404" pitchFamily="49" charset="0"/>
              </a:rPr>
              <a:t>expr</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default </a:t>
            </a:r>
            <a:r>
              <a:rPr lang="en-US" altLang="en-US" sz="1600" b="1" dirty="0" smtClean="0">
                <a:latin typeface="Courier New" panose="02070309020205020404" pitchFamily="49" charset="0"/>
              </a:rPr>
              <a:t>:</a:t>
            </a:r>
            <a:br>
              <a:rPr lang="en-US" altLang="en-US" sz="1600" b="1" dirty="0" smtClean="0">
                <a:latin typeface="Courier New" panose="02070309020205020404" pitchFamily="49" charset="0"/>
              </a:rPr>
            </a:br>
            <a:r>
              <a:rPr lang="en-US" altLang="en-US" sz="1600" b="1" dirty="0" smtClean="0">
                <a:latin typeface="Courier New" panose="02070309020205020404" pitchFamily="49" charset="0"/>
              </a:rPr>
              <a:t>					statement(s</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a:t>
            </a:r>
          </a:p>
          <a:p>
            <a:pPr eaLnBrk="1" hangingPunct="1">
              <a:lnSpc>
                <a:spcPct val="90000"/>
              </a:lnSpc>
              <a:spcBef>
                <a:spcPct val="50000"/>
              </a:spcBef>
            </a:pPr>
            <a:r>
              <a:rPr lang="en-US" altLang="en-US" dirty="0" smtClean="0"/>
              <a:t>Usually, but not always, the last statement of a case is break.</a:t>
            </a:r>
          </a:p>
          <a:p>
            <a:pPr eaLnBrk="1" hangingPunct="1">
              <a:lnSpc>
                <a:spcPct val="85000"/>
              </a:lnSpc>
            </a:pPr>
            <a:r>
              <a:rPr lang="en-US" altLang="en-US" dirty="0" smtClean="0"/>
              <a:t>default case is optional.</a:t>
            </a:r>
          </a:p>
        </p:txBody>
      </p:sp>
      <p:sp>
        <p:nvSpPr>
          <p:cNvPr id="16388" name="Rectangle 5"/>
          <p:cNvSpPr>
            <a:spLocks noChangeArrowheads="1"/>
          </p:cNvSpPr>
          <p:nvPr/>
        </p:nvSpPr>
        <p:spPr bwMode="auto">
          <a:xfrm>
            <a:off x="4343400" y="2200275"/>
            <a:ext cx="4953000" cy="3131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3"/>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Tree>
    <p:extLst>
      <p:ext uri="{BB962C8B-B14F-4D97-AF65-F5344CB8AC3E}">
        <p14:creationId xmlns:p14="http://schemas.microsoft.com/office/powerpoint/2010/main" val="3719675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Loops</a:t>
            </a:r>
          </a:p>
        </p:txBody>
      </p:sp>
      <p:sp>
        <p:nvSpPr>
          <p:cNvPr id="18435" name="Rectangle 3"/>
          <p:cNvSpPr>
            <a:spLocks noGrp="1" noChangeArrowheads="1"/>
          </p:cNvSpPr>
          <p:nvPr>
            <p:ph type="body" idx="1"/>
          </p:nvPr>
        </p:nvSpPr>
        <p:spPr>
          <a:xfrm>
            <a:off x="838200" y="1339403"/>
            <a:ext cx="10515600" cy="4837560"/>
          </a:xfrm>
        </p:spPr>
        <p:txBody>
          <a:bodyPr>
            <a:noAutofit/>
          </a:bodyPr>
          <a:lstStyle/>
          <a:p>
            <a:pPr eaLnBrk="1" hangingPunct="1">
              <a:lnSpc>
                <a:spcPct val="90000"/>
              </a:lnSpc>
            </a:pPr>
            <a:r>
              <a:rPr lang="en-US" altLang="en-US" sz="2400" dirty="0" smtClean="0"/>
              <a:t>Loops break the serial execution of the program.</a:t>
            </a:r>
          </a:p>
          <a:p>
            <a:pPr eaLnBrk="1" hangingPunct="1">
              <a:lnSpc>
                <a:spcPct val="105000"/>
              </a:lnSpc>
            </a:pPr>
            <a:r>
              <a:rPr lang="en-US" altLang="en-US" sz="2400" dirty="0" smtClean="0"/>
              <a:t>A group of statements is executed a number of times.</a:t>
            </a:r>
            <a:br>
              <a:rPr lang="en-US" altLang="en-US" sz="2400" dirty="0" smtClean="0"/>
            </a:br>
            <a:endParaRPr lang="en-US" altLang="en-US" sz="2400" dirty="0" smtClean="0"/>
          </a:p>
          <a:p>
            <a:pPr eaLnBrk="1" hangingPunct="1">
              <a:lnSpc>
                <a:spcPct val="105000"/>
              </a:lnSpc>
              <a:buFont typeface="Wingdings" panose="05000000000000000000" pitchFamily="2" charset="2"/>
              <a:buNone/>
            </a:pPr>
            <a:r>
              <a:rPr lang="en-US" altLang="en-US" sz="2400" dirty="0" smtClean="0"/>
              <a:t/>
            </a:r>
            <a:br>
              <a:rPr lang="en-US" altLang="en-US" sz="2400" dirty="0" smtClean="0"/>
            </a:br>
            <a:r>
              <a:rPr lang="en-US" altLang="en-US" sz="2400" dirty="0" smtClean="0"/>
              <a:t/>
            </a:r>
            <a:br>
              <a:rPr lang="en-US" altLang="en-US" sz="2400" dirty="0" smtClean="0"/>
            </a:br>
            <a:r>
              <a:rPr lang="en-US" altLang="en-US" sz="2400" dirty="0" smtClean="0"/>
              <a:t>There are three kinds of loops :</a:t>
            </a:r>
            <a:br>
              <a:rPr lang="en-US" altLang="en-US" sz="2400" dirty="0" smtClean="0"/>
            </a:br>
            <a:endParaRPr lang="en-US" altLang="en-US" sz="2400" dirty="0" smtClean="0"/>
          </a:p>
          <a:p>
            <a:pPr lvl="1" eaLnBrk="1" hangingPunct="1">
              <a:lnSpc>
                <a:spcPct val="130000"/>
              </a:lnSpc>
            </a:pPr>
            <a:r>
              <a:rPr lang="en-US" altLang="en-US" sz="1800" b="1" dirty="0" smtClean="0">
                <a:latin typeface="Courier New" panose="02070309020205020404" pitchFamily="49" charset="0"/>
                <a:cs typeface="Courier New" panose="02070309020205020404" pitchFamily="49" charset="0"/>
              </a:rPr>
              <a:t>while</a:t>
            </a:r>
          </a:p>
          <a:p>
            <a:pPr lvl="1" eaLnBrk="1" hangingPunct="1">
              <a:lnSpc>
                <a:spcPct val="130000"/>
              </a:lnSpc>
            </a:pPr>
            <a:r>
              <a:rPr lang="en-US" altLang="en-US" sz="1800" b="1" dirty="0" smtClean="0">
                <a:latin typeface="Courier New" panose="02070309020205020404" pitchFamily="49" charset="0"/>
                <a:cs typeface="Courier New" panose="02070309020205020404" pitchFamily="49" charset="0"/>
              </a:rPr>
              <a:t>for</a:t>
            </a:r>
          </a:p>
          <a:p>
            <a:pPr lvl="1" eaLnBrk="1" hangingPunct="1">
              <a:lnSpc>
                <a:spcPct val="130000"/>
              </a:lnSpc>
            </a:pPr>
            <a:r>
              <a:rPr lang="en-US" altLang="en-US" sz="1800" b="1" dirty="0" smtClean="0">
                <a:latin typeface="Courier New" panose="02070309020205020404" pitchFamily="49" charset="0"/>
                <a:cs typeface="Courier New" panose="02070309020205020404" pitchFamily="49" charset="0"/>
              </a:rPr>
              <a:t>do … while</a:t>
            </a:r>
          </a:p>
        </p:txBody>
      </p:sp>
      <p:grpSp>
        <p:nvGrpSpPr>
          <p:cNvPr id="18436" name="Group 4"/>
          <p:cNvGrpSpPr>
            <a:grpSpLocks/>
          </p:cNvGrpSpPr>
          <p:nvPr/>
        </p:nvGrpSpPr>
        <p:grpSpPr bwMode="auto">
          <a:xfrm>
            <a:off x="4701862" y="2664966"/>
            <a:ext cx="2592388" cy="685800"/>
            <a:chOff x="1344" y="1728"/>
            <a:chExt cx="1633" cy="432"/>
          </a:xfrm>
        </p:grpSpPr>
        <p:sp>
          <p:nvSpPr>
            <p:cNvPr id="18437" name="Line 5"/>
            <p:cNvSpPr>
              <a:spLocks noChangeShapeType="1"/>
            </p:cNvSpPr>
            <p:nvPr/>
          </p:nvSpPr>
          <p:spPr bwMode="auto">
            <a:xfrm>
              <a:off x="1440" y="1728"/>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Line 6"/>
            <p:cNvSpPr>
              <a:spLocks noChangeShapeType="1"/>
            </p:cNvSpPr>
            <p:nvPr/>
          </p:nvSpPr>
          <p:spPr bwMode="auto">
            <a:xfrm>
              <a:off x="1440" y="1824"/>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Line 7"/>
            <p:cNvSpPr>
              <a:spLocks noChangeShapeType="1"/>
            </p:cNvSpPr>
            <p:nvPr/>
          </p:nvSpPr>
          <p:spPr bwMode="auto">
            <a:xfrm>
              <a:off x="1440" y="1920"/>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8"/>
            <p:cNvSpPr>
              <a:spLocks noChangeShapeType="1"/>
            </p:cNvSpPr>
            <p:nvPr/>
          </p:nvSpPr>
          <p:spPr bwMode="auto">
            <a:xfrm>
              <a:off x="1440" y="2016"/>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9"/>
            <p:cNvSpPr>
              <a:spLocks noChangeShapeType="1"/>
            </p:cNvSpPr>
            <p:nvPr/>
          </p:nvSpPr>
          <p:spPr bwMode="auto">
            <a:xfrm>
              <a:off x="1440" y="2112"/>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10"/>
            <p:cNvSpPr>
              <a:spLocks noChangeShapeType="1"/>
            </p:cNvSpPr>
            <p:nvPr/>
          </p:nvSpPr>
          <p:spPr bwMode="auto">
            <a:xfrm>
              <a:off x="1344" y="1728"/>
              <a:ext cx="0" cy="43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Freeform 11"/>
            <p:cNvSpPr>
              <a:spLocks/>
            </p:cNvSpPr>
            <p:nvPr/>
          </p:nvSpPr>
          <p:spPr bwMode="auto">
            <a:xfrm>
              <a:off x="2688" y="1728"/>
              <a:ext cx="289" cy="385"/>
            </a:xfrm>
            <a:custGeom>
              <a:avLst/>
              <a:gdLst>
                <a:gd name="T0" fmla="*/ 0 w 289"/>
                <a:gd name="T1" fmla="*/ 384 h 385"/>
                <a:gd name="T2" fmla="*/ 288 w 289"/>
                <a:gd name="T3" fmla="*/ 384 h 385"/>
                <a:gd name="T4" fmla="*/ 288 w 289"/>
                <a:gd name="T5" fmla="*/ 0 h 385"/>
                <a:gd name="T6" fmla="*/ 0 w 289"/>
                <a:gd name="T7" fmla="*/ 0 h 3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9" h="385">
                  <a:moveTo>
                    <a:pt x="0" y="384"/>
                  </a:moveTo>
                  <a:lnTo>
                    <a:pt x="288" y="384"/>
                  </a:lnTo>
                  <a:lnTo>
                    <a:pt x="288" y="0"/>
                  </a:lnTo>
                  <a:lnTo>
                    <a:pt x="0" y="0"/>
                  </a:lnTo>
                </a:path>
              </a:pathLst>
            </a:custGeom>
            <a:noFill/>
            <a:ln w="254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469116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762000" y="159063"/>
            <a:ext cx="10515600" cy="1325563"/>
          </a:xfrm>
        </p:spPr>
        <p:txBody>
          <a:bodyPr/>
          <a:lstStyle/>
          <a:p>
            <a:pPr eaLnBrk="1" hangingPunct="1"/>
            <a:r>
              <a:rPr lang="en-US" altLang="en-US" smtClean="0"/>
              <a:t>While – Loop</a:t>
            </a:r>
          </a:p>
        </p:txBody>
      </p:sp>
      <p:sp>
        <p:nvSpPr>
          <p:cNvPr id="20483" name="Rectangle 2"/>
          <p:cNvSpPr>
            <a:spLocks noGrp="1" noChangeArrowheads="1"/>
          </p:cNvSpPr>
          <p:nvPr>
            <p:ph type="body" idx="1"/>
          </p:nvPr>
        </p:nvSpPr>
        <p:spPr>
          <a:xfrm>
            <a:off x="1676400" y="1524336"/>
            <a:ext cx="10515600" cy="4351338"/>
          </a:xfrm>
        </p:spPr>
        <p:txBody>
          <a:bodyPr>
            <a:normAutofit fontScale="85000" lnSpcReduction="20000"/>
          </a:bodyPr>
          <a:lstStyle/>
          <a:p>
            <a:pPr eaLnBrk="1" hangingPunct="1">
              <a:lnSpc>
                <a:spcPct val="90000"/>
              </a:lnSpc>
            </a:pPr>
            <a:r>
              <a:rPr lang="en-US" altLang="en-US" dirty="0" smtClean="0"/>
              <a:t>Syntax:</a:t>
            </a:r>
            <a:br>
              <a:rPr lang="en-US" altLang="en-US" dirty="0" smtClean="0"/>
            </a:br>
            <a:r>
              <a:rPr lang="en-US" altLang="en-US" dirty="0" smtClean="0"/>
              <a:t/>
            </a:r>
            <a:br>
              <a:rPr lang="en-US" altLang="en-US" dirty="0" smtClean="0"/>
            </a:br>
            <a:r>
              <a:rPr lang="en-US" altLang="en-US" dirty="0" smtClean="0"/>
              <a:t>		</a:t>
            </a:r>
            <a:r>
              <a:rPr lang="en-US" altLang="en-US" sz="2400" b="1" dirty="0" smtClean="0">
                <a:latin typeface="Courier New" panose="02070309020205020404" pitchFamily="49" charset="0"/>
              </a:rPr>
              <a:t>while (expression)      </a:t>
            </a:r>
            <a:r>
              <a:rPr lang="en-US" altLang="en-US" sz="2400" dirty="0" smtClean="0"/>
              <a:t>or     	    </a:t>
            </a:r>
            <a:r>
              <a:rPr lang="en-US" altLang="en-US" sz="2400" b="1" dirty="0" smtClean="0">
                <a:latin typeface="Courier New" panose="02070309020205020404" pitchFamily="49" charset="0"/>
              </a:rPr>
              <a:t>while (expression)</a:t>
            </a:r>
            <a:br>
              <a:rPr lang="en-US" altLang="en-US" sz="2400" b="1" dirty="0" smtClean="0">
                <a:latin typeface="Courier New" panose="02070309020205020404" pitchFamily="49" charset="0"/>
              </a:rPr>
            </a:br>
            <a:r>
              <a:rPr lang="en-US" altLang="en-US" sz="2400" b="1" dirty="0" smtClean="0">
                <a:latin typeface="Courier New" panose="02070309020205020404" pitchFamily="49" charset="0"/>
              </a:rPr>
              <a:t>	   	Statement;               	 {Statements;}</a:t>
            </a:r>
            <a:br>
              <a:rPr lang="en-US" altLang="en-US" sz="2400" b="1" dirty="0" smtClean="0">
                <a:latin typeface="Courier New" panose="02070309020205020404" pitchFamily="49" charset="0"/>
              </a:rPr>
            </a:br>
            <a:r>
              <a:rPr lang="en-US" altLang="en-US" b="1" dirty="0" smtClean="0">
                <a:latin typeface="Courier New" panose="02070309020205020404" pitchFamily="49" charset="0"/>
              </a:rPr>
              <a:t/>
            </a:r>
            <a:br>
              <a:rPr lang="en-US" altLang="en-US" b="1" dirty="0" smtClean="0">
                <a:latin typeface="Courier New" panose="02070309020205020404" pitchFamily="49" charset="0"/>
              </a:rPr>
            </a:br>
            <a:endParaRPr lang="en-US" altLang="en-US" b="1" dirty="0" smtClean="0">
              <a:latin typeface="Courier New" panose="02070309020205020404" pitchFamily="49" charset="0"/>
            </a:endParaRPr>
          </a:p>
          <a:p>
            <a:pPr eaLnBrk="1" hangingPunct="1">
              <a:lnSpc>
                <a:spcPct val="90000"/>
              </a:lnSpc>
            </a:pPr>
            <a:r>
              <a:rPr lang="en-US" altLang="en-US" dirty="0" smtClean="0"/>
              <a:t>The loop continues to iterate as long as the value of expression is true (expression differs from zero).</a:t>
            </a:r>
          </a:p>
          <a:p>
            <a:pPr eaLnBrk="1" hangingPunct="1">
              <a:lnSpc>
                <a:spcPct val="90000"/>
              </a:lnSpc>
              <a:buFont typeface="Wingdings" panose="05000000000000000000" pitchFamily="2" charset="2"/>
              <a:buNone/>
            </a:pPr>
            <a:endParaRPr lang="en-US" altLang="en-US" dirty="0" smtClean="0"/>
          </a:p>
          <a:p>
            <a:pPr eaLnBrk="1" hangingPunct="1">
              <a:lnSpc>
                <a:spcPct val="90000"/>
              </a:lnSpc>
            </a:pPr>
            <a:r>
              <a:rPr lang="en-US" altLang="en-US" dirty="0" smtClean="0"/>
              <a:t>Expression is evaluated each time before the loop body is executed.</a:t>
            </a:r>
          </a:p>
          <a:p>
            <a:pPr eaLnBrk="1" hangingPunct="1">
              <a:lnSpc>
                <a:spcPct val="90000"/>
              </a:lnSpc>
              <a:buFont typeface="Wingdings" panose="05000000000000000000" pitchFamily="2" charset="2"/>
              <a:buNone/>
            </a:pPr>
            <a:endParaRPr lang="en-US" altLang="en-US" dirty="0" smtClean="0"/>
          </a:p>
          <a:p>
            <a:pPr eaLnBrk="1" hangingPunct="1">
              <a:lnSpc>
                <a:spcPct val="90000"/>
              </a:lnSpc>
            </a:pPr>
            <a:r>
              <a:rPr lang="en-US" altLang="en-US" dirty="0" smtClean="0"/>
              <a:t>The braces { } are used to group declarations and statements together into a compound statement  or block, so they are syntactically equivalent to a single statement.</a:t>
            </a:r>
            <a:r>
              <a:rPr lang="en-US" altLang="en-US" b="1" dirty="0" smtClean="0">
                <a:latin typeface="Courier New" panose="02070309020205020404" pitchFamily="49" charset="0"/>
              </a:rPr>
              <a:t>	</a:t>
            </a:r>
            <a:endParaRPr lang="en-US" altLang="en-US" dirty="0" smtClean="0"/>
          </a:p>
        </p:txBody>
      </p:sp>
      <p:sp>
        <p:nvSpPr>
          <p:cNvPr id="20484" name="Rectangle 1"/>
          <p:cNvSpPr>
            <a:spLocks noChangeArrowheads="1"/>
          </p:cNvSpPr>
          <p:nvPr/>
        </p:nvSpPr>
        <p:spPr bwMode="auto">
          <a:xfrm>
            <a:off x="3327579" y="1765479"/>
            <a:ext cx="3048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20485" name="Rectangle 0"/>
          <p:cNvSpPr>
            <a:spLocks noChangeArrowheads="1"/>
          </p:cNvSpPr>
          <p:nvPr/>
        </p:nvSpPr>
        <p:spPr bwMode="auto">
          <a:xfrm>
            <a:off x="8026758" y="1764406"/>
            <a:ext cx="3048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Tree>
    <p:extLst>
      <p:ext uri="{BB962C8B-B14F-4D97-AF65-F5344CB8AC3E}">
        <p14:creationId xmlns:p14="http://schemas.microsoft.com/office/powerpoint/2010/main" val="20007969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79868" y="84137"/>
            <a:ext cx="10515600" cy="1325563"/>
          </a:xfrm>
        </p:spPr>
        <p:txBody>
          <a:bodyPr/>
          <a:lstStyle/>
          <a:p>
            <a:pPr eaLnBrk="1" hangingPunct="1"/>
            <a:r>
              <a:rPr lang="en-US" altLang="en-US" dirty="0" smtClean="0"/>
              <a:t>for - Loop</a:t>
            </a:r>
          </a:p>
        </p:txBody>
      </p:sp>
      <p:sp>
        <p:nvSpPr>
          <p:cNvPr id="21507" name="Rectangle 3"/>
          <p:cNvSpPr>
            <a:spLocks noGrp="1" noChangeArrowheads="1"/>
          </p:cNvSpPr>
          <p:nvPr>
            <p:ph type="body" idx="1"/>
          </p:nvPr>
        </p:nvSpPr>
        <p:spPr>
          <a:xfrm>
            <a:off x="2903225" y="1226344"/>
            <a:ext cx="7772400" cy="3557588"/>
          </a:xfrm>
        </p:spPr>
        <p:txBody>
          <a:bodyPr>
            <a:normAutofit fontScale="92500" lnSpcReduction="20000"/>
          </a:bodyPr>
          <a:lstStyle/>
          <a:p>
            <a:pPr eaLnBrk="1" hangingPunct="1"/>
            <a:r>
              <a:rPr lang="en-US" altLang="en-US" smtClean="0"/>
              <a:t>Syntax:</a:t>
            </a:r>
            <a:br>
              <a:rPr lang="en-US" altLang="en-US" smtClean="0"/>
            </a:br>
            <a:r>
              <a:rPr lang="en-US" altLang="en-US" sz="1600"/>
              <a:t/>
            </a:r>
            <a:br>
              <a:rPr lang="en-US" altLang="en-US" sz="1600"/>
            </a:br>
            <a:endParaRPr lang="en-US" altLang="en-US" b="1" smtClean="0">
              <a:latin typeface="Courier New" panose="02070309020205020404" pitchFamily="49" charset="0"/>
              <a:cs typeface="Courier New" panose="02070309020205020404" pitchFamily="49" charset="0"/>
            </a:endParaRPr>
          </a:p>
          <a:p>
            <a:pPr eaLnBrk="1" hangingPunct="1"/>
            <a:endParaRPr lang="en-US" altLang="en-US" sz="1800" b="1">
              <a:latin typeface="Courier New" panose="02070309020205020404" pitchFamily="49" charset="0"/>
            </a:endParaRPr>
          </a:p>
          <a:p>
            <a:pPr eaLnBrk="1" hangingPunct="1"/>
            <a:endParaRPr lang="en-US" altLang="en-US" sz="800" b="1">
              <a:latin typeface="Courier New" panose="02070309020205020404" pitchFamily="49" charset="0"/>
            </a:endParaRPr>
          </a:p>
          <a:p>
            <a:pPr eaLnBrk="1" hangingPunct="1">
              <a:buFont typeface="Wingdings" panose="05000000000000000000" pitchFamily="2" charset="2"/>
              <a:buNone/>
            </a:pPr>
            <a:r>
              <a:rPr lang="en-US" altLang="en-US" sz="1800" b="1">
                <a:latin typeface="Courier New" panose="02070309020205020404" pitchFamily="49" charset="0"/>
              </a:rPr>
              <a:t>		</a:t>
            </a:r>
            <a:r>
              <a:rPr lang="en-US" altLang="en-US" b="1" smtClean="0">
                <a:cs typeface="Arial" panose="020B0604020202020204" pitchFamily="34" charset="0"/>
              </a:rPr>
              <a:t>or</a:t>
            </a:r>
            <a:r>
              <a:rPr lang="en-US" altLang="en-US" sz="1800" b="1">
                <a:cs typeface="Arial" panose="020B0604020202020204" pitchFamily="34" charset="0"/>
              </a:rPr>
              <a:t/>
            </a:r>
            <a:br>
              <a:rPr lang="en-US" altLang="en-US" sz="1800" b="1">
                <a:cs typeface="Arial" panose="020B0604020202020204" pitchFamily="34" charset="0"/>
              </a:rPr>
            </a:br>
            <a:r>
              <a:rPr lang="en-US" altLang="en-US" sz="1800" b="1">
                <a:cs typeface="Arial" panose="020B0604020202020204" pitchFamily="34" charset="0"/>
              </a:rPr>
              <a:t/>
            </a:r>
            <a:br>
              <a:rPr lang="en-US" altLang="en-US" sz="1800" b="1">
                <a:cs typeface="Arial" panose="020B0604020202020204" pitchFamily="34" charset="0"/>
              </a:rPr>
            </a:br>
            <a:r>
              <a:rPr lang="en-US" altLang="en-US" sz="1800" b="1">
                <a:cs typeface="Arial" panose="020B0604020202020204" pitchFamily="34" charset="0"/>
              </a:rPr>
              <a:t> </a:t>
            </a:r>
          </a:p>
          <a:p>
            <a:pPr eaLnBrk="1" hangingPunct="1"/>
            <a:endParaRPr lang="en-US" altLang="en-US" b="1" smtClean="0">
              <a:latin typeface="Courier New" panose="02070309020205020404" pitchFamily="49" charset="0"/>
              <a:cs typeface="Courier New" panose="02070309020205020404" pitchFamily="49" charset="0"/>
            </a:endParaRPr>
          </a:p>
          <a:p>
            <a:pPr eaLnBrk="1" hangingPunct="1"/>
            <a:endParaRPr lang="en-US" altLang="en-US" b="1" smtClean="0">
              <a:latin typeface="Courier New" panose="02070309020205020404" pitchFamily="49" charset="0"/>
              <a:cs typeface="Courier New" panose="02070309020205020404" pitchFamily="49" charset="0"/>
            </a:endParaRPr>
          </a:p>
          <a:p>
            <a:pPr eaLnBrk="1" hangingPunct="1"/>
            <a:r>
              <a:rPr lang="en-US" altLang="en-US" smtClean="0"/>
              <a:t>Is equivalent to:</a:t>
            </a:r>
            <a:r>
              <a:rPr lang="en-US" altLang="en-US" smtClean="0">
                <a:latin typeface="Times New Roman" panose="02020603050405020304" pitchFamily="18" charset="0"/>
              </a:rPr>
              <a:t>	</a:t>
            </a:r>
            <a:endParaRPr lang="en-US" altLang="en-US" b="1" smtClean="0">
              <a:latin typeface="Courier New" panose="02070309020205020404" pitchFamily="49" charset="0"/>
              <a:cs typeface="Courier New" panose="02070309020205020404" pitchFamily="49" charset="0"/>
            </a:endParaRPr>
          </a:p>
        </p:txBody>
      </p:sp>
      <p:sp>
        <p:nvSpPr>
          <p:cNvPr id="21508" name="Rectangle 4"/>
          <p:cNvSpPr>
            <a:spLocks noChangeArrowheads="1"/>
          </p:cNvSpPr>
          <p:nvPr/>
        </p:nvSpPr>
        <p:spPr bwMode="auto">
          <a:xfrm>
            <a:off x="3581400" y="1676400"/>
            <a:ext cx="4419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for (expr1 ; expr2 ; expr3)</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statement;</a:t>
            </a:r>
          </a:p>
        </p:txBody>
      </p:sp>
      <p:sp>
        <p:nvSpPr>
          <p:cNvPr id="21509" name="Rectangle 5"/>
          <p:cNvSpPr>
            <a:spLocks noChangeArrowheads="1"/>
          </p:cNvSpPr>
          <p:nvPr/>
        </p:nvSpPr>
        <p:spPr bwMode="auto">
          <a:xfrm>
            <a:off x="3581400" y="2957513"/>
            <a:ext cx="4419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for (expr1 ; expr2 ; expr3)</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statements;</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a:t>
            </a:r>
          </a:p>
        </p:txBody>
      </p:sp>
      <p:sp>
        <p:nvSpPr>
          <p:cNvPr id="21510" name="Rectangle 6"/>
          <p:cNvSpPr>
            <a:spLocks noChangeArrowheads="1"/>
          </p:cNvSpPr>
          <p:nvPr/>
        </p:nvSpPr>
        <p:spPr bwMode="auto">
          <a:xfrm>
            <a:off x="3581400" y="4600576"/>
            <a:ext cx="4419600" cy="1641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expr1;</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while (expr2)</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   {statements;}</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   expr3;</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a:t>
            </a:r>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2598401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do while Loop</a:t>
            </a:r>
          </a:p>
        </p:txBody>
      </p:sp>
      <p:sp>
        <p:nvSpPr>
          <p:cNvPr id="23555" name="Rectangle 3"/>
          <p:cNvSpPr>
            <a:spLocks noGrp="1" noChangeArrowheads="1"/>
          </p:cNvSpPr>
          <p:nvPr>
            <p:ph type="body" idx="1"/>
          </p:nvPr>
        </p:nvSpPr>
        <p:spPr/>
        <p:txBody>
          <a:bodyPr>
            <a:normAutofit fontScale="85000" lnSpcReduction="20000"/>
          </a:bodyPr>
          <a:lstStyle/>
          <a:p>
            <a:pPr eaLnBrk="1" hangingPunct="1"/>
            <a:r>
              <a:rPr lang="en-US" altLang="en-US" smtClean="0"/>
              <a:t>Syntax:</a:t>
            </a:r>
            <a:br>
              <a:rPr lang="en-US" altLang="en-US" smtClean="0"/>
            </a:br>
            <a:r>
              <a:rPr lang="en-US" altLang="en-US" smtClean="0"/>
              <a:t/>
            </a:r>
            <a:br>
              <a:rPr lang="en-US" altLang="en-US" smtClean="0"/>
            </a:br>
            <a:r>
              <a:rPr lang="en-US" altLang="en-US" smtClean="0"/>
              <a:t>	</a:t>
            </a:r>
            <a:endParaRPr lang="en-US" altLang="en-US" b="1" smtClean="0">
              <a:latin typeface="Courier New" panose="02070309020205020404" pitchFamily="49" charset="0"/>
            </a:endParaRP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The condition expression for looping is evaluated only after the loop body had executed.</a:t>
            </a:r>
          </a:p>
        </p:txBody>
      </p:sp>
      <p:sp>
        <p:nvSpPr>
          <p:cNvPr id="23556" name="Rectangle 4"/>
          <p:cNvSpPr>
            <a:spLocks noChangeArrowheads="1"/>
          </p:cNvSpPr>
          <p:nvPr/>
        </p:nvSpPr>
        <p:spPr bwMode="auto">
          <a:xfrm>
            <a:off x="3200400" y="2057400"/>
            <a:ext cx="35052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b="1" dirty="0">
                <a:latin typeface="Courier New" panose="02070309020205020404" pitchFamily="49" charset="0"/>
              </a:rPr>
              <a:t>do</a:t>
            </a:r>
            <a:br>
              <a:rPr lang="en-US" altLang="en-US" b="1" dirty="0">
                <a:latin typeface="Courier New" panose="02070309020205020404" pitchFamily="49" charset="0"/>
              </a:rPr>
            </a:br>
            <a:r>
              <a:rPr lang="en-US" altLang="en-US" b="1" dirty="0">
                <a:latin typeface="Courier New" panose="02070309020205020404" pitchFamily="49" charset="0"/>
              </a:rPr>
              <a:t>{</a:t>
            </a:r>
            <a:br>
              <a:rPr lang="en-US" altLang="en-US" b="1" dirty="0">
                <a:latin typeface="Courier New" panose="02070309020205020404" pitchFamily="49" charset="0"/>
              </a:rPr>
            </a:br>
            <a:r>
              <a:rPr lang="en-US" altLang="en-US" b="1" dirty="0">
                <a:latin typeface="Courier New" panose="02070309020205020404" pitchFamily="49" charset="0"/>
              </a:rPr>
              <a:t>	Statements;</a:t>
            </a:r>
            <a:br>
              <a:rPr lang="en-US" altLang="en-US" b="1" dirty="0">
                <a:latin typeface="Courier New" panose="02070309020205020404" pitchFamily="49" charset="0"/>
              </a:rPr>
            </a:br>
            <a:r>
              <a:rPr lang="en-US" altLang="en-US" b="1" dirty="0">
                <a:latin typeface="Courier New" panose="02070309020205020404" pitchFamily="49" charset="0"/>
              </a:rPr>
              <a:t>}while (expression);</a:t>
            </a:r>
          </a:p>
        </p:txBody>
      </p:sp>
    </p:spTree>
    <p:extLst>
      <p:ext uri="{BB962C8B-B14F-4D97-AF65-F5344CB8AC3E}">
        <p14:creationId xmlns:p14="http://schemas.microsoft.com/office/powerpoint/2010/main" val="287258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break Statement</a:t>
            </a:r>
          </a:p>
        </p:txBody>
      </p:sp>
      <p:sp>
        <p:nvSpPr>
          <p:cNvPr id="24579" name="Rectangle 3"/>
          <p:cNvSpPr>
            <a:spLocks noGrp="1" noChangeArrowheads="1"/>
          </p:cNvSpPr>
          <p:nvPr>
            <p:ph type="body" idx="1"/>
          </p:nvPr>
        </p:nvSpPr>
        <p:spPr/>
        <p:txBody>
          <a:bodyPr>
            <a:normAutofit/>
          </a:bodyPr>
          <a:lstStyle/>
          <a:p>
            <a:pPr eaLnBrk="1" hangingPunct="1"/>
            <a:r>
              <a:rPr lang="en-US" altLang="en-US" dirty="0" smtClean="0"/>
              <a:t>We have seen how to use the break statement within the switch statement.</a:t>
            </a:r>
          </a:p>
          <a:p>
            <a:pPr eaLnBrk="1" hangingPunct="1">
              <a:lnSpc>
                <a:spcPct val="110000"/>
              </a:lnSpc>
              <a:spcBef>
                <a:spcPct val="30000"/>
              </a:spcBef>
            </a:pPr>
            <a:endParaRPr lang="en-US" altLang="en-US" dirty="0" smtClean="0"/>
          </a:p>
          <a:p>
            <a:r>
              <a:rPr lang="en-GB" dirty="0" smtClean="0"/>
              <a:t>A break statement causes an  exit from the innermost containing while, do, for or switch statement.</a:t>
            </a:r>
            <a:endParaRPr lang="en-GB" dirty="0">
              <a:latin typeface="Times New Roman" panose="02020603050405020304" pitchFamily="18" charset="0"/>
            </a:endParaRPr>
          </a:p>
        </p:txBody>
      </p:sp>
    </p:spTree>
    <p:extLst>
      <p:ext uri="{BB962C8B-B14F-4D97-AF65-F5344CB8AC3E}">
        <p14:creationId xmlns:p14="http://schemas.microsoft.com/office/powerpoint/2010/main" val="2550486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IN" dirty="0"/>
          </a:p>
        </p:txBody>
      </p:sp>
      <p:sp>
        <p:nvSpPr>
          <p:cNvPr id="3" name="Content Placeholder 2"/>
          <p:cNvSpPr>
            <a:spLocks noGrp="1"/>
          </p:cNvSpPr>
          <p:nvPr>
            <p:ph idx="1"/>
          </p:nvPr>
        </p:nvSpPr>
        <p:spPr/>
        <p:txBody>
          <a:bodyPr/>
          <a:lstStyle/>
          <a:p>
            <a:r>
              <a:rPr lang="en-US" altLang="en-US" dirty="0" smtClean="0"/>
              <a:t>Features of Java</a:t>
            </a:r>
          </a:p>
          <a:p>
            <a:pPr lvl="1"/>
            <a:r>
              <a:rPr lang="en-US" altLang="en-US" dirty="0" smtClean="0"/>
              <a:t>Object-Oriented</a:t>
            </a:r>
          </a:p>
          <a:p>
            <a:pPr lvl="1"/>
            <a:r>
              <a:rPr lang="en-US" altLang="en-US" dirty="0" smtClean="0"/>
              <a:t>Simple</a:t>
            </a:r>
          </a:p>
          <a:p>
            <a:pPr lvl="1"/>
            <a:r>
              <a:rPr lang="en-US" altLang="en-US" dirty="0" smtClean="0"/>
              <a:t>Robust</a:t>
            </a:r>
          </a:p>
          <a:p>
            <a:pPr lvl="1"/>
            <a:r>
              <a:rPr lang="en-US" altLang="en-US" dirty="0" smtClean="0"/>
              <a:t>Distributed</a:t>
            </a:r>
          </a:p>
          <a:p>
            <a:pPr lvl="1"/>
            <a:r>
              <a:rPr lang="en-US" altLang="en-US" dirty="0" smtClean="0"/>
              <a:t>Secure</a:t>
            </a:r>
          </a:p>
          <a:p>
            <a:pPr lvl="1"/>
            <a:r>
              <a:rPr lang="en-US" altLang="en-US" dirty="0" smtClean="0"/>
              <a:t>Architecture neutral</a:t>
            </a:r>
          </a:p>
          <a:p>
            <a:pPr lvl="1"/>
            <a:r>
              <a:rPr lang="en-US" altLang="en-US" dirty="0" smtClean="0"/>
              <a:t>Portable</a:t>
            </a:r>
          </a:p>
          <a:p>
            <a:pPr lvl="1"/>
            <a:r>
              <a:rPr lang="en-US" altLang="en-US" dirty="0" smtClean="0"/>
              <a:t>Interpreted</a:t>
            </a:r>
          </a:p>
          <a:p>
            <a:pPr lvl="1"/>
            <a:r>
              <a:rPr lang="en-US" altLang="en-US" dirty="0" smtClean="0"/>
              <a:t>Multi threaded</a:t>
            </a:r>
          </a:p>
          <a:p>
            <a:endParaRPr lang="en-IN" dirty="0"/>
          </a:p>
        </p:txBody>
      </p:sp>
    </p:spTree>
    <p:extLst>
      <p:ext uri="{BB962C8B-B14F-4D97-AF65-F5344CB8AC3E}">
        <p14:creationId xmlns:p14="http://schemas.microsoft.com/office/powerpoint/2010/main" val="4813986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continue Statement</a:t>
            </a:r>
          </a:p>
        </p:txBody>
      </p:sp>
      <p:sp>
        <p:nvSpPr>
          <p:cNvPr id="25603" name="Rectangle 3"/>
          <p:cNvSpPr>
            <a:spLocks noGrp="1" noChangeArrowheads="1"/>
          </p:cNvSpPr>
          <p:nvPr>
            <p:ph type="body" idx="1"/>
          </p:nvPr>
        </p:nvSpPr>
        <p:spPr/>
        <p:txBody>
          <a:bodyPr/>
          <a:lstStyle/>
          <a:p>
            <a:pPr eaLnBrk="1" hangingPunct="1">
              <a:lnSpc>
                <a:spcPct val="90000"/>
              </a:lnSpc>
            </a:pPr>
            <a:r>
              <a:rPr lang="en-US" altLang="en-US" smtClean="0"/>
              <a:t>In some situations, you might want to skip to the next iteration of a loop without finishing the current iteration.</a:t>
            </a:r>
          </a:p>
          <a:p>
            <a:pPr eaLnBrk="1" hangingPunct="1">
              <a:lnSpc>
                <a:spcPct val="90000"/>
              </a:lnSpc>
              <a:buFont typeface="Wingdings" panose="05000000000000000000" pitchFamily="2" charset="2"/>
              <a:buNone/>
            </a:pPr>
            <a:endParaRPr lang="en-US" altLang="en-US" smtClean="0"/>
          </a:p>
          <a:p>
            <a:pPr eaLnBrk="1" hangingPunct="1">
              <a:lnSpc>
                <a:spcPct val="90000"/>
              </a:lnSpc>
              <a:buSzPct val="85000"/>
            </a:pPr>
            <a:r>
              <a:rPr lang="en-US" altLang="en-US" smtClean="0"/>
              <a:t>The </a:t>
            </a:r>
            <a:r>
              <a:rPr lang="en-US" altLang="en-US" b="1" smtClean="0">
                <a:latin typeface="Courier New" panose="02070309020205020404" pitchFamily="49" charset="0"/>
                <a:cs typeface="Courier New" panose="02070309020205020404" pitchFamily="49" charset="0"/>
              </a:rPr>
              <a:t>continue</a:t>
            </a:r>
            <a:r>
              <a:rPr lang="en-US" altLang="en-US" smtClean="0"/>
              <a:t> statement allows you to do that.</a:t>
            </a:r>
          </a:p>
          <a:p>
            <a:pPr eaLnBrk="1" hangingPunct="1">
              <a:lnSpc>
                <a:spcPct val="90000"/>
              </a:lnSpc>
              <a:buFont typeface="Wingdings" panose="05000000000000000000" pitchFamily="2" charset="2"/>
              <a:buNone/>
            </a:pPr>
            <a:endParaRPr lang="en-US" altLang="en-US" smtClean="0"/>
          </a:p>
          <a:p>
            <a:pPr eaLnBrk="1" hangingPunct="1">
              <a:lnSpc>
                <a:spcPct val="90000"/>
              </a:lnSpc>
              <a:buSzPct val="85000"/>
            </a:pPr>
            <a:r>
              <a:rPr lang="en-US" altLang="en-US" smtClean="0"/>
              <a:t>When encountered, </a:t>
            </a:r>
            <a:r>
              <a:rPr lang="en-US" altLang="en-US" b="1" smtClean="0">
                <a:latin typeface="Courier New" panose="02070309020205020404" pitchFamily="49" charset="0"/>
                <a:cs typeface="Courier New" panose="02070309020205020404" pitchFamily="49" charset="0"/>
              </a:rPr>
              <a:t>continue</a:t>
            </a:r>
            <a:r>
              <a:rPr lang="en-US" altLang="en-US" smtClean="0">
                <a:latin typeface="Switzerland"/>
              </a:rPr>
              <a:t> </a:t>
            </a:r>
            <a:r>
              <a:rPr lang="en-US" altLang="en-US" smtClean="0"/>
              <a:t> skips over the remaining statements of the loop, but</a:t>
            </a:r>
            <a:r>
              <a:rPr lang="en-US" altLang="en-US" smtClean="0">
                <a:latin typeface="Switzerland"/>
              </a:rPr>
              <a:t> </a:t>
            </a:r>
            <a:r>
              <a:rPr lang="en-US" altLang="en-US" b="1" smtClean="0">
                <a:latin typeface="Courier New" panose="02070309020205020404" pitchFamily="49" charset="0"/>
                <a:cs typeface="Courier New" panose="02070309020205020404" pitchFamily="49" charset="0"/>
              </a:rPr>
              <a:t>continues</a:t>
            </a:r>
            <a:r>
              <a:rPr lang="en-US" altLang="en-US" smtClean="0">
                <a:latin typeface="Switzerland"/>
              </a:rPr>
              <a:t> to </a:t>
            </a:r>
            <a:r>
              <a:rPr lang="en-US" altLang="en-US" smtClean="0"/>
              <a:t>the next iteration of the loop.</a:t>
            </a:r>
            <a:br>
              <a:rPr lang="en-US" altLang="en-US" smtClean="0"/>
            </a:br>
            <a:r>
              <a:rPr lang="en-US" altLang="en-US" sz="1800"/>
              <a:t/>
            </a:r>
            <a:br>
              <a:rPr lang="en-US" altLang="en-US" sz="1800"/>
            </a:br>
            <a:r>
              <a:rPr lang="en-US" altLang="en-US" sz="1400" b="1">
                <a:latin typeface="Courier New" panose="02070309020205020404" pitchFamily="49" charset="0"/>
              </a:rPr>
              <a:t>	</a:t>
            </a:r>
            <a:endParaRPr lang="en-US" altLang="en-US" sz="1800"/>
          </a:p>
        </p:txBody>
      </p:sp>
    </p:spTree>
    <p:extLst>
      <p:ext uri="{BB962C8B-B14F-4D97-AF65-F5344CB8AC3E}">
        <p14:creationId xmlns:p14="http://schemas.microsoft.com/office/powerpoint/2010/main" val="7353516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Scanner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 class (</a:t>
            </a:r>
            <a:r>
              <a:rPr lang="en-US" dirty="0" err="1" smtClean="0"/>
              <a:t>java.util.Scanner</a:t>
            </a:r>
            <a:r>
              <a:rPr lang="en-US" dirty="0" smtClean="0"/>
              <a:t>)  that represents text based parser(has inherent small ~ 1K buffer)</a:t>
            </a:r>
          </a:p>
          <a:p>
            <a:r>
              <a:rPr lang="en-US" dirty="0" smtClean="0"/>
              <a:t>It can parse text data from any source --Console </a:t>
            </a:r>
            <a:r>
              <a:rPr lang="en-US" dirty="0" err="1" smtClean="0"/>
              <a:t>input,Text</a:t>
            </a:r>
            <a:r>
              <a:rPr lang="en-US" dirty="0" smtClean="0"/>
              <a:t> file , socket, string</a:t>
            </a:r>
          </a:p>
          <a:p>
            <a:pPr marL="0" indent="0">
              <a:buNone/>
            </a:pPr>
            <a:r>
              <a:rPr lang="en-US" dirty="0"/>
              <a:t>e</a:t>
            </a:r>
            <a:r>
              <a:rPr lang="en-US" dirty="0" smtClean="0"/>
              <a:t>.g. 	Scanner input = new Scanner(System.in);</a:t>
            </a:r>
          </a:p>
          <a:p>
            <a:pPr marL="0" indent="0">
              <a:buNone/>
            </a:pPr>
            <a:r>
              <a:rPr lang="en-US" dirty="0" smtClean="0"/>
              <a:t>	</a:t>
            </a:r>
            <a:r>
              <a:rPr lang="en-US" dirty="0" err="1" smtClean="0"/>
              <a:t>System.out.print</a:t>
            </a:r>
            <a:r>
              <a:rPr lang="en-US" dirty="0" smtClean="0"/>
              <a:t>("Enter your name: ");</a:t>
            </a:r>
          </a:p>
          <a:p>
            <a:pPr marL="0" indent="0">
              <a:buNone/>
            </a:pPr>
            <a:r>
              <a:rPr lang="en-US" dirty="0" smtClean="0"/>
              <a:t>	String name = </a:t>
            </a:r>
            <a:r>
              <a:rPr lang="en-US" dirty="0" err="1" smtClean="0"/>
              <a:t>input.next</a:t>
            </a:r>
            <a:r>
              <a:rPr lang="en-US" dirty="0" smtClean="0"/>
              <a:t> ();</a:t>
            </a:r>
          </a:p>
          <a:p>
            <a:pPr marL="0" indent="0">
              <a:buNone/>
            </a:pPr>
            <a:r>
              <a:rPr lang="en-US" dirty="0" smtClean="0"/>
              <a:t>	</a:t>
            </a:r>
            <a:r>
              <a:rPr lang="en-US" dirty="0" err="1" smtClean="0"/>
              <a:t>System.out.println</a:t>
            </a:r>
            <a:r>
              <a:rPr lang="en-US" dirty="0" smtClean="0"/>
              <a:t>(“Your name is " + name);</a:t>
            </a:r>
          </a:p>
          <a:p>
            <a:pPr marL="0" indent="0">
              <a:buNone/>
            </a:pPr>
            <a:r>
              <a:rPr lang="en-US" dirty="0" smtClean="0"/>
              <a:t>	</a:t>
            </a:r>
            <a:r>
              <a:rPr lang="en-US" dirty="0" err="1" smtClean="0"/>
              <a:t>input.close</a:t>
            </a:r>
            <a:r>
              <a:rPr lang="en-US" dirty="0" smtClean="0"/>
              <a:t>();</a:t>
            </a:r>
          </a:p>
          <a:p>
            <a:endParaRPr lang="en-US" dirty="0"/>
          </a:p>
          <a:p>
            <a:endParaRPr lang="en-US" dirty="0" smtClean="0"/>
          </a:p>
          <a:p>
            <a:endParaRPr lang="en-US" dirty="0" smtClean="0"/>
          </a:p>
        </p:txBody>
      </p:sp>
    </p:spTree>
    <p:extLst>
      <p:ext uri="{BB962C8B-B14F-4D97-AF65-F5344CB8AC3E}">
        <p14:creationId xmlns:p14="http://schemas.microsoft.com/office/powerpoint/2010/main" val="416254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a:t>
            </a:r>
            <a:br>
              <a:rPr lang="en-US" dirty="0" smtClean="0"/>
            </a:br>
            <a:endParaRPr lang="en-IN" dirty="0"/>
          </a:p>
        </p:txBody>
      </p:sp>
      <p:sp>
        <p:nvSpPr>
          <p:cNvPr id="3" name="Content Placeholder 2"/>
          <p:cNvSpPr>
            <a:spLocks noGrp="1"/>
          </p:cNvSpPr>
          <p:nvPr>
            <p:ph idx="1"/>
          </p:nvPr>
        </p:nvSpPr>
        <p:spPr>
          <a:xfrm>
            <a:off x="1261241" y="1990233"/>
            <a:ext cx="10515600" cy="4351338"/>
          </a:xfrm>
        </p:spPr>
        <p:txBody>
          <a:bodyPr>
            <a:normAutofit fontScale="92500" lnSpcReduction="10000"/>
          </a:bodyPr>
          <a:lstStyle/>
          <a:p>
            <a:r>
              <a:rPr lang="en-US" dirty="0" smtClean="0"/>
              <a:t>Java </a:t>
            </a:r>
            <a:r>
              <a:rPr lang="en-US" dirty="0"/>
              <a:t>is very easy to learn, and its syntax is simple, clean and easy to understand. According to Sun, Java language is a simple programming language because:</a:t>
            </a:r>
          </a:p>
          <a:p>
            <a:r>
              <a:rPr lang="en-US" dirty="0"/>
              <a:t>Java syntax is based on C++ (so easier for programmers to learn it after C++).</a:t>
            </a:r>
          </a:p>
          <a:p>
            <a:r>
              <a:rPr lang="en-US" dirty="0"/>
              <a:t>Java has removed many complicated and rarely-used features, for example, explicit pointers, operator overloading, etc.</a:t>
            </a:r>
          </a:p>
          <a:p>
            <a:r>
              <a:rPr lang="en-US" dirty="0"/>
              <a:t>There is no need to remove unreferenced objects because there is an Automatic Garbage Collection in Java.</a:t>
            </a:r>
          </a:p>
          <a:p>
            <a:r>
              <a:rPr lang="en-US" dirty="0" smtClean="0"/>
              <a:t>GC</a:t>
            </a:r>
            <a:r>
              <a:rPr lang="en-US" dirty="0"/>
              <a:t/>
            </a:r>
            <a:br>
              <a:rPr lang="en-US" dirty="0"/>
            </a:br>
            <a:endParaRPr lang="en-IN" dirty="0"/>
          </a:p>
        </p:txBody>
      </p:sp>
    </p:spTree>
    <p:extLst>
      <p:ext uri="{BB962C8B-B14F-4D97-AF65-F5344CB8AC3E}">
        <p14:creationId xmlns:p14="http://schemas.microsoft.com/office/powerpoint/2010/main" val="438471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Object-oriented</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Java is an </a:t>
            </a:r>
            <a:r>
              <a:rPr lang="en-US" dirty="0">
                <a:hlinkClick r:id="rId2"/>
              </a:rPr>
              <a:t>object-oriented</a:t>
            </a:r>
            <a:r>
              <a:rPr lang="en-US" dirty="0"/>
              <a:t> programming language. Everything in Java is an object. Object-oriented means we organize our software as a combination of different types of objects that incorporates both data and behavior.</a:t>
            </a:r>
          </a:p>
          <a:p>
            <a:r>
              <a:rPr lang="en-US" dirty="0"/>
              <a:t>Object-oriented programming (OOPs) is a methodology that simplifies software development and maintenance by providing some rules.</a:t>
            </a:r>
          </a:p>
          <a:p>
            <a:r>
              <a:rPr lang="en-US" dirty="0"/>
              <a:t>Basic concepts of OOPs are:</a:t>
            </a:r>
          </a:p>
          <a:p>
            <a:r>
              <a:rPr lang="en-US" dirty="0">
                <a:hlinkClick r:id="rId3"/>
              </a:rPr>
              <a:t>Object</a:t>
            </a:r>
            <a:endParaRPr lang="en-US" dirty="0"/>
          </a:p>
          <a:p>
            <a:r>
              <a:rPr lang="en-US" dirty="0"/>
              <a:t>Class</a:t>
            </a:r>
          </a:p>
          <a:p>
            <a:r>
              <a:rPr lang="en-US" dirty="0">
                <a:hlinkClick r:id="rId4"/>
              </a:rPr>
              <a:t>Inheritance</a:t>
            </a:r>
            <a:endParaRPr lang="en-US" dirty="0"/>
          </a:p>
          <a:p>
            <a:r>
              <a:rPr lang="en-US" dirty="0">
                <a:hlinkClick r:id="rId5"/>
              </a:rPr>
              <a:t>Polymorphism</a:t>
            </a:r>
            <a:endParaRPr lang="en-US" dirty="0"/>
          </a:p>
          <a:p>
            <a:r>
              <a:rPr lang="en-US" dirty="0">
                <a:hlinkClick r:id="rId6"/>
              </a:rPr>
              <a:t>Abstraction</a:t>
            </a:r>
            <a:endParaRPr lang="en-US" dirty="0"/>
          </a:p>
          <a:p>
            <a:r>
              <a:rPr lang="en-US" dirty="0">
                <a:hlinkClick r:id="rId7"/>
              </a:rPr>
              <a:t>Encapsulation</a:t>
            </a:r>
            <a:endParaRPr lang="en-US" dirty="0"/>
          </a:p>
          <a:p>
            <a:endParaRPr lang="en-IN" dirty="0"/>
          </a:p>
        </p:txBody>
      </p:sp>
    </p:spTree>
    <p:extLst>
      <p:ext uri="{BB962C8B-B14F-4D97-AF65-F5344CB8AC3E}">
        <p14:creationId xmlns:p14="http://schemas.microsoft.com/office/powerpoint/2010/main" val="1040429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Robust</a:t>
            </a:r>
            <a:br>
              <a:rPr lang="en-IN" dirty="0"/>
            </a:br>
            <a:endParaRPr lang="en-IN" dirty="0"/>
          </a:p>
        </p:txBody>
      </p:sp>
      <p:sp>
        <p:nvSpPr>
          <p:cNvPr id="3" name="Content Placeholder 2"/>
          <p:cNvSpPr>
            <a:spLocks noGrp="1"/>
          </p:cNvSpPr>
          <p:nvPr>
            <p:ph idx="1"/>
          </p:nvPr>
        </p:nvSpPr>
        <p:spPr/>
        <p:txBody>
          <a:bodyPr/>
          <a:lstStyle/>
          <a:p>
            <a:r>
              <a:rPr lang="en-US" altLang="en-US" dirty="0" smtClean="0"/>
              <a:t>Java Programs are Reliable </a:t>
            </a:r>
          </a:p>
          <a:p>
            <a:r>
              <a:rPr lang="en-US" altLang="en-US" dirty="0" smtClean="0"/>
              <a:t>Early checking for potential problems</a:t>
            </a:r>
          </a:p>
          <a:p>
            <a:r>
              <a:rPr lang="en-US" altLang="en-US" dirty="0" smtClean="0"/>
              <a:t>Dynamic checking to eliminate error-prone situations.</a:t>
            </a:r>
          </a:p>
          <a:p>
            <a:r>
              <a:rPr lang="en-US" altLang="en-US" dirty="0" smtClean="0"/>
              <a:t>Developer doesn’t have to worry about</a:t>
            </a:r>
          </a:p>
          <a:p>
            <a:pPr lvl="1"/>
            <a:r>
              <a:rPr lang="en-US" altLang="en-US" dirty="0" smtClean="0"/>
              <a:t>Bad Pointers</a:t>
            </a:r>
          </a:p>
          <a:p>
            <a:pPr lvl="1"/>
            <a:r>
              <a:rPr lang="en-US" altLang="en-US" dirty="0" smtClean="0"/>
              <a:t>Memory Allocation Errors</a:t>
            </a:r>
          </a:p>
          <a:p>
            <a:pPr lvl="1"/>
            <a:r>
              <a:rPr lang="en-US" altLang="en-US" dirty="0" smtClean="0"/>
              <a:t>Memory Leakage</a:t>
            </a:r>
          </a:p>
          <a:p>
            <a:endParaRPr lang="en-IN" dirty="0"/>
          </a:p>
        </p:txBody>
      </p:sp>
    </p:spTree>
    <p:extLst>
      <p:ext uri="{BB962C8B-B14F-4D97-AF65-F5344CB8AC3E}">
        <p14:creationId xmlns:p14="http://schemas.microsoft.com/office/powerpoint/2010/main" val="1657803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a:t>
            </a:r>
            <a:endParaRPr lang="en-IN" dirty="0"/>
          </a:p>
        </p:txBody>
      </p:sp>
      <p:sp>
        <p:nvSpPr>
          <p:cNvPr id="3" name="Content Placeholder 2"/>
          <p:cNvSpPr>
            <a:spLocks noGrp="1"/>
          </p:cNvSpPr>
          <p:nvPr>
            <p:ph idx="1"/>
          </p:nvPr>
        </p:nvSpPr>
        <p:spPr/>
        <p:txBody>
          <a:bodyPr/>
          <a:lstStyle/>
          <a:p>
            <a:r>
              <a:rPr lang="en-US" dirty="0"/>
              <a:t>Java is distributed because it facilitates users to create distributed applications in Java. RMI and EJB are used for creating distributed applications. This feature of Java makes us able to access files by calling the methods from any machine on the internet.</a:t>
            </a:r>
            <a:endParaRPr lang="en-IN" dirty="0"/>
          </a:p>
        </p:txBody>
      </p:sp>
    </p:spTree>
    <p:extLst>
      <p:ext uri="{BB962C8B-B14F-4D97-AF65-F5344CB8AC3E}">
        <p14:creationId xmlns:p14="http://schemas.microsoft.com/office/powerpoint/2010/main" val="226166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3017</TotalTime>
  <Words>2069</Words>
  <Application>Microsoft Office PowerPoint</Application>
  <PresentationFormat>Widescreen</PresentationFormat>
  <Paragraphs>462</Paragraphs>
  <Slides>51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Calibri Light</vt:lpstr>
      <vt:lpstr>Courier New</vt:lpstr>
      <vt:lpstr>Mangal</vt:lpstr>
      <vt:lpstr>Switzerland</vt:lpstr>
      <vt:lpstr>Times New Roman</vt:lpstr>
      <vt:lpstr>Wingdings</vt:lpstr>
      <vt:lpstr>Office Theme</vt:lpstr>
      <vt:lpstr>Java </vt:lpstr>
      <vt:lpstr>Java</vt:lpstr>
      <vt:lpstr>History Of JAVA</vt:lpstr>
      <vt:lpstr>PowerPoint Presentation</vt:lpstr>
      <vt:lpstr>Why JAVA</vt:lpstr>
      <vt:lpstr>Simple </vt:lpstr>
      <vt:lpstr>Object-oriented </vt:lpstr>
      <vt:lpstr>Robust </vt:lpstr>
      <vt:lpstr>Distributed</vt:lpstr>
      <vt:lpstr>Secure</vt:lpstr>
      <vt:lpstr>Architecture-neutral </vt:lpstr>
      <vt:lpstr>Portable</vt:lpstr>
      <vt:lpstr>Interpreted </vt:lpstr>
      <vt:lpstr>Execution of Java Application</vt:lpstr>
      <vt:lpstr>JDK,JVM and JRE</vt:lpstr>
      <vt:lpstr>JDK </vt:lpstr>
      <vt:lpstr>JVM </vt:lpstr>
      <vt:lpstr>  JAVA class</vt:lpstr>
      <vt:lpstr>PowerPoint Presentation</vt:lpstr>
      <vt:lpstr>Language Basics</vt:lpstr>
      <vt:lpstr>Java Keywords</vt:lpstr>
      <vt:lpstr>PowerPoint Presentation</vt:lpstr>
      <vt:lpstr>Data Types</vt:lpstr>
      <vt:lpstr>Data Types</vt:lpstr>
      <vt:lpstr>Variables</vt:lpstr>
      <vt:lpstr>Variables conti…</vt:lpstr>
      <vt:lpstr>Naming conventions  </vt:lpstr>
      <vt:lpstr>Rules on Identifiers </vt:lpstr>
      <vt:lpstr>Access specifiers  </vt:lpstr>
      <vt:lpstr>Basic rules  </vt:lpstr>
      <vt:lpstr>Conversions regarding primitive types </vt:lpstr>
      <vt:lpstr>Rules --- </vt:lpstr>
      <vt:lpstr>Narrowing conversion --- forced conversion(type-casting) </vt:lpstr>
      <vt:lpstr>Basic Java Syntax Operators Control Statements</vt:lpstr>
      <vt:lpstr>Primitive Types and Variables</vt:lpstr>
      <vt:lpstr>Declarations</vt:lpstr>
      <vt:lpstr>Assignment</vt:lpstr>
      <vt:lpstr>Basic Mathematical Operators</vt:lpstr>
      <vt:lpstr>Relational Operators</vt:lpstr>
      <vt:lpstr>Statements &amp; Blocks</vt:lpstr>
      <vt:lpstr>Flow of Control</vt:lpstr>
      <vt:lpstr>if Statement – different syntax options</vt:lpstr>
      <vt:lpstr>Conditional Operator</vt:lpstr>
      <vt:lpstr>switch Statement</vt:lpstr>
      <vt:lpstr>Loops</vt:lpstr>
      <vt:lpstr>While – Loop</vt:lpstr>
      <vt:lpstr>for - Loop</vt:lpstr>
      <vt:lpstr>do while Loop</vt:lpstr>
      <vt:lpstr>break Statement</vt:lpstr>
      <vt:lpstr>continue Statement</vt:lpstr>
      <vt:lpstr>What is Scanner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HP</dc:creator>
  <cp:lastModifiedBy>Shravani Rahul Chikhalkar (Student)</cp:lastModifiedBy>
  <cp:revision>26</cp:revision>
  <dcterms:created xsi:type="dcterms:W3CDTF">2021-04-22T07:08:58Z</dcterms:created>
  <dcterms:modified xsi:type="dcterms:W3CDTF">2021-10-23T12:12:55Z</dcterms:modified>
</cp:coreProperties>
</file>