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3" roundtripDataSignature="AMtx7mj/jBWORg3hegRBOxREk4AfMOTm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26F3DAA-E49F-440F-B5D2-E71B9EE8409C}">
  <a:tblStyle styleId="{826F3DAA-E49F-440F-B5D2-E71B9EE8409C}"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2" name="Google Shape;14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49" name="Google Shape;14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0" name="Google Shape;15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4fd4eaf72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g24fd4eaf72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g24fd4eaf724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4fd4eaf724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g24fd4eaf724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g24fd4eaf724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8" name="Google Shape;178;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It is the opposite side of the design coin.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main purpose of a sealed class to take away the inheritance feature from the user so they cannot derive a class from a sealed class. One of the best usage of sealed classes is when you have a class with static members. For example, the </a:t>
            </a:r>
            <a:r>
              <a:rPr b="1" lang="en-US"/>
              <a:t>Pens</a:t>
            </a:r>
            <a:r>
              <a:rPr lang="en-US"/>
              <a:t> and </a:t>
            </a:r>
            <a:r>
              <a:rPr b="1" lang="en-US"/>
              <a:t>Brushes</a:t>
            </a:r>
            <a:r>
              <a:rPr lang="en-US"/>
              <a:t> classes of the </a:t>
            </a:r>
            <a:r>
              <a:rPr b="1" lang="en-US"/>
              <a:t>System.Drawing</a:t>
            </a:r>
            <a:r>
              <a:rPr lang="en-US"/>
              <a:t> namespace. </a:t>
            </a:r>
            <a:br>
              <a:rPr lang="en-US"/>
            </a:br>
            <a:r>
              <a:rPr lang="en-US"/>
              <a:t>The Pens class represent the pens for standard colors. This class has only static members. For example, Pens.Blue represents a pen with blue color. Similarly, the Brushes class represents standard brushes. The Brushes.Blue represents a brush with blue color. </a:t>
            </a:r>
            <a:br>
              <a:rPr lang="en-US"/>
            </a:br>
            <a:r>
              <a:rPr lang="en-US"/>
              <a:t>So when you're designing your application, you may keep in mind that you have sealed classes to seal user's boundaries. </a:t>
            </a:r>
            <a:br>
              <a:rPr lang="en-US"/>
            </a:br>
            <a:r>
              <a:rPr lang="en-US"/>
              <a:t>IMP.</a:t>
            </a:r>
            <a:endParaRPr/>
          </a:p>
          <a:p>
            <a:pPr indent="0" lvl="0" marL="0" rtl="0" algn="l">
              <a:lnSpc>
                <a:spcPct val="100000"/>
              </a:lnSpc>
              <a:spcBef>
                <a:spcPts val="0"/>
              </a:spcBef>
              <a:spcAft>
                <a:spcPts val="0"/>
              </a:spcAft>
              <a:buSzPts val="1400"/>
              <a:buNone/>
            </a:pPr>
            <a:r>
              <a:rPr lang="en-US"/>
              <a:t>Genreally in real world enviornment the third party rendors can use .Net dll files and inherit the classes by creating a new software.so in this case to protect the classes declare as sealed and protected access modifiers.Sealed class is also useful to restrict the hierarchy of inheritance. </a:t>
            </a:r>
            <a:br>
              <a:rPr lang="en-US"/>
            </a:br>
            <a:br>
              <a:rPr lang="en-US"/>
            </a:br>
            <a:endParaRPr/>
          </a:p>
        </p:txBody>
      </p:sp>
      <p:sp>
        <p:nvSpPr>
          <p:cNvPr id="179" name="Google Shape;179;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7" name="Google Shape;217;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It is the opposite side of the design coin.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main purpose of a sealed class to take away the inheritance feature from the user so they cannot derive a class from a sealed class. One of the best usage of sealed classes is when you have a class with static members. For example, the </a:t>
            </a:r>
            <a:r>
              <a:rPr b="1" lang="en-US"/>
              <a:t>Pens</a:t>
            </a:r>
            <a:r>
              <a:rPr lang="en-US"/>
              <a:t> and </a:t>
            </a:r>
            <a:r>
              <a:rPr b="1" lang="en-US"/>
              <a:t>Brushes</a:t>
            </a:r>
            <a:r>
              <a:rPr lang="en-US"/>
              <a:t> classes of the </a:t>
            </a:r>
            <a:r>
              <a:rPr b="1" lang="en-US"/>
              <a:t>System.Drawing</a:t>
            </a:r>
            <a:r>
              <a:rPr lang="en-US"/>
              <a:t> namespace. </a:t>
            </a:r>
            <a:br>
              <a:rPr lang="en-US"/>
            </a:br>
            <a:r>
              <a:rPr lang="en-US"/>
              <a:t>The Pens class represent the pens for standard colors. This class has only static members. For example, Pens.Blue represents a pen with blue color. Similarly, the Brushes class represents standard brushes. The Brushes.Blue represents a brush with blue color. </a:t>
            </a:r>
            <a:br>
              <a:rPr lang="en-US"/>
            </a:br>
            <a:r>
              <a:rPr lang="en-US"/>
              <a:t>So when you're designing your application, you may keep in mind that you have sealed classes to seal user's boundaries. </a:t>
            </a:r>
            <a:br>
              <a:rPr lang="en-US"/>
            </a:br>
            <a:r>
              <a:rPr lang="en-US"/>
              <a:t>IMP.</a:t>
            </a:r>
            <a:endParaRPr/>
          </a:p>
          <a:p>
            <a:pPr indent="0" lvl="0" marL="0" rtl="0" algn="l">
              <a:lnSpc>
                <a:spcPct val="100000"/>
              </a:lnSpc>
              <a:spcBef>
                <a:spcPts val="0"/>
              </a:spcBef>
              <a:spcAft>
                <a:spcPts val="0"/>
              </a:spcAft>
              <a:buSzPts val="1400"/>
              <a:buNone/>
            </a:pPr>
            <a:r>
              <a:rPr lang="en-US"/>
              <a:t>Genreally in real world enviornment the third party rendors can use .Net dll files and inherit the classes by creating a new software.so in this case to protect the classes declare as sealed and protected access modifiers.Sealed class is also useful to restrict the hierarchy of inheritance. </a:t>
            </a:r>
            <a:br>
              <a:rPr lang="en-US"/>
            </a:br>
            <a:br>
              <a:rPr lang="en-US"/>
            </a:br>
            <a:endParaRPr/>
          </a:p>
        </p:txBody>
      </p:sp>
      <p:sp>
        <p:nvSpPr>
          <p:cNvPr id="218" name="Google Shape;218;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02afafe83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02afafe83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202afafe83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02afafe832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02afafe832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202afafe832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02afafe832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02afafe832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g202afafe832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4c23bf35c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g24c23bf35c3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g24c23bf35c3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9" name="Google Shape;26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4c23bf35c3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g24c23bf35c3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g24c23bf35c3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4c23bf35c3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g24c23bf35c3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 name="Google Shape;290;g24c23bf35c3_0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4c23bf35c3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g24c23bf35c3_0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8" name="Google Shape;298;g24c23bf35c3_0_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4c23bf35c3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g24c23bf35c3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5" name="Google Shape;305;g24c23bf35c3_0_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4c23bf35c3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g24c23bf35c3_0_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2" name="Google Shape;312;g24c23bf35c3_0_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4c23bf35c3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g24c23bf35c3_0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8" name="Google Shape;318;g24c23bf35c3_0_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887374161a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g2887374161a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5" name="Google Shape;325;g2887374161a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887374161a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g2887374161a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1" name="Google Shape;331;g2887374161a_0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09" name="Google Shape;10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0" name="Google Shape;11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1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5" name="Google Shape;13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Binding is the process of associating a function call to the function definition. There are two types of binding namely compile time binding and late binding.</a:t>
            </a:r>
            <a:endParaRPr/>
          </a:p>
          <a:p>
            <a:pPr indent="0" lvl="0" marL="0" rtl="0" algn="l">
              <a:lnSpc>
                <a:spcPct val="100000"/>
              </a:lnSpc>
              <a:spcBef>
                <a:spcPts val="0"/>
              </a:spcBef>
              <a:spcAft>
                <a:spcPts val="0"/>
              </a:spcAft>
              <a:buSzPts val="1400"/>
              <a:buNone/>
            </a:pPr>
            <a:r>
              <a:rPr b="1" lang="en-US"/>
              <a:t>Early Binding </a:t>
            </a:r>
            <a:endParaRPr/>
          </a:p>
          <a:p>
            <a:pPr indent="0" lvl="0" marL="0" rtl="0" algn="l">
              <a:lnSpc>
                <a:spcPct val="100000"/>
              </a:lnSpc>
              <a:spcBef>
                <a:spcPts val="0"/>
              </a:spcBef>
              <a:spcAft>
                <a:spcPts val="0"/>
              </a:spcAft>
              <a:buSzPts val="1400"/>
              <a:buNone/>
            </a:pPr>
            <a:r>
              <a:rPr lang="en-US"/>
              <a:t>When the binding occurs at compile time, it is known as compile time binding or early binding. All the methods called on object or class name are examples of compile time binding.</a:t>
            </a:r>
            <a:endParaRPr/>
          </a:p>
          <a:p>
            <a:pPr indent="0" lvl="0" marL="0" rtl="0" algn="l">
              <a:lnSpc>
                <a:spcPct val="100000"/>
              </a:lnSpc>
              <a:spcBef>
                <a:spcPts val="0"/>
              </a:spcBef>
              <a:spcAft>
                <a:spcPts val="0"/>
              </a:spcAft>
              <a:buSzPts val="1400"/>
              <a:buNone/>
            </a:pPr>
            <a:r>
              <a:rPr b="1" lang="en-US"/>
              <a:t>Late Binding </a:t>
            </a:r>
            <a:endParaRPr/>
          </a:p>
          <a:p>
            <a:pPr indent="0" lvl="0" marL="0" rtl="0" algn="l">
              <a:lnSpc>
                <a:spcPct val="100000"/>
              </a:lnSpc>
              <a:spcBef>
                <a:spcPts val="0"/>
              </a:spcBef>
              <a:spcAft>
                <a:spcPts val="0"/>
              </a:spcAft>
              <a:buSzPts val="1400"/>
              <a:buNone/>
            </a:pPr>
            <a:r>
              <a:rPr lang="en-US"/>
              <a:t>When the binding process occurs at run time, it is called late binding. The arguments passed to the method written in client code causes the appropriate method to be invoked at run time. These arguments are the instance (an object) on which to invoke the method, the name of the invoked method (a string), and the arguments passed to the invoked method (an array of objects).</a:t>
            </a:r>
            <a:endParaRPr/>
          </a:p>
          <a:p>
            <a:pPr indent="0" lvl="0" marL="0" rtl="0" algn="l">
              <a:lnSpc>
                <a:spcPct val="100000"/>
              </a:lnSpc>
              <a:spcBef>
                <a:spcPts val="0"/>
              </a:spcBef>
              <a:spcAft>
                <a:spcPts val="0"/>
              </a:spcAft>
              <a:buSzPts val="1400"/>
              <a:buNone/>
            </a:pPr>
            <a:r>
              <a:t/>
            </a:r>
            <a:endParaRPr/>
          </a:p>
        </p:txBody>
      </p:sp>
      <p:sp>
        <p:nvSpPr>
          <p:cNvPr id="136" name="Google Shape;13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 name="Shape 21"/>
        <p:cNvGrpSpPr/>
        <p:nvPr/>
      </p:nvGrpSpPr>
      <p:grpSpPr>
        <a:xfrm>
          <a:off x="0" y="0"/>
          <a:ext cx="0" cy="0"/>
          <a:chOff x="0" y="0"/>
          <a:chExt cx="0" cy="0"/>
        </a:xfrm>
      </p:grpSpPr>
      <p:sp>
        <p:nvSpPr>
          <p:cNvPr id="22" name="Google Shape;22;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 name="Shape 28"/>
        <p:cNvGrpSpPr/>
        <p:nvPr/>
      </p:nvGrpSpPr>
      <p:grpSpPr>
        <a:xfrm>
          <a:off x="0" y="0"/>
          <a:ext cx="0" cy="0"/>
          <a:chOff x="0" y="0"/>
          <a:chExt cx="0" cy="0"/>
        </a:xfrm>
      </p:grpSpPr>
      <p:sp>
        <p:nvSpPr>
          <p:cNvPr id="29" name="Google Shape;29;p2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1" name="Google Shape;3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3"/>
          <p:cNvSpPr/>
          <p:nvPr>
            <p:ph idx="2" type="pic"/>
          </p:nvPr>
        </p:nvSpPr>
        <p:spPr>
          <a:xfrm>
            <a:off x="5183188" y="987425"/>
            <a:ext cx="6172200" cy="4873625"/>
          </a:xfrm>
          <a:prstGeom prst="rect">
            <a:avLst/>
          </a:prstGeom>
          <a:noFill/>
          <a:ln>
            <a:noFill/>
          </a:ln>
        </p:spPr>
      </p:sp>
      <p:sp>
        <p:nvSpPr>
          <p:cNvPr id="68" name="Google Shape;68;p3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javatpoint.com/java-oops-concepts" TargetMode="External"/><Relationship Id="rId4" Type="http://schemas.openxmlformats.org/officeDocument/2006/relationships/hyperlink" Target="https://www.javatpoint.com/object-and-class-in-java" TargetMode="External"/><Relationship Id="rId5" Type="http://schemas.openxmlformats.org/officeDocument/2006/relationships/hyperlink" Target="https://www.javatpoint.com/method-overriding-in-java" TargetMode="External"/><Relationship Id="rId6" Type="http://schemas.openxmlformats.org/officeDocument/2006/relationships/hyperlink" Target="https://www.javatpoint.com/runtime-polymorphism-in-java"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hyperlink" Target="https://www.javatpoint.com/java-constructor"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title"/>
          </p:nvPr>
        </p:nvSpPr>
        <p:spPr>
          <a:xfrm>
            <a:off x="1752600" y="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Inheritance</a:t>
            </a:r>
            <a:endParaRPr/>
          </a:p>
        </p:txBody>
      </p:sp>
      <p:sp>
        <p:nvSpPr>
          <p:cNvPr id="89" name="Google Shape;89;p1"/>
          <p:cNvSpPr txBox="1"/>
          <p:nvPr>
            <p:ph idx="1" type="body"/>
          </p:nvPr>
        </p:nvSpPr>
        <p:spPr>
          <a:xfrm>
            <a:off x="1798638" y="1173163"/>
            <a:ext cx="8526462" cy="5334000"/>
          </a:xfrm>
          <a:prstGeom prst="rect">
            <a:avLst/>
          </a:prstGeom>
          <a:noFill/>
          <a:ln>
            <a:noFill/>
          </a:ln>
        </p:spPr>
        <p:txBody>
          <a:bodyPr anchorCtr="0" anchor="t" bIns="45700" lIns="91425" spcFirstLastPara="1" rIns="91425" wrap="square" tIns="45700">
            <a:normAutofit/>
          </a:bodyPr>
          <a:lstStyle/>
          <a:p>
            <a:pPr indent="-228600" lvl="0" marL="228600" rtl="0" algn="just">
              <a:lnSpc>
                <a:spcPct val="110000"/>
              </a:lnSpc>
              <a:spcBef>
                <a:spcPts val="0"/>
              </a:spcBef>
              <a:spcAft>
                <a:spcPts val="0"/>
              </a:spcAft>
              <a:buClr>
                <a:schemeClr val="dk1"/>
              </a:buClr>
              <a:buSzPts val="2800"/>
              <a:buChar char="•"/>
            </a:pPr>
            <a:r>
              <a:rPr lang="en-US"/>
              <a:t>Inheritance is one of the major pillar of Object-oriented approach.</a:t>
            </a:r>
            <a:endParaRPr/>
          </a:p>
          <a:p>
            <a:pPr indent="-228600" lvl="0" marL="228600" rtl="0" algn="l">
              <a:lnSpc>
                <a:spcPct val="110000"/>
              </a:lnSpc>
              <a:spcBef>
                <a:spcPts val="1000"/>
              </a:spcBef>
              <a:spcAft>
                <a:spcPts val="0"/>
              </a:spcAft>
              <a:buClr>
                <a:schemeClr val="dk1"/>
              </a:buClr>
              <a:buSzPts val="2800"/>
              <a:buChar char="•"/>
            </a:pPr>
            <a:r>
              <a:rPr lang="en-US"/>
              <a:t>Inheritance allows creation of hierarchical classification.</a:t>
            </a:r>
            <a:endParaRPr/>
          </a:p>
          <a:p>
            <a:pPr indent="-228600" lvl="0" marL="228600" rtl="0" algn="just">
              <a:lnSpc>
                <a:spcPct val="110000"/>
              </a:lnSpc>
              <a:spcBef>
                <a:spcPts val="1000"/>
              </a:spcBef>
              <a:spcAft>
                <a:spcPts val="0"/>
              </a:spcAft>
              <a:buClr>
                <a:schemeClr val="dk1"/>
              </a:buClr>
              <a:buSzPts val="2800"/>
              <a:buChar char="•"/>
            </a:pPr>
            <a:r>
              <a:rPr lang="en-US"/>
              <a:t>Why Inheritance?</a:t>
            </a:r>
            <a:endParaRPr/>
          </a:p>
          <a:p>
            <a:pPr indent="-228600" lvl="1" marL="685800" rtl="0" algn="just">
              <a:lnSpc>
                <a:spcPct val="110000"/>
              </a:lnSpc>
              <a:spcBef>
                <a:spcPts val="500"/>
              </a:spcBef>
              <a:spcAft>
                <a:spcPts val="0"/>
              </a:spcAft>
              <a:buClr>
                <a:schemeClr val="dk1"/>
              </a:buClr>
              <a:buSzPts val="2400"/>
              <a:buChar char="•"/>
            </a:pPr>
            <a:r>
              <a:rPr lang="en-US"/>
              <a:t>Reusability</a:t>
            </a:r>
            <a:endParaRPr/>
          </a:p>
          <a:p>
            <a:pPr indent="-228600" lvl="1" marL="685800" rtl="0" algn="just">
              <a:lnSpc>
                <a:spcPct val="110000"/>
              </a:lnSpc>
              <a:spcBef>
                <a:spcPts val="500"/>
              </a:spcBef>
              <a:spcAft>
                <a:spcPts val="0"/>
              </a:spcAft>
              <a:buClr>
                <a:schemeClr val="dk1"/>
              </a:buClr>
              <a:buSzPts val="2400"/>
              <a:buChar char="•"/>
            </a:pPr>
            <a:r>
              <a:rPr lang="en-US"/>
              <a:t>Extensibility</a:t>
            </a:r>
            <a:endParaRPr/>
          </a:p>
          <a:p>
            <a:pPr indent="-76200" lvl="0" marL="228600" rtl="0" algn="l">
              <a:lnSpc>
                <a:spcPct val="90000"/>
              </a:lnSpc>
              <a:spcBef>
                <a:spcPts val="1000"/>
              </a:spcBef>
              <a:spcAft>
                <a:spcPts val="0"/>
              </a:spcAft>
              <a:buClr>
                <a:schemeClr val="dk1"/>
              </a:buClr>
              <a:buSzPts val="2400"/>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Effect filter="fade" transition="in">
                                      <p:cBhvr>
                                        <p:cTn dur="500"/>
                                        <p:tgtEl>
                                          <p:spTgt spid="8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Effect filter="fade" transition="in">
                                      <p:cBhvr>
                                        <p:cTn dur="500"/>
                                        <p:tgtEl>
                                          <p:spTgt spid="89">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89">
                                            <p:txEl>
                                              <p:pRg end="2" st="2"/>
                                            </p:txEl>
                                          </p:spTgt>
                                        </p:tgtEl>
                                        <p:attrNameLst>
                                          <p:attrName>style.visibility</p:attrName>
                                        </p:attrNameLst>
                                      </p:cBhvr>
                                      <p:to>
                                        <p:strVal val="visible"/>
                                      </p:to>
                                    </p:set>
                                    <p:animEffect filter="fade" transition="in">
                                      <p:cBhvr>
                                        <p:cTn dur="500"/>
                                        <p:tgtEl>
                                          <p:spTgt spid="89">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89">
                                            <p:txEl>
                                              <p:pRg end="3" st="3"/>
                                            </p:txEl>
                                          </p:spTgt>
                                        </p:tgtEl>
                                        <p:attrNameLst>
                                          <p:attrName>style.visibility</p:attrName>
                                        </p:attrNameLst>
                                      </p:cBhvr>
                                      <p:to>
                                        <p:strVal val="visible"/>
                                      </p:to>
                                    </p:set>
                                    <p:animEffect filter="fade" transition="in">
                                      <p:cBhvr>
                                        <p:cTn dur="500"/>
                                        <p:tgtEl>
                                          <p:spTgt spid="89">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89">
                                            <p:txEl>
                                              <p:pRg end="4" st="4"/>
                                            </p:txEl>
                                          </p:spTgt>
                                        </p:tgtEl>
                                        <p:attrNameLst>
                                          <p:attrName>style.visibility</p:attrName>
                                        </p:attrNameLst>
                                      </p:cBhvr>
                                      <p:to>
                                        <p:strVal val="visible"/>
                                      </p:to>
                                    </p:set>
                                    <p:animEffect filter="fade" transition="in">
                                      <p:cBhvr>
                                        <p:cTn dur="500"/>
                                        <p:tgtEl>
                                          <p:spTgt spid="89">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89">
                                            <p:txEl>
                                              <p:pRg end="5" st="5"/>
                                            </p:txEl>
                                          </p:spTgt>
                                        </p:tgtEl>
                                        <p:attrNameLst>
                                          <p:attrName>style.visibility</p:attrName>
                                        </p:attrNameLst>
                                      </p:cBhvr>
                                      <p:to>
                                        <p:strVal val="visible"/>
                                      </p:to>
                                    </p:set>
                                    <p:animEffect filter="fade" transition="in">
                                      <p:cBhvr>
                                        <p:cTn dur="500"/>
                                        <p:tgtEl>
                                          <p:spTgt spid="8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txBox="1"/>
          <p:nvPr>
            <p:ph type="title"/>
          </p:nvPr>
        </p:nvSpPr>
        <p:spPr>
          <a:xfrm>
            <a:off x="1981200" y="152401"/>
            <a:ext cx="8229600" cy="7159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Method Overloading vs Overriding</a:t>
            </a:r>
            <a:endParaRPr/>
          </a:p>
        </p:txBody>
      </p:sp>
      <p:graphicFrame>
        <p:nvGraphicFramePr>
          <p:cNvPr id="146" name="Google Shape;146;p10"/>
          <p:cNvGraphicFramePr/>
          <p:nvPr/>
        </p:nvGraphicFramePr>
        <p:xfrm>
          <a:off x="1828800" y="1295401"/>
          <a:ext cx="3000000" cy="3000000"/>
        </p:xfrm>
        <a:graphic>
          <a:graphicData uri="http://schemas.openxmlformats.org/drawingml/2006/table">
            <a:tbl>
              <a:tblPr>
                <a:noFill/>
                <a:tableStyleId>{826F3DAA-E49F-440F-B5D2-E71B9EE8409C}</a:tableStyleId>
              </a:tblPr>
              <a:tblGrid>
                <a:gridCol w="2307375"/>
                <a:gridCol w="2981225"/>
                <a:gridCol w="3017200"/>
              </a:tblGrid>
              <a:tr h="673950">
                <a:tc>
                  <a:txBody>
                    <a:bodyPr/>
                    <a:lstStyle/>
                    <a:p>
                      <a:pPr indent="0" lvl="0" marL="0" marR="0" rtl="0" algn="ctr">
                        <a:lnSpc>
                          <a:spcPct val="100000"/>
                        </a:lnSpc>
                        <a:spcBef>
                          <a:spcPts val="0"/>
                        </a:spcBef>
                        <a:spcAft>
                          <a:spcPts val="0"/>
                        </a:spcAft>
                        <a:buClr>
                          <a:schemeClr val="dk1"/>
                        </a:buClr>
                        <a:buSzPts val="2100"/>
                        <a:buFont typeface="Noto Sans Symbols"/>
                        <a:buNone/>
                      </a:pPr>
                      <a:r>
                        <a:t/>
                      </a:r>
                      <a:endParaRPr b="0" i="0" sz="2100" u="none" cap="none" strike="noStrike">
                        <a:solidFill>
                          <a:schemeClr val="dk1"/>
                        </a:solidFill>
                        <a:latin typeface="Verdana"/>
                        <a:ea typeface="Verdana"/>
                        <a:cs typeface="Verdana"/>
                        <a:sym typeface="Verdana"/>
                      </a:endParaRPr>
                    </a:p>
                  </a:txBody>
                  <a:tcPr marT="44375" marB="44375" marR="88725" marL="88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ctr">
                        <a:lnSpc>
                          <a:spcPct val="100000"/>
                        </a:lnSpc>
                        <a:spcBef>
                          <a:spcPts val="0"/>
                        </a:spcBef>
                        <a:spcAft>
                          <a:spcPts val="0"/>
                        </a:spcAft>
                        <a:buClr>
                          <a:schemeClr val="dk1"/>
                        </a:buClr>
                        <a:buSzPts val="2100"/>
                        <a:buFont typeface="Noto Sans Symbols"/>
                        <a:buNone/>
                      </a:pPr>
                      <a:r>
                        <a:rPr b="1" i="0" lang="en-US" sz="2100" u="none" cap="none" strike="noStrike">
                          <a:solidFill>
                            <a:schemeClr val="dk1"/>
                          </a:solidFill>
                          <a:latin typeface="Verdana"/>
                          <a:ea typeface="Verdana"/>
                          <a:cs typeface="Verdana"/>
                          <a:sym typeface="Verdana"/>
                        </a:rPr>
                        <a:t>Overloading</a:t>
                      </a:r>
                      <a:endParaRPr sz="1400" u="none" cap="none" strike="noStrike"/>
                    </a:p>
                  </a:txBody>
                  <a:tcPr marT="44375" marB="44375" marR="88725" marL="88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ctr">
                        <a:lnSpc>
                          <a:spcPct val="100000"/>
                        </a:lnSpc>
                        <a:spcBef>
                          <a:spcPts val="0"/>
                        </a:spcBef>
                        <a:spcAft>
                          <a:spcPts val="0"/>
                        </a:spcAft>
                        <a:buClr>
                          <a:schemeClr val="dk1"/>
                        </a:buClr>
                        <a:buSzPts val="2100"/>
                        <a:buFont typeface="Noto Sans Symbols"/>
                        <a:buNone/>
                      </a:pPr>
                      <a:r>
                        <a:rPr b="1" i="0" lang="en-US" sz="2100" u="none" cap="none" strike="noStrike">
                          <a:solidFill>
                            <a:schemeClr val="dk1"/>
                          </a:solidFill>
                          <a:latin typeface="Verdana"/>
                          <a:ea typeface="Verdana"/>
                          <a:cs typeface="Verdana"/>
                          <a:sym typeface="Verdana"/>
                        </a:rPr>
                        <a:t>Overriding</a:t>
                      </a:r>
                      <a:endParaRPr sz="1400" u="none" cap="none" strike="noStrike"/>
                    </a:p>
                  </a:txBody>
                  <a:tcPr marT="44375" marB="44375" marR="88725" marL="88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r>
              <a:tr h="913850">
                <a:tc>
                  <a:txBody>
                    <a:bodyPr/>
                    <a:lstStyle/>
                    <a:p>
                      <a:pPr indent="0" lvl="0" marL="0" marR="0" rtl="0" algn="l">
                        <a:lnSpc>
                          <a:spcPct val="100000"/>
                        </a:lnSpc>
                        <a:spcBef>
                          <a:spcPts val="0"/>
                        </a:spcBef>
                        <a:spcAft>
                          <a:spcPts val="0"/>
                        </a:spcAft>
                        <a:buClr>
                          <a:schemeClr val="dk1"/>
                        </a:buClr>
                        <a:buSzPts val="2100"/>
                        <a:buFont typeface="Noto Sans Symbols"/>
                        <a:buNone/>
                      </a:pPr>
                      <a:r>
                        <a:rPr b="1" i="0" lang="en-US" sz="2100" u="none" cap="none" strike="noStrike">
                          <a:solidFill>
                            <a:schemeClr val="dk1"/>
                          </a:solidFill>
                          <a:latin typeface="Verdana"/>
                          <a:ea typeface="Verdana"/>
                          <a:cs typeface="Verdana"/>
                          <a:sym typeface="Verdana"/>
                        </a:rPr>
                        <a:t>Scope</a:t>
                      </a:r>
                      <a:endParaRPr sz="1400" u="none" cap="none" strike="noStrike"/>
                    </a:p>
                  </a:txBody>
                  <a:tcPr marT="44375" marB="44375" marR="88725" marL="887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900"/>
                        <a:buFont typeface="Noto Sans Symbols"/>
                        <a:buNone/>
                      </a:pPr>
                      <a:r>
                        <a:rPr b="0" i="0" lang="en-US" sz="1900" u="none" cap="none" strike="noStrike">
                          <a:solidFill>
                            <a:schemeClr val="dk1"/>
                          </a:solidFill>
                          <a:latin typeface="Verdana"/>
                          <a:ea typeface="Verdana"/>
                          <a:cs typeface="Verdana"/>
                          <a:sym typeface="Verdana"/>
                        </a:rPr>
                        <a:t>Generally done in same class</a:t>
                      </a:r>
                      <a:endParaRPr sz="1400" u="none" cap="none" strike="noStrike"/>
                    </a:p>
                  </a:txBody>
                  <a:tcPr marT="44375" marB="44375" marR="88725" marL="887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900"/>
                        <a:buFont typeface="Noto Sans Symbols"/>
                        <a:buNone/>
                      </a:pPr>
                      <a:r>
                        <a:rPr b="0" i="0" lang="en-US" sz="1900" u="none" cap="none" strike="noStrike">
                          <a:solidFill>
                            <a:schemeClr val="dk1"/>
                          </a:solidFill>
                          <a:latin typeface="Verdana"/>
                          <a:ea typeface="Verdana"/>
                          <a:cs typeface="Verdana"/>
                          <a:sym typeface="Verdana"/>
                        </a:rPr>
                        <a:t>In the inherited classes</a:t>
                      </a:r>
                      <a:endParaRPr sz="1400" u="none" cap="none" strike="noStrike"/>
                    </a:p>
                  </a:txBody>
                  <a:tcPr marT="44375" marB="44375" marR="88725" marL="887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420875">
                <a:tc>
                  <a:txBody>
                    <a:bodyPr/>
                    <a:lstStyle/>
                    <a:p>
                      <a:pPr indent="0" lvl="0" marL="0" marR="0" rtl="0" algn="l">
                        <a:lnSpc>
                          <a:spcPct val="100000"/>
                        </a:lnSpc>
                        <a:spcBef>
                          <a:spcPts val="0"/>
                        </a:spcBef>
                        <a:spcAft>
                          <a:spcPts val="0"/>
                        </a:spcAft>
                        <a:buClr>
                          <a:schemeClr val="dk1"/>
                        </a:buClr>
                        <a:buSzPts val="2100"/>
                        <a:buFont typeface="Noto Sans Symbols"/>
                        <a:buNone/>
                      </a:pPr>
                      <a:r>
                        <a:rPr b="1" i="0" lang="en-US" sz="2100" u="none" cap="none" strike="noStrike">
                          <a:solidFill>
                            <a:schemeClr val="dk1"/>
                          </a:solidFill>
                          <a:latin typeface="Verdana"/>
                          <a:ea typeface="Verdana"/>
                          <a:cs typeface="Verdana"/>
                          <a:sym typeface="Verdana"/>
                        </a:rPr>
                        <a:t>Purpose</a:t>
                      </a:r>
                      <a:endParaRPr sz="1400" u="none" cap="none" strike="noStrike"/>
                    </a:p>
                  </a:txBody>
                  <a:tcPr marT="44375" marB="44375" marR="88725" marL="887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900"/>
                        <a:buFont typeface="Noto Sans Symbols"/>
                        <a:buNone/>
                      </a:pPr>
                      <a:r>
                        <a:rPr b="0" i="0" lang="en-US" sz="1900" u="none" cap="none" strike="noStrike">
                          <a:solidFill>
                            <a:schemeClr val="dk1"/>
                          </a:solidFill>
                          <a:latin typeface="Verdana"/>
                          <a:ea typeface="Verdana"/>
                          <a:cs typeface="Verdana"/>
                          <a:sym typeface="Verdana"/>
                        </a:rPr>
                        <a:t>Handy for program design as different method names need not be remembered</a:t>
                      </a:r>
                      <a:endParaRPr sz="1400" u="none" cap="none" strike="noStrike"/>
                    </a:p>
                  </a:txBody>
                  <a:tcPr marT="44375" marB="44375" marR="88725" marL="887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900"/>
                        <a:buFont typeface="Noto Sans Symbols"/>
                        <a:buNone/>
                      </a:pPr>
                      <a:r>
                        <a:rPr b="0" i="0" lang="en-US" sz="1900" u="none" cap="none" strike="noStrike">
                          <a:solidFill>
                            <a:schemeClr val="dk1"/>
                          </a:solidFill>
                          <a:latin typeface="Verdana"/>
                          <a:ea typeface="Verdana"/>
                          <a:cs typeface="Verdana"/>
                          <a:sym typeface="Verdana"/>
                        </a:rPr>
                        <a:t>Message is same but its implementation needs to be specific to the derived class</a:t>
                      </a:r>
                      <a:endParaRPr sz="1400" u="none" cap="none" strike="noStrike"/>
                    </a:p>
                  </a:txBody>
                  <a:tcPr marT="44375" marB="44375" marR="88725" marL="887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76125">
                <a:tc>
                  <a:txBody>
                    <a:bodyPr/>
                    <a:lstStyle/>
                    <a:p>
                      <a:pPr indent="0" lvl="0" marL="0" marR="0" rtl="0" algn="l">
                        <a:lnSpc>
                          <a:spcPct val="100000"/>
                        </a:lnSpc>
                        <a:spcBef>
                          <a:spcPts val="0"/>
                        </a:spcBef>
                        <a:spcAft>
                          <a:spcPts val="0"/>
                        </a:spcAft>
                        <a:buClr>
                          <a:schemeClr val="dk1"/>
                        </a:buClr>
                        <a:buSzPts val="2100"/>
                        <a:buFont typeface="Noto Sans Symbols"/>
                        <a:buNone/>
                      </a:pPr>
                      <a:r>
                        <a:rPr b="1" i="0" lang="en-US" sz="2100" u="none" cap="none" strike="noStrike">
                          <a:solidFill>
                            <a:schemeClr val="dk1"/>
                          </a:solidFill>
                          <a:latin typeface="Verdana"/>
                          <a:ea typeface="Verdana"/>
                          <a:cs typeface="Verdana"/>
                          <a:sym typeface="Verdana"/>
                        </a:rPr>
                        <a:t>Signature of methods</a:t>
                      </a:r>
                      <a:endParaRPr sz="1400" u="none" cap="none" strike="noStrike"/>
                    </a:p>
                  </a:txBody>
                  <a:tcPr marT="44375" marB="44375" marR="88725" marL="887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900"/>
                        <a:buFont typeface="Noto Sans Symbols"/>
                        <a:buNone/>
                      </a:pPr>
                      <a:r>
                        <a:rPr b="0" i="0" lang="en-US" sz="1900" u="none" cap="none" strike="noStrike">
                          <a:solidFill>
                            <a:schemeClr val="dk1"/>
                          </a:solidFill>
                          <a:latin typeface="Verdana"/>
                          <a:ea typeface="Verdana"/>
                          <a:cs typeface="Verdana"/>
                          <a:sym typeface="Verdana"/>
                        </a:rPr>
                        <a:t>Different for each method overloaded</a:t>
                      </a:r>
                      <a:endParaRPr sz="1400" u="none" cap="none" strike="noStrike"/>
                    </a:p>
                  </a:txBody>
                  <a:tcPr marT="44375" marB="44375" marR="88725" marL="887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900"/>
                        <a:buFont typeface="Noto Sans Symbols"/>
                        <a:buNone/>
                      </a:pPr>
                      <a:r>
                        <a:rPr b="0" i="0" lang="en-US" sz="1900" u="none" cap="none" strike="noStrike">
                          <a:solidFill>
                            <a:schemeClr val="dk1"/>
                          </a:solidFill>
                          <a:latin typeface="Verdana"/>
                          <a:ea typeface="Verdana"/>
                          <a:cs typeface="Verdana"/>
                          <a:sym typeface="Verdana"/>
                        </a:rPr>
                        <a:t>Has to be same in derived class as in base class </a:t>
                      </a:r>
                      <a:endParaRPr sz="1400" u="none" cap="none" strike="noStrike"/>
                    </a:p>
                  </a:txBody>
                  <a:tcPr marT="44375" marB="44375" marR="88725" marL="887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76125">
                <a:tc>
                  <a:txBody>
                    <a:bodyPr/>
                    <a:lstStyle/>
                    <a:p>
                      <a:pPr indent="0" lvl="0" marL="0" marR="0" rtl="0" algn="l">
                        <a:lnSpc>
                          <a:spcPct val="100000"/>
                        </a:lnSpc>
                        <a:spcBef>
                          <a:spcPts val="0"/>
                        </a:spcBef>
                        <a:spcAft>
                          <a:spcPts val="0"/>
                        </a:spcAft>
                        <a:buClr>
                          <a:schemeClr val="dk1"/>
                        </a:buClr>
                        <a:buSzPts val="2100"/>
                        <a:buFont typeface="Noto Sans Symbols"/>
                        <a:buNone/>
                      </a:pPr>
                      <a:r>
                        <a:rPr b="1" i="0" lang="en-US" sz="2100" u="none" cap="none" strike="noStrike">
                          <a:solidFill>
                            <a:schemeClr val="dk1"/>
                          </a:solidFill>
                          <a:latin typeface="Verdana"/>
                          <a:ea typeface="Verdana"/>
                          <a:cs typeface="Verdana"/>
                          <a:sym typeface="Verdana"/>
                        </a:rPr>
                        <a:t>Return Type</a:t>
                      </a:r>
                      <a:endParaRPr sz="1400" u="none" cap="none" strike="noStrike"/>
                    </a:p>
                  </a:txBody>
                  <a:tcPr marT="44375" marB="44375" marR="88725" marL="887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900"/>
                        <a:buFont typeface="Noto Sans Symbols"/>
                        <a:buNone/>
                      </a:pPr>
                      <a:r>
                        <a:rPr b="0" i="0" lang="en-US" sz="1900" u="none" cap="none" strike="noStrike">
                          <a:solidFill>
                            <a:schemeClr val="dk1"/>
                          </a:solidFill>
                          <a:latin typeface="Verdana"/>
                          <a:ea typeface="Verdana"/>
                          <a:cs typeface="Verdana"/>
                          <a:sym typeface="Verdana"/>
                        </a:rPr>
                        <a:t>Can be same or different as it is not considered</a:t>
                      </a:r>
                      <a:endParaRPr sz="1400" u="none" cap="none" strike="noStrike"/>
                    </a:p>
                  </a:txBody>
                  <a:tcPr marT="44375" marB="44375" marR="88725" marL="887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900"/>
                        <a:buFont typeface="Noto Sans Symbols"/>
                        <a:buNone/>
                      </a:pPr>
                      <a:r>
                        <a:rPr b="0" i="0" lang="en-US" sz="1900" u="none" cap="none" strike="noStrike">
                          <a:solidFill>
                            <a:schemeClr val="dk1"/>
                          </a:solidFill>
                          <a:latin typeface="Verdana"/>
                          <a:ea typeface="Verdana"/>
                          <a:cs typeface="Verdana"/>
                          <a:sym typeface="Verdana"/>
                        </a:rPr>
                        <a:t>Return type also needs to be same</a:t>
                      </a:r>
                      <a:endParaRPr sz="1400" u="none" cap="none" strike="noStrike"/>
                    </a:p>
                  </a:txBody>
                  <a:tcPr marT="44375" marB="44375" marR="88725" marL="887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1"/>
          <p:cNvSpPr txBox="1"/>
          <p:nvPr>
            <p:ph type="title"/>
          </p:nvPr>
        </p:nvSpPr>
        <p:spPr>
          <a:xfrm>
            <a:off x="1981200" y="152401"/>
            <a:ext cx="8229600" cy="7159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Method Overriding</a:t>
            </a:r>
            <a:endParaRPr/>
          </a:p>
        </p:txBody>
      </p:sp>
      <p:sp>
        <p:nvSpPr>
          <p:cNvPr id="153" name="Google Shape;153;p11"/>
          <p:cNvSpPr txBox="1"/>
          <p:nvPr>
            <p:ph idx="1" type="body"/>
          </p:nvPr>
        </p:nvSpPr>
        <p:spPr>
          <a:xfrm>
            <a:off x="1981200" y="1143000"/>
            <a:ext cx="8229600" cy="5257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Polymorphism is achieved using overriding functions using  inheritance.</a:t>
            </a:r>
            <a:endParaRPr/>
          </a:p>
          <a:p>
            <a:pPr indent="-228600" lvl="0" marL="228600" rtl="0" algn="l">
              <a:lnSpc>
                <a:spcPct val="90000"/>
              </a:lnSpc>
              <a:spcBef>
                <a:spcPts val="1000"/>
              </a:spcBef>
              <a:spcAft>
                <a:spcPts val="0"/>
              </a:spcAft>
              <a:buClr>
                <a:schemeClr val="dk1"/>
              </a:buClr>
              <a:buSzPts val="2800"/>
              <a:buChar char="•"/>
            </a:pPr>
            <a:r>
              <a:rPr lang="en-US"/>
              <a:t>It gives ability to define a behavior that's specific to the sub class type based on its requirement.</a:t>
            </a:r>
            <a:endParaRPr/>
          </a:p>
          <a:p>
            <a:pPr indent="-228600" lvl="0" marL="228600" rtl="0" algn="l">
              <a:lnSpc>
                <a:spcPct val="90000"/>
              </a:lnSpc>
              <a:spcBef>
                <a:spcPts val="1000"/>
              </a:spcBef>
              <a:spcAft>
                <a:spcPts val="0"/>
              </a:spcAft>
              <a:buClr>
                <a:schemeClr val="dk1"/>
              </a:buClr>
              <a:buSzPts val="2800"/>
              <a:buChar char="•"/>
            </a:pPr>
            <a:r>
              <a:rPr lang="en-US"/>
              <a:t>The version of a method that is executed will be determined by the object that is used to invoke a method.</a:t>
            </a:r>
            <a:endParaRPr/>
          </a:p>
          <a:p>
            <a:pPr indent="-228600" lvl="1" marL="685800" rtl="0" algn="l">
              <a:lnSpc>
                <a:spcPct val="90000"/>
              </a:lnSpc>
              <a:spcBef>
                <a:spcPts val="500"/>
              </a:spcBef>
              <a:spcAft>
                <a:spcPts val="0"/>
              </a:spcAft>
              <a:buClr>
                <a:schemeClr val="dk1"/>
              </a:buClr>
              <a:buSzPts val="2400"/>
              <a:buFont typeface="Noto Sans Symbols"/>
              <a:buNone/>
            </a:pPr>
            <a:r>
              <a:rPr lang="en-US"/>
              <a:t>	Parent object            parent method</a:t>
            </a:r>
            <a:endParaRPr/>
          </a:p>
          <a:p>
            <a:pPr indent="-228600" lvl="1" marL="685800" rtl="0" algn="l">
              <a:lnSpc>
                <a:spcPct val="90000"/>
              </a:lnSpc>
              <a:spcBef>
                <a:spcPts val="500"/>
              </a:spcBef>
              <a:spcAft>
                <a:spcPts val="0"/>
              </a:spcAft>
              <a:buClr>
                <a:schemeClr val="dk1"/>
              </a:buClr>
              <a:buSzPts val="2400"/>
              <a:buFont typeface="Noto Sans Symbols"/>
              <a:buNone/>
            </a:pPr>
            <a:r>
              <a:rPr lang="en-US"/>
              <a:t>	Child object               child method</a:t>
            </a:r>
            <a:endParaRPr/>
          </a:p>
          <a:p>
            <a:pPr indent="-228600" lvl="0" marL="228600" rtl="0" algn="l">
              <a:lnSpc>
                <a:spcPct val="90000"/>
              </a:lnSpc>
              <a:spcBef>
                <a:spcPts val="1000"/>
              </a:spcBef>
              <a:spcAft>
                <a:spcPts val="0"/>
              </a:spcAft>
              <a:buClr>
                <a:schemeClr val="dk1"/>
              </a:buClr>
              <a:buSzPts val="2200"/>
              <a:buFont typeface="Noto Sans Symbols"/>
              <a:buNone/>
            </a:pPr>
            <a:r>
              <a:t/>
            </a:r>
            <a:endParaRPr sz="2200"/>
          </a:p>
        </p:txBody>
      </p:sp>
      <p:cxnSp>
        <p:nvCxnSpPr>
          <p:cNvPr id="154" name="Google Shape;154;p11"/>
          <p:cNvCxnSpPr/>
          <p:nvPr/>
        </p:nvCxnSpPr>
        <p:spPr>
          <a:xfrm>
            <a:off x="4724400" y="4343400"/>
            <a:ext cx="685800" cy="0"/>
          </a:xfrm>
          <a:prstGeom prst="straightConnector1">
            <a:avLst/>
          </a:prstGeom>
          <a:noFill/>
          <a:ln cap="flat" cmpd="sng" w="12700">
            <a:solidFill>
              <a:schemeClr val="dk1"/>
            </a:solidFill>
            <a:prstDash val="solid"/>
            <a:miter lim="800000"/>
            <a:headEnd len="sm" w="sm" type="none"/>
            <a:tailEnd len="med" w="med" type="stealth"/>
          </a:ln>
        </p:spPr>
      </p:cxnSp>
      <p:cxnSp>
        <p:nvCxnSpPr>
          <p:cNvPr id="155" name="Google Shape;155;p11"/>
          <p:cNvCxnSpPr/>
          <p:nvPr/>
        </p:nvCxnSpPr>
        <p:spPr>
          <a:xfrm>
            <a:off x="4495800" y="4724400"/>
            <a:ext cx="914400" cy="0"/>
          </a:xfrm>
          <a:prstGeom prst="straightConnector1">
            <a:avLst/>
          </a:prstGeom>
          <a:noFill/>
          <a:ln cap="flat" cmpd="sng" w="12700">
            <a:solidFill>
              <a:schemeClr val="dk1"/>
            </a:solidFill>
            <a:prstDash val="solid"/>
            <a:miter lim="800000"/>
            <a:headEnd len="sm" w="sm" type="none"/>
            <a:tailEnd len="med" w="med" type="stealth"/>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2"/>
          <p:cNvSpPr txBox="1"/>
          <p:nvPr>
            <p:ph type="title"/>
          </p:nvPr>
        </p:nvSpPr>
        <p:spPr>
          <a:xfrm>
            <a:off x="1981200" y="152401"/>
            <a:ext cx="8229600" cy="7159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Method Overriding</a:t>
            </a:r>
            <a:endParaRPr/>
          </a:p>
        </p:txBody>
      </p:sp>
      <p:sp>
        <p:nvSpPr>
          <p:cNvPr id="161" name="Google Shape;161;p12"/>
          <p:cNvSpPr/>
          <p:nvPr/>
        </p:nvSpPr>
        <p:spPr>
          <a:xfrm>
            <a:off x="1905000" y="1143000"/>
            <a:ext cx="6019800" cy="4267200"/>
          </a:xfrm>
          <a:prstGeom prst="roundRect">
            <a:avLst>
              <a:gd fmla="val 0" name="adj"/>
            </a:avLst>
          </a:prstGeom>
          <a:solidFill>
            <a:srgbClr val="EBECC6"/>
          </a:solidFill>
          <a:ln cap="flat" cmpd="sng" w="12700">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61913"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class Employee</a:t>
            </a:r>
            <a:endParaRPr b="0" i="0" sz="1800" u="none" cap="none" strike="noStrike">
              <a:solidFill>
                <a:schemeClr val="dk1"/>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a:t>
            </a:r>
            <a:endParaRPr b="0" i="0" sz="1800" u="none" cap="none" strike="noStrike">
              <a:solidFill>
                <a:schemeClr val="dk1"/>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   </a:t>
            </a:r>
            <a:r>
              <a:rPr b="1" i="0" lang="en-US" sz="1800" u="none" cap="none" strike="noStrike">
                <a:solidFill>
                  <a:schemeClr val="dk1"/>
                </a:solidFill>
                <a:latin typeface="Courier New"/>
                <a:ea typeface="Courier New"/>
                <a:cs typeface="Courier New"/>
                <a:sym typeface="Courier New"/>
              </a:rPr>
              <a:t>public double</a:t>
            </a:r>
            <a:r>
              <a:rPr b="0" i="0" lang="en-US" sz="1800" u="none" cap="none" strike="noStrike">
                <a:solidFill>
                  <a:schemeClr val="dk1"/>
                </a:solidFill>
                <a:latin typeface="Courier New"/>
                <a:ea typeface="Courier New"/>
                <a:cs typeface="Courier New"/>
                <a:sym typeface="Courier New"/>
              </a:rPr>
              <a:t> </a:t>
            </a:r>
            <a:r>
              <a:rPr b="1" i="0" lang="en-US" sz="1800" u="none" cap="none" strike="noStrike">
                <a:solidFill>
                  <a:schemeClr val="dk1"/>
                </a:solidFill>
                <a:latin typeface="Courier New"/>
                <a:ea typeface="Courier New"/>
                <a:cs typeface="Courier New"/>
                <a:sym typeface="Courier New"/>
              </a:rPr>
              <a:t>calculateSalary</a:t>
            </a:r>
            <a:r>
              <a:rPr b="0"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61913"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61913"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      return basicsal + hra + da;</a:t>
            </a:r>
            <a:endParaRPr b="0" i="0" sz="1400" u="none" cap="none" strike="noStrike">
              <a:solidFill>
                <a:srgbClr val="000000"/>
              </a:solidFill>
              <a:latin typeface="Arial"/>
              <a:ea typeface="Arial"/>
              <a:cs typeface="Arial"/>
              <a:sym typeface="Arial"/>
            </a:endParaRPr>
          </a:p>
          <a:p>
            <a:pPr indent="0" lvl="0" marL="61913"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61913"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61913"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class Manager extends Employee</a:t>
            </a:r>
            <a:endParaRPr b="0" i="0" sz="1800" u="none" cap="none" strike="noStrike">
              <a:solidFill>
                <a:schemeClr val="dk1"/>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  </a:t>
            </a:r>
            <a:r>
              <a:rPr b="1" i="0" lang="en-US" sz="1800" u="none" cap="none" strike="noStrike">
                <a:solidFill>
                  <a:schemeClr val="dk1"/>
                </a:solidFill>
                <a:latin typeface="Courier New"/>
                <a:ea typeface="Courier New"/>
                <a:cs typeface="Courier New"/>
                <a:sym typeface="Courier New"/>
              </a:rPr>
              <a:t>public  double </a:t>
            </a:r>
            <a:endParaRPr b="0" i="0" sz="1400" u="none" cap="none" strike="noStrike">
              <a:solidFill>
                <a:srgbClr val="000000"/>
              </a:solidFill>
              <a:latin typeface="Arial"/>
              <a:ea typeface="Arial"/>
              <a:cs typeface="Arial"/>
              <a:sym typeface="Arial"/>
            </a:endParaRPr>
          </a:p>
          <a:p>
            <a:pPr indent="0" lvl="0" marL="61913"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calculateSalary</a:t>
            </a:r>
            <a:r>
              <a:rPr b="0" i="0" lang="en-US" sz="1800" u="none" cap="none" strike="noStrike">
                <a:solidFill>
                  <a:schemeClr val="dk1"/>
                </a:solidFill>
                <a:latin typeface="Courier New"/>
                <a:ea typeface="Courier New"/>
                <a:cs typeface="Courier New"/>
                <a:sym typeface="Courier New"/>
              </a:rPr>
              <a:t>()</a:t>
            </a:r>
            <a:endParaRPr b="0" i="0" sz="1800" u="none" cap="none" strike="noStrike">
              <a:solidFill>
                <a:schemeClr val="dk1"/>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61913"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	return (basicsal + </a:t>
            </a:r>
            <a:endParaRPr b="0" i="0" sz="1400" u="none" cap="none" strike="noStrike">
              <a:solidFill>
                <a:srgbClr val="000000"/>
              </a:solidFill>
              <a:latin typeface="Arial"/>
              <a:ea typeface="Arial"/>
              <a:cs typeface="Arial"/>
              <a:sym typeface="Arial"/>
            </a:endParaRPr>
          </a:p>
          <a:p>
            <a:pPr indent="0" lvl="0" marL="61913"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	hra+da+allowances);</a:t>
            </a:r>
            <a:endParaRPr b="0" i="0" sz="1400" u="none" cap="none" strike="noStrike">
              <a:solidFill>
                <a:srgbClr val="000000"/>
              </a:solidFill>
              <a:latin typeface="Arial"/>
              <a:ea typeface="Arial"/>
              <a:cs typeface="Arial"/>
              <a:sym typeface="Arial"/>
            </a:endParaRPr>
          </a:p>
          <a:p>
            <a:pPr indent="0" lvl="0" marL="61913"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   } </a:t>
            </a:r>
            <a:endParaRPr b="0" i="0" sz="1400" u="none" cap="none" strike="noStrike">
              <a:solidFill>
                <a:srgbClr val="000000"/>
              </a:solidFill>
              <a:latin typeface="Arial"/>
              <a:ea typeface="Arial"/>
              <a:cs typeface="Arial"/>
              <a:sym typeface="Arial"/>
            </a:endParaRPr>
          </a:p>
          <a:p>
            <a:pPr indent="0" lvl="0" marL="61913"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p:txBody>
      </p:sp>
      <p:sp>
        <p:nvSpPr>
          <p:cNvPr id="162" name="Google Shape;162;p12"/>
          <p:cNvSpPr/>
          <p:nvPr/>
        </p:nvSpPr>
        <p:spPr>
          <a:xfrm>
            <a:off x="5562600" y="3429000"/>
            <a:ext cx="4800600" cy="2819400"/>
          </a:xfrm>
          <a:prstGeom prst="roundRect">
            <a:avLst>
              <a:gd fmla="val 0" name="adj"/>
            </a:avLst>
          </a:prstGeom>
          <a:solidFill>
            <a:srgbClr val="FAFAB4"/>
          </a:solidFill>
          <a:ln cap="flat" cmpd="sng" w="12700">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61913"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 public static void main(string[]   args)</a:t>
            </a:r>
            <a:endParaRPr b="0" i="0" sz="1400" u="none" cap="none" strike="noStrike">
              <a:solidFill>
                <a:srgbClr val="000000"/>
              </a:solidFill>
              <a:latin typeface="Arial"/>
              <a:ea typeface="Arial"/>
              <a:cs typeface="Arial"/>
              <a:sym typeface="Arial"/>
            </a:endParaRPr>
          </a:p>
          <a:p>
            <a:pPr indent="0" lvl="0" marL="61913"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1" marL="519113"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Manager mngr = new Manager();  </a:t>
            </a:r>
            <a:endParaRPr b="0" i="0" sz="1400" u="none" cap="none" strike="noStrike">
              <a:solidFill>
                <a:srgbClr val="000000"/>
              </a:solidFill>
              <a:latin typeface="Arial"/>
              <a:ea typeface="Arial"/>
              <a:cs typeface="Arial"/>
              <a:sym typeface="Arial"/>
            </a:endParaRPr>
          </a:p>
          <a:p>
            <a:pPr indent="0" lvl="1" marL="519113"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System.out.println(</a:t>
            </a:r>
            <a:r>
              <a:rPr b="1" i="0" lang="en-US" sz="1600" u="none" cap="none" strike="noStrike">
                <a:solidFill>
                  <a:schemeClr val="dk1"/>
                </a:solidFill>
                <a:latin typeface="Courier New"/>
                <a:ea typeface="Courier New"/>
                <a:cs typeface="Courier New"/>
                <a:sym typeface="Courier New"/>
              </a:rPr>
              <a:t>mngr.calculateSalary()</a:t>
            </a:r>
            <a:r>
              <a:rPr b="0"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1" marL="519113"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Employee empl = new Employee();  </a:t>
            </a:r>
            <a:endParaRPr b="0" i="0" sz="1400" u="none" cap="none" strike="noStrike">
              <a:solidFill>
                <a:srgbClr val="000000"/>
              </a:solidFill>
              <a:latin typeface="Arial"/>
              <a:ea typeface="Arial"/>
              <a:cs typeface="Arial"/>
              <a:sym typeface="Arial"/>
            </a:endParaRPr>
          </a:p>
          <a:p>
            <a:pPr indent="0" lvl="1" marL="519113"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System.out.println(</a:t>
            </a:r>
            <a:r>
              <a:rPr b="1" i="0" lang="en-US" sz="1600" u="none" cap="none" strike="noStrike">
                <a:solidFill>
                  <a:schemeClr val="dk1"/>
                </a:solidFill>
                <a:latin typeface="Courier New"/>
                <a:ea typeface="Courier New"/>
                <a:cs typeface="Courier New"/>
                <a:sym typeface="Courier New"/>
              </a:rPr>
              <a:t>empl.calculateSalary()</a:t>
            </a:r>
            <a:r>
              <a:rPr b="0"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61913"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61913"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61913"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4fd4eaf724_0_0"/>
          <p:cNvSpPr txBox="1"/>
          <p:nvPr>
            <p:ph idx="1" type="body"/>
          </p:nvPr>
        </p:nvSpPr>
        <p:spPr>
          <a:xfrm>
            <a:off x="838200" y="299875"/>
            <a:ext cx="10515600" cy="5877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Upcasting and downcasting in Java are the two forms of typecasting.</a:t>
            </a:r>
            <a:endParaRPr/>
          </a:p>
          <a:p>
            <a:pPr indent="0" lvl="0" marL="0" rtl="0" algn="l">
              <a:lnSpc>
                <a:spcPct val="90000"/>
              </a:lnSpc>
              <a:spcBef>
                <a:spcPts val="1000"/>
              </a:spcBef>
              <a:spcAft>
                <a:spcPts val="0"/>
              </a:spcAft>
              <a:buClr>
                <a:schemeClr val="dk1"/>
              </a:buClr>
              <a:buSzPts val="1100"/>
              <a:buFont typeface="Arial"/>
              <a:buNone/>
            </a:pPr>
            <a:r>
              <a:rPr lang="en-US"/>
              <a:t> The purpose of typecasting is to enable a function in a program to process the variables correctly.</a:t>
            </a:r>
            <a:endParaRPr/>
          </a:p>
          <a:p>
            <a:pPr indent="0" lvl="0" marL="0" rtl="0" algn="l">
              <a:lnSpc>
                <a:spcPct val="90000"/>
              </a:lnSpc>
              <a:spcBef>
                <a:spcPts val="1000"/>
              </a:spcBef>
              <a:spcAft>
                <a:spcPts val="0"/>
              </a:spcAft>
              <a:buClr>
                <a:schemeClr val="dk1"/>
              </a:buClr>
              <a:buSzPts val="1100"/>
              <a:buFont typeface="Arial"/>
              <a:buNone/>
            </a:pPr>
            <a:r>
              <a:rPr b="1" lang="en-US"/>
              <a:t>Upcasting</a:t>
            </a:r>
            <a:r>
              <a:rPr lang="en-US"/>
              <a:t> refers to typecasting a </a:t>
            </a:r>
            <a:r>
              <a:rPr b="1" lang="en-US"/>
              <a:t>child object to a parent object</a:t>
            </a:r>
            <a:r>
              <a:rPr lang="en-US"/>
              <a:t>.</a:t>
            </a:r>
            <a:endParaRPr/>
          </a:p>
          <a:p>
            <a:pPr indent="0" lvl="0" marL="0" rtl="0" algn="l">
              <a:lnSpc>
                <a:spcPct val="90000"/>
              </a:lnSpc>
              <a:spcBef>
                <a:spcPts val="1000"/>
              </a:spcBef>
              <a:spcAft>
                <a:spcPts val="0"/>
              </a:spcAft>
              <a:buClr>
                <a:schemeClr val="dk1"/>
              </a:buClr>
              <a:buSzPts val="1100"/>
              <a:buFont typeface="Arial"/>
              <a:buNone/>
            </a:pPr>
            <a:r>
              <a:rPr b="1" lang="en-US"/>
              <a:t>Downcasting</a:t>
            </a:r>
            <a:r>
              <a:rPr lang="en-US"/>
              <a:t> provides casting a </a:t>
            </a:r>
            <a:r>
              <a:rPr b="1" lang="en-US"/>
              <a:t>parent object to a child object.</a:t>
            </a:r>
            <a:endParaRPr b="1"/>
          </a:p>
          <a:p>
            <a:pPr indent="0" lvl="0" marL="0" rtl="0" algn="l">
              <a:lnSpc>
                <a:spcPct val="90000"/>
              </a:lnSpc>
              <a:spcBef>
                <a:spcPts val="1000"/>
              </a:spcBef>
              <a:spcAft>
                <a:spcPts val="0"/>
              </a:spcAft>
              <a:buClr>
                <a:schemeClr val="dk1"/>
              </a:buClr>
              <a:buSzPts val="1100"/>
              <a:buFont typeface="Arial"/>
              <a:buNone/>
            </a:pPr>
            <a:r>
              <a:t/>
            </a:r>
            <a:endParaRPr/>
          </a:p>
          <a:p>
            <a:pPr indent="0" lvl="0" marL="0" rtl="0" algn="l">
              <a:lnSpc>
                <a:spcPct val="90000"/>
              </a:lnSpc>
              <a:spcBef>
                <a:spcPts val="1000"/>
              </a:spcBef>
              <a:spcAft>
                <a:spcPts val="0"/>
              </a:spcAft>
              <a:buClr>
                <a:schemeClr val="dk1"/>
              </a:buClr>
              <a:buSzPts val="1100"/>
              <a:buFont typeface="Arial"/>
              <a:buNone/>
            </a:pPr>
            <a:r>
              <a:rPr b="1" lang="en-US"/>
              <a:t>Implicit downcasting is not allowed in Java</a:t>
            </a:r>
            <a:endParaRPr b="1"/>
          </a:p>
          <a:p>
            <a:pPr indent="0" lvl="0" marL="0" rtl="0" algn="l">
              <a:lnSpc>
                <a:spcPct val="90000"/>
              </a:lnSpc>
              <a:spcBef>
                <a:spcPts val="1000"/>
              </a:spcBef>
              <a:spcAft>
                <a:spcPts val="0"/>
              </a:spcAft>
              <a:buClr>
                <a:schemeClr val="dk1"/>
              </a:buClr>
              <a:buSzPts val="1100"/>
              <a:buFont typeface="Arial"/>
              <a:buNone/>
            </a:pPr>
            <a:r>
              <a:rPr lang="en-US"/>
              <a:t>Syntax for upcasting: Parent p = new Child();</a:t>
            </a:r>
            <a:endParaRPr/>
          </a:p>
          <a:p>
            <a:pPr indent="0" lvl="0" marL="0" rtl="0" algn="l">
              <a:lnSpc>
                <a:spcPct val="90000"/>
              </a:lnSpc>
              <a:spcBef>
                <a:spcPts val="1000"/>
              </a:spcBef>
              <a:spcAft>
                <a:spcPts val="0"/>
              </a:spcAft>
              <a:buSzPts val="1800"/>
              <a:buNone/>
            </a:pPr>
            <a:r>
              <a:rPr lang="en-US"/>
              <a:t>Syntax for downcasting:  Child c1 = (Child)p;</a:t>
            </a:r>
            <a:endParaRPr/>
          </a:p>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4fd4eaf724_0_7"/>
          <p:cNvSpPr txBox="1"/>
          <p:nvPr>
            <p:ph idx="1" type="body"/>
          </p:nvPr>
        </p:nvSpPr>
        <p:spPr>
          <a:xfrm>
            <a:off x="838200" y="91275"/>
            <a:ext cx="10515600" cy="6085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  </a:t>
            </a:r>
            <a:endParaRPr/>
          </a:p>
        </p:txBody>
      </p:sp>
      <p:pic>
        <p:nvPicPr>
          <p:cNvPr id="175" name="Google Shape;175;g24fd4eaf724_0_7"/>
          <p:cNvPicPr preferRelativeResize="0"/>
          <p:nvPr/>
        </p:nvPicPr>
        <p:blipFill rotWithShape="1">
          <a:blip r:embed="rId3">
            <a:alphaModFix/>
          </a:blip>
          <a:srcRect b="0" l="0" r="0" t="0"/>
          <a:stretch/>
        </p:blipFill>
        <p:spPr>
          <a:xfrm>
            <a:off x="938750" y="347125"/>
            <a:ext cx="10415050" cy="5902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3"/>
          <p:cNvSpPr txBox="1"/>
          <p:nvPr>
            <p:ph type="title"/>
          </p:nvPr>
        </p:nvSpPr>
        <p:spPr>
          <a:xfrm>
            <a:off x="1981200" y="152401"/>
            <a:ext cx="8229600" cy="7159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Dynamic Data Type Governs Method selection</a:t>
            </a:r>
            <a:endParaRPr/>
          </a:p>
        </p:txBody>
      </p:sp>
      <p:sp>
        <p:nvSpPr>
          <p:cNvPr id="182" name="Google Shape;182;p13"/>
          <p:cNvSpPr txBox="1"/>
          <p:nvPr>
            <p:ph idx="1" type="body"/>
          </p:nvPr>
        </p:nvSpPr>
        <p:spPr>
          <a:xfrm>
            <a:off x="1981200" y="1600200"/>
            <a:ext cx="8229600" cy="48768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Every reference variable has two types static and dynamic.</a:t>
            </a:r>
            <a:endParaRPr/>
          </a:p>
          <a:p>
            <a:pPr indent="-228600" lvl="0" marL="228600" rtl="0" algn="just">
              <a:lnSpc>
                <a:spcPct val="90000"/>
              </a:lnSpc>
              <a:spcBef>
                <a:spcPts val="1000"/>
              </a:spcBef>
              <a:spcAft>
                <a:spcPts val="0"/>
              </a:spcAft>
              <a:buClr>
                <a:schemeClr val="dk1"/>
              </a:buClr>
              <a:buSzPts val="2800"/>
              <a:buFont typeface="Noto Sans Symbols"/>
              <a:buNone/>
            </a:pPr>
            <a:r>
              <a:rPr lang="en-US"/>
              <a:t>    for e.g. </a:t>
            </a:r>
            <a:endParaRPr/>
          </a:p>
          <a:p>
            <a:pPr indent="-228600" lvl="0" marL="228600" rtl="0" algn="just">
              <a:lnSpc>
                <a:spcPct val="90000"/>
              </a:lnSpc>
              <a:spcBef>
                <a:spcPts val="1000"/>
              </a:spcBef>
              <a:spcAft>
                <a:spcPts val="0"/>
              </a:spcAft>
              <a:buClr>
                <a:schemeClr val="dk1"/>
              </a:buClr>
              <a:buSzPts val="2800"/>
              <a:buChar char="•"/>
            </a:pPr>
            <a:r>
              <a:rPr lang="en-US"/>
              <a:t>Employee ref=new Manager();</a:t>
            </a:r>
            <a:endParaRPr/>
          </a:p>
          <a:p>
            <a:pPr indent="-228600" lvl="0" marL="228600" rtl="0" algn="just">
              <a:lnSpc>
                <a:spcPct val="90000"/>
              </a:lnSpc>
              <a:spcBef>
                <a:spcPts val="1000"/>
              </a:spcBef>
              <a:spcAft>
                <a:spcPts val="0"/>
              </a:spcAft>
              <a:buClr>
                <a:schemeClr val="dk1"/>
              </a:buClr>
              <a:buSzPts val="2800"/>
              <a:buChar char="•"/>
            </a:pPr>
            <a:r>
              <a:rPr lang="en-US"/>
              <a:t>Here ‘ref’ has static data type Employee and ref has dynamic data type Manager.</a:t>
            </a:r>
            <a:endParaRPr/>
          </a:p>
        </p:txBody>
      </p:sp>
      <p:sp>
        <p:nvSpPr>
          <p:cNvPr id="183" name="Google Shape;183;p13"/>
          <p:cNvSpPr/>
          <p:nvPr/>
        </p:nvSpPr>
        <p:spPr>
          <a:xfrm>
            <a:off x="2514600" y="4572000"/>
            <a:ext cx="6781800" cy="1828800"/>
          </a:xfrm>
          <a:prstGeom prst="roundRect">
            <a:avLst>
              <a:gd fmla="val 7521" name="adj"/>
            </a:avLst>
          </a:prstGeom>
          <a:solidFill>
            <a:srgbClr val="FAFAB4"/>
          </a:solidFill>
          <a:ln cap="flat" cmpd="sng" w="12700">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61913"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Lets Create an array of Emp’s:</a:t>
            </a:r>
            <a:endParaRPr b="0" i="0" sz="1400" u="none" cap="none" strike="noStrike">
              <a:solidFill>
                <a:srgbClr val="000000"/>
              </a:solidFill>
              <a:latin typeface="Arial"/>
              <a:ea typeface="Arial"/>
              <a:cs typeface="Arial"/>
              <a:sym typeface="Arial"/>
            </a:endParaRPr>
          </a:p>
          <a:p>
            <a:pPr indent="0" lvl="0" marL="61913"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Emp e[]=new Emp[3];</a:t>
            </a:r>
            <a:endParaRPr b="0" i="0" sz="1400" u="none" cap="none" strike="noStrike">
              <a:solidFill>
                <a:srgbClr val="000000"/>
              </a:solidFill>
              <a:latin typeface="Arial"/>
              <a:ea typeface="Arial"/>
              <a:cs typeface="Arial"/>
              <a:sym typeface="Arial"/>
            </a:endParaRPr>
          </a:p>
          <a:p>
            <a:pPr indent="0" lvl="0" marL="61913"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e[0]=new Emp();</a:t>
            </a:r>
            <a:endParaRPr b="0" i="0" sz="1400" u="none" cap="none" strike="noStrike">
              <a:solidFill>
                <a:srgbClr val="000000"/>
              </a:solidFill>
              <a:latin typeface="Arial"/>
              <a:ea typeface="Arial"/>
              <a:cs typeface="Arial"/>
              <a:sym typeface="Arial"/>
            </a:endParaRPr>
          </a:p>
          <a:p>
            <a:pPr indent="0" lvl="0" marL="61913"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e[1]=new WageEmp();</a:t>
            </a:r>
            <a:endParaRPr b="0" i="0" sz="1400" u="none" cap="none" strike="noStrike">
              <a:solidFill>
                <a:srgbClr val="000000"/>
              </a:solidFill>
              <a:latin typeface="Arial"/>
              <a:ea typeface="Arial"/>
              <a:cs typeface="Arial"/>
              <a:sym typeface="Arial"/>
            </a:endParaRPr>
          </a:p>
          <a:p>
            <a:pPr indent="0" lvl="0" marL="61913"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e[2]=new SalesPerson();</a:t>
            </a:r>
            <a:endParaRPr b="0" i="0" sz="1400" u="none" cap="none" strike="noStrike">
              <a:solidFill>
                <a:srgbClr val="000000"/>
              </a:solidFill>
              <a:latin typeface="Arial"/>
              <a:ea typeface="Arial"/>
              <a:cs typeface="Arial"/>
              <a:sym typeface="Arial"/>
            </a:endParaRPr>
          </a:p>
          <a:p>
            <a:pPr indent="0" lvl="0" marL="61913"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4"/>
          <p:cNvSpPr txBox="1"/>
          <p:nvPr>
            <p:ph type="title"/>
          </p:nvPr>
        </p:nvSpPr>
        <p:spPr>
          <a:xfrm>
            <a:off x="1981200" y="152401"/>
            <a:ext cx="8229600" cy="7159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ourier New"/>
              <a:buNone/>
            </a:pPr>
            <a:r>
              <a:rPr lang="en-US">
                <a:latin typeface="Courier New"/>
                <a:ea typeface="Courier New"/>
                <a:cs typeface="Courier New"/>
                <a:sym typeface="Courier New"/>
              </a:rPr>
              <a:t>instanceof</a:t>
            </a:r>
            <a:r>
              <a:rPr lang="en-US"/>
              <a:t> operator</a:t>
            </a:r>
            <a:endParaRPr/>
          </a:p>
        </p:txBody>
      </p:sp>
      <p:sp>
        <p:nvSpPr>
          <p:cNvPr id="189" name="Google Shape;189;p14"/>
          <p:cNvSpPr txBox="1"/>
          <p:nvPr>
            <p:ph idx="1" type="body"/>
          </p:nvPr>
        </p:nvSpPr>
        <p:spPr>
          <a:xfrm>
            <a:off x="1981200" y="1295400"/>
            <a:ext cx="8229600" cy="52578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Why </a:t>
            </a:r>
            <a:r>
              <a:rPr lang="en-US" sz="2600">
                <a:latin typeface="Courier New"/>
                <a:ea typeface="Courier New"/>
                <a:cs typeface="Courier New"/>
                <a:sym typeface="Courier New"/>
              </a:rPr>
              <a:t>instanceof</a:t>
            </a:r>
            <a:r>
              <a:rPr lang="en-US"/>
              <a:t> operator?</a:t>
            </a:r>
            <a:endParaRPr/>
          </a:p>
          <a:p>
            <a:pPr indent="-228600" lvl="1" marL="685800" rtl="0" algn="just">
              <a:lnSpc>
                <a:spcPct val="90000"/>
              </a:lnSpc>
              <a:spcBef>
                <a:spcPts val="500"/>
              </a:spcBef>
              <a:spcAft>
                <a:spcPts val="0"/>
              </a:spcAft>
              <a:buClr>
                <a:schemeClr val="dk1"/>
              </a:buClr>
              <a:buSzPts val="2400"/>
              <a:buChar char="•"/>
            </a:pPr>
            <a:r>
              <a:rPr lang="en-US"/>
              <a:t>Identifying dynamic data type of an Object.</a:t>
            </a:r>
            <a:endParaRPr/>
          </a:p>
          <a:p>
            <a:pPr indent="-228600" lvl="1" marL="685800" rtl="0" algn="just">
              <a:lnSpc>
                <a:spcPct val="90000"/>
              </a:lnSpc>
              <a:spcBef>
                <a:spcPts val="500"/>
              </a:spcBef>
              <a:spcAft>
                <a:spcPts val="0"/>
              </a:spcAft>
              <a:buClr>
                <a:schemeClr val="dk1"/>
              </a:buClr>
              <a:buSzPts val="2400"/>
              <a:buChar char="•"/>
            </a:pPr>
            <a:r>
              <a:rPr lang="en-US"/>
              <a:t>To access objects polymorphically.</a:t>
            </a:r>
            <a:endParaRPr/>
          </a:p>
          <a:p>
            <a:pPr indent="-228600" lvl="0" marL="228600" rtl="0" algn="just">
              <a:lnSpc>
                <a:spcPct val="90000"/>
              </a:lnSpc>
              <a:spcBef>
                <a:spcPts val="1000"/>
              </a:spcBef>
              <a:spcAft>
                <a:spcPts val="0"/>
              </a:spcAft>
              <a:buClr>
                <a:schemeClr val="dk1"/>
              </a:buClr>
              <a:buSzPts val="2800"/>
              <a:buChar char="•"/>
            </a:pPr>
            <a:r>
              <a:rPr lang="en-US"/>
              <a:t>Java runtime keeps track of the class to which each object belongs.</a:t>
            </a:r>
            <a:endParaRPr/>
          </a:p>
          <a:p>
            <a:pPr indent="-228600" lvl="0" marL="228600" rtl="0" algn="just">
              <a:lnSpc>
                <a:spcPct val="90000"/>
              </a:lnSpc>
              <a:spcBef>
                <a:spcPts val="1000"/>
              </a:spcBef>
              <a:spcAft>
                <a:spcPts val="0"/>
              </a:spcAft>
              <a:buClr>
                <a:schemeClr val="dk1"/>
              </a:buClr>
              <a:buSzPts val="2800"/>
              <a:buChar char="•"/>
            </a:pPr>
            <a:r>
              <a:rPr lang="en-US"/>
              <a:t>This information is used by java to select the correct methods to execute at run time.</a:t>
            </a:r>
            <a:endParaRPr/>
          </a:p>
          <a:p>
            <a:pPr indent="-228600" lvl="0" marL="228600" rtl="0" algn="just">
              <a:lnSpc>
                <a:spcPct val="90000"/>
              </a:lnSpc>
              <a:spcBef>
                <a:spcPts val="1000"/>
              </a:spcBef>
              <a:spcAft>
                <a:spcPts val="0"/>
              </a:spcAft>
              <a:buClr>
                <a:schemeClr val="dk1"/>
              </a:buClr>
              <a:buSzPts val="2800"/>
              <a:buFont typeface="Noto Sans Symbols"/>
              <a:buNone/>
            </a:pPr>
            <a:r>
              <a:t/>
            </a:r>
            <a:endParaRPr/>
          </a:p>
        </p:txBody>
      </p:sp>
      <p:sp>
        <p:nvSpPr>
          <p:cNvPr id="190" name="Google Shape;190;p14"/>
          <p:cNvSpPr/>
          <p:nvPr/>
        </p:nvSpPr>
        <p:spPr>
          <a:xfrm>
            <a:off x="2438400" y="4724400"/>
            <a:ext cx="6477000" cy="1828800"/>
          </a:xfrm>
          <a:prstGeom prst="roundRect">
            <a:avLst>
              <a:gd fmla="val 0" name="adj"/>
            </a:avLst>
          </a:prstGeom>
          <a:solidFill>
            <a:srgbClr val="EBECC6"/>
          </a:solidFill>
          <a:ln cap="flat" cmpd="sng" w="12700">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2" marL="91440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Employee emp = new Manager();</a:t>
            </a:r>
            <a:endParaRPr b="0" i="0" sz="1400" u="none" cap="none" strike="noStrike">
              <a:solidFill>
                <a:srgbClr val="000000"/>
              </a:solidFill>
              <a:latin typeface="Arial"/>
              <a:ea typeface="Arial"/>
              <a:cs typeface="Arial"/>
              <a:sym typeface="Arial"/>
            </a:endParaRPr>
          </a:p>
          <a:p>
            <a:pPr indent="0" lvl="2" marL="91440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urier New"/>
                <a:ea typeface="Courier New"/>
                <a:cs typeface="Courier New"/>
                <a:sym typeface="Courier New"/>
              </a:rPr>
              <a:t>if(emp instanceof Manager)</a:t>
            </a:r>
            <a:endParaRPr b="0" i="0" sz="2000" u="none" cap="none" strike="noStrike">
              <a:solidFill>
                <a:schemeClr val="dk1"/>
              </a:solidFill>
              <a:latin typeface="Courier New"/>
              <a:ea typeface="Courier New"/>
              <a:cs typeface="Courier New"/>
              <a:sym typeface="Courier New"/>
            </a:endParaRPr>
          </a:p>
          <a:p>
            <a:pPr indent="0" lvl="2" marL="91440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2" marL="91440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    // call to a method</a:t>
            </a:r>
            <a:endParaRPr b="0" i="0" sz="1400" u="none" cap="none" strike="noStrike">
              <a:solidFill>
                <a:srgbClr val="000000"/>
              </a:solidFill>
              <a:latin typeface="Arial"/>
              <a:ea typeface="Arial"/>
              <a:cs typeface="Arial"/>
              <a:sym typeface="Arial"/>
            </a:endParaRPr>
          </a:p>
          <a:p>
            <a:pPr indent="0" lvl="2" marL="91440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descr="Final Keyword in Java" id="195" name="Google Shape;195;p15"/>
          <p:cNvPicPr preferRelativeResize="0"/>
          <p:nvPr>
            <p:ph idx="1" type="body"/>
          </p:nvPr>
        </p:nvPicPr>
        <p:blipFill rotWithShape="1">
          <a:blip r:embed="rId3">
            <a:alphaModFix/>
          </a:blip>
          <a:srcRect b="0" l="0" r="0" t="0"/>
          <a:stretch/>
        </p:blipFill>
        <p:spPr>
          <a:xfrm>
            <a:off x="1376795" y="578644"/>
            <a:ext cx="7962900" cy="4102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6"/>
          <p:cNvSpPr txBox="1"/>
          <p:nvPr>
            <p:ph type="title"/>
          </p:nvPr>
        </p:nvSpPr>
        <p:spPr>
          <a:xfrm>
            <a:off x="1981200" y="152401"/>
            <a:ext cx="8229600" cy="7159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Final method and classes</a:t>
            </a:r>
            <a:endParaRPr/>
          </a:p>
        </p:txBody>
      </p:sp>
      <p:sp>
        <p:nvSpPr>
          <p:cNvPr id="201" name="Google Shape;201;p16"/>
          <p:cNvSpPr txBox="1"/>
          <p:nvPr>
            <p:ph idx="1" type="body"/>
          </p:nvPr>
        </p:nvSpPr>
        <p:spPr>
          <a:xfrm>
            <a:off x="1981200" y="1371601"/>
            <a:ext cx="8229600" cy="4759325"/>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A </a:t>
            </a:r>
            <a:r>
              <a:rPr lang="en-US" sz="2500">
                <a:latin typeface="Courier New"/>
                <a:ea typeface="Courier New"/>
                <a:cs typeface="Courier New"/>
                <a:sym typeface="Courier New"/>
              </a:rPr>
              <a:t>final</a:t>
            </a:r>
            <a:r>
              <a:rPr lang="en-US"/>
              <a:t> method can not be overridden in a sub class.</a:t>
            </a:r>
            <a:endParaRPr/>
          </a:p>
          <a:p>
            <a:pPr indent="-228600" lvl="0" marL="228600" rtl="0" algn="just">
              <a:lnSpc>
                <a:spcPct val="90000"/>
              </a:lnSpc>
              <a:spcBef>
                <a:spcPts val="1000"/>
              </a:spcBef>
              <a:spcAft>
                <a:spcPts val="0"/>
              </a:spcAft>
              <a:buClr>
                <a:schemeClr val="dk1"/>
              </a:buClr>
              <a:buSzPts val="2500"/>
              <a:buChar char="•"/>
            </a:pPr>
            <a:r>
              <a:rPr lang="en-US" sz="2500">
                <a:latin typeface="Courier New"/>
                <a:ea typeface="Courier New"/>
                <a:cs typeface="Courier New"/>
                <a:sym typeface="Courier New"/>
              </a:rPr>
              <a:t>private</a:t>
            </a:r>
            <a:r>
              <a:rPr lang="en-US"/>
              <a:t> methods are implicitly final.</a:t>
            </a:r>
            <a:endParaRPr/>
          </a:p>
          <a:p>
            <a:pPr indent="-228600" lvl="0" marL="228600" rtl="0" algn="just">
              <a:lnSpc>
                <a:spcPct val="90000"/>
              </a:lnSpc>
              <a:spcBef>
                <a:spcPts val="1000"/>
              </a:spcBef>
              <a:spcAft>
                <a:spcPts val="0"/>
              </a:spcAft>
              <a:buClr>
                <a:schemeClr val="dk1"/>
              </a:buClr>
              <a:buSzPts val="2800"/>
              <a:buChar char="•"/>
            </a:pPr>
            <a:r>
              <a:rPr lang="en-US"/>
              <a:t>A class declared as a </a:t>
            </a:r>
            <a:r>
              <a:rPr lang="en-US" sz="2500">
                <a:latin typeface="Courier New"/>
                <a:ea typeface="Courier New"/>
                <a:cs typeface="Courier New"/>
                <a:sym typeface="Courier New"/>
              </a:rPr>
              <a:t>final</a:t>
            </a:r>
            <a:r>
              <a:rPr lang="en-US"/>
              <a:t> cannot be subclassed.</a:t>
            </a:r>
            <a:endParaRPr/>
          </a:p>
          <a:p>
            <a:pPr indent="-228600" lvl="0" marL="228600" rtl="0" algn="just">
              <a:lnSpc>
                <a:spcPct val="90000"/>
              </a:lnSpc>
              <a:spcBef>
                <a:spcPts val="1000"/>
              </a:spcBef>
              <a:spcAft>
                <a:spcPts val="0"/>
              </a:spcAft>
              <a:buClr>
                <a:schemeClr val="dk1"/>
              </a:buClr>
              <a:buSzPts val="2800"/>
              <a:buChar char="•"/>
            </a:pPr>
            <a:r>
              <a:rPr lang="en-US"/>
              <a:t>Every method of a </a:t>
            </a:r>
            <a:r>
              <a:rPr lang="en-US" sz="2500">
                <a:latin typeface="Courier New"/>
                <a:ea typeface="Courier New"/>
                <a:cs typeface="Courier New"/>
                <a:sym typeface="Courier New"/>
              </a:rPr>
              <a:t>final </a:t>
            </a:r>
            <a:r>
              <a:rPr lang="en-US"/>
              <a:t>class is by default </a:t>
            </a:r>
            <a:r>
              <a:rPr lang="en-US" sz="2500">
                <a:latin typeface="Courier New"/>
                <a:ea typeface="Courier New"/>
                <a:cs typeface="Courier New"/>
                <a:sym typeface="Courier New"/>
              </a:rPr>
              <a:t>final</a:t>
            </a:r>
            <a:r>
              <a:rPr lang="en-US"/>
              <a:t>.</a:t>
            </a:r>
            <a:endParaRPr/>
          </a:p>
          <a:p>
            <a:pPr indent="-228600" lvl="0" marL="228600" rtl="0" algn="l">
              <a:lnSpc>
                <a:spcPct val="90000"/>
              </a:lnSpc>
              <a:spcBef>
                <a:spcPts val="1000"/>
              </a:spcBef>
              <a:spcAft>
                <a:spcPts val="0"/>
              </a:spcAft>
              <a:buClr>
                <a:schemeClr val="dk1"/>
              </a:buClr>
              <a:buSzPts val="2800"/>
              <a:buFont typeface="Noto Sans Symbols"/>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7"/>
          <p:cNvSpPr txBox="1"/>
          <p:nvPr>
            <p:ph type="title"/>
          </p:nvPr>
        </p:nvSpPr>
        <p:spPr>
          <a:xfrm>
            <a:off x="1981200" y="152401"/>
            <a:ext cx="8229600" cy="7159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Final class and method</a:t>
            </a:r>
            <a:endParaRPr/>
          </a:p>
        </p:txBody>
      </p:sp>
      <p:sp>
        <p:nvSpPr>
          <p:cNvPr id="207" name="Google Shape;207;p17"/>
          <p:cNvSpPr/>
          <p:nvPr/>
        </p:nvSpPr>
        <p:spPr>
          <a:xfrm>
            <a:off x="1905000" y="1066800"/>
            <a:ext cx="8001000" cy="2971800"/>
          </a:xfrm>
          <a:prstGeom prst="roundRect">
            <a:avLst>
              <a:gd fmla="val 0" name="adj"/>
            </a:avLst>
          </a:prstGeom>
          <a:solidFill>
            <a:srgbClr val="EBECC6"/>
          </a:solidFill>
          <a:ln cap="flat" cmpd="sng" w="12700">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class Parent</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     public </a:t>
            </a:r>
            <a:r>
              <a:rPr b="1" i="0" lang="en-US" sz="1500" u="none" cap="none" strike="noStrike">
                <a:solidFill>
                  <a:schemeClr val="dk1"/>
                </a:solidFill>
                <a:latin typeface="Courier New"/>
                <a:ea typeface="Courier New"/>
                <a:cs typeface="Courier New"/>
                <a:sym typeface="Courier New"/>
              </a:rPr>
              <a:t>final</a:t>
            </a:r>
            <a:r>
              <a:rPr b="0" i="0" lang="en-US" sz="1500" u="none" cap="none" strike="noStrike">
                <a:solidFill>
                  <a:schemeClr val="dk1"/>
                </a:solidFill>
                <a:latin typeface="Courier New"/>
                <a:ea typeface="Courier New"/>
                <a:cs typeface="Courier New"/>
                <a:sym typeface="Courier New"/>
              </a:rPr>
              <a:t> void aMethod()</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        System.out.println(“in side Parent method”);</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class Child extends Parent</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      public void aMethod()</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        System.out.println(“in side Child method”);</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Calibri"/>
              <a:ea typeface="Calibri"/>
              <a:cs typeface="Calibri"/>
              <a:sym typeface="Calibri"/>
            </a:endParaRPr>
          </a:p>
        </p:txBody>
      </p:sp>
      <p:cxnSp>
        <p:nvCxnSpPr>
          <p:cNvPr id="208" name="Google Shape;208;p17"/>
          <p:cNvCxnSpPr/>
          <p:nvPr/>
        </p:nvCxnSpPr>
        <p:spPr>
          <a:xfrm>
            <a:off x="4114800" y="2743200"/>
            <a:ext cx="901700" cy="501650"/>
          </a:xfrm>
          <a:prstGeom prst="straightConnector1">
            <a:avLst/>
          </a:prstGeom>
          <a:noFill/>
          <a:ln cap="flat" cmpd="sng" w="19050">
            <a:solidFill>
              <a:srgbClr val="FF0000"/>
            </a:solidFill>
            <a:prstDash val="solid"/>
            <a:miter lim="800000"/>
            <a:headEnd len="sm" w="sm" type="none"/>
            <a:tailEnd len="sm" w="sm" type="none"/>
          </a:ln>
        </p:spPr>
      </p:cxnSp>
      <p:cxnSp>
        <p:nvCxnSpPr>
          <p:cNvPr id="209" name="Google Shape;209;p17"/>
          <p:cNvCxnSpPr/>
          <p:nvPr/>
        </p:nvCxnSpPr>
        <p:spPr>
          <a:xfrm flipH="1">
            <a:off x="4267201" y="2667000"/>
            <a:ext cx="644525" cy="514350"/>
          </a:xfrm>
          <a:prstGeom prst="straightConnector1">
            <a:avLst/>
          </a:prstGeom>
          <a:noFill/>
          <a:ln cap="flat" cmpd="sng" w="19050">
            <a:solidFill>
              <a:srgbClr val="FF0000"/>
            </a:solidFill>
            <a:prstDash val="solid"/>
            <a:miter lim="800000"/>
            <a:headEnd len="sm" w="sm" type="none"/>
            <a:tailEnd len="sm" w="sm" type="none"/>
          </a:ln>
        </p:spPr>
      </p:cxnSp>
      <p:sp>
        <p:nvSpPr>
          <p:cNvPr id="210" name="Google Shape;210;p17"/>
          <p:cNvSpPr txBox="1"/>
          <p:nvPr/>
        </p:nvSpPr>
        <p:spPr>
          <a:xfrm>
            <a:off x="6019800" y="2667000"/>
            <a:ext cx="3352800" cy="5540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Courier New"/>
                <a:ea typeface="Courier New"/>
                <a:cs typeface="Courier New"/>
                <a:sym typeface="Courier New"/>
              </a:rPr>
              <a:t>//</a:t>
            </a:r>
            <a:r>
              <a:rPr b="1" i="0" lang="en-US" sz="1500" u="none" cap="none" strike="noStrike">
                <a:solidFill>
                  <a:schemeClr val="dk1"/>
                </a:solidFill>
                <a:latin typeface="Courier New"/>
                <a:ea typeface="Courier New"/>
                <a:cs typeface="Courier New"/>
                <a:sym typeface="Courier New"/>
              </a:rPr>
              <a:t>can not be overridden in a sub class</a:t>
            </a:r>
            <a:endParaRPr b="0" i="0" sz="1400" u="none" cap="none" strike="noStrike">
              <a:solidFill>
                <a:srgbClr val="000000"/>
              </a:solidFill>
              <a:latin typeface="Arial"/>
              <a:ea typeface="Arial"/>
              <a:cs typeface="Arial"/>
              <a:sym typeface="Arial"/>
            </a:endParaRPr>
          </a:p>
        </p:txBody>
      </p:sp>
      <p:sp>
        <p:nvSpPr>
          <p:cNvPr id="211" name="Google Shape;211;p17"/>
          <p:cNvSpPr/>
          <p:nvPr/>
        </p:nvSpPr>
        <p:spPr>
          <a:xfrm>
            <a:off x="2667000" y="3505200"/>
            <a:ext cx="7239000" cy="2971800"/>
          </a:xfrm>
          <a:prstGeom prst="roundRect">
            <a:avLst>
              <a:gd fmla="val 0" name="adj"/>
            </a:avLst>
          </a:prstGeom>
          <a:solidFill>
            <a:srgbClr val="FAFAB4"/>
          </a:solidFill>
          <a:ln cap="flat" cmpd="sng" w="12700">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61913"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ourier New"/>
              <a:ea typeface="Courier New"/>
              <a:cs typeface="Courier New"/>
              <a:sym typeface="Courier New"/>
            </a:endParaRPr>
          </a:p>
          <a:p>
            <a:pPr indent="0" lvl="0" marL="0" marR="0" rtl="0" algn="l">
              <a:lnSpc>
                <a:spcPct val="80000"/>
              </a:lnSpc>
              <a:spcBef>
                <a:spcPts val="0"/>
              </a:spcBef>
              <a:spcAft>
                <a:spcPts val="0"/>
              </a:spcAft>
              <a:buClr>
                <a:srgbClr val="000000"/>
              </a:buClr>
              <a:buSzPts val="1500"/>
              <a:buFont typeface="Arial"/>
              <a:buNone/>
            </a:pPr>
            <a:r>
              <a:rPr b="1" i="0" lang="en-US" sz="1500" u="none" cap="none" strike="noStrike">
                <a:solidFill>
                  <a:schemeClr val="dk1"/>
                </a:solidFill>
                <a:latin typeface="Courier New"/>
                <a:ea typeface="Courier New"/>
                <a:cs typeface="Courier New"/>
                <a:sym typeface="Courier New"/>
              </a:rPr>
              <a:t>final </a:t>
            </a:r>
            <a:r>
              <a:rPr b="0" i="0" lang="en-US" sz="1500" u="none" cap="none" strike="noStrike">
                <a:solidFill>
                  <a:schemeClr val="dk1"/>
                </a:solidFill>
                <a:latin typeface="Courier New"/>
                <a:ea typeface="Courier New"/>
                <a:cs typeface="Courier New"/>
                <a:sym typeface="Courier New"/>
              </a:rPr>
              <a:t>class Parent</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     public void aMethod()</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        System.out.println(“in side Parent method”);</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class Child extends Parent</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      public void aMethod()</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        System.out.println(“in side Child method”);</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a:t>
            </a:r>
            <a:endParaRPr b="0" i="0" sz="1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2" name="Google Shape;212;p17"/>
          <p:cNvSpPr txBox="1"/>
          <p:nvPr/>
        </p:nvSpPr>
        <p:spPr>
          <a:xfrm>
            <a:off x="7239001" y="4572000"/>
            <a:ext cx="2741613" cy="5540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500"/>
              <a:buFont typeface="Arial"/>
              <a:buNone/>
            </a:pPr>
            <a:r>
              <a:rPr b="1" i="0" lang="en-US" sz="1500" u="none" cap="none" strike="noStrike">
                <a:solidFill>
                  <a:schemeClr val="dk1"/>
                </a:solidFill>
                <a:latin typeface="Courier New"/>
                <a:ea typeface="Courier New"/>
                <a:cs typeface="Courier New"/>
                <a:sym typeface="Courier New"/>
              </a:rPr>
              <a:t>//A final class cannot be subclassed</a:t>
            </a:r>
            <a:endParaRPr b="0" i="0" sz="1400" u="none" cap="none" strike="noStrike">
              <a:solidFill>
                <a:srgbClr val="000000"/>
              </a:solidFill>
              <a:latin typeface="Arial"/>
              <a:ea typeface="Arial"/>
              <a:cs typeface="Arial"/>
              <a:sym typeface="Arial"/>
            </a:endParaRPr>
          </a:p>
        </p:txBody>
      </p:sp>
      <p:cxnSp>
        <p:nvCxnSpPr>
          <p:cNvPr id="213" name="Google Shape;213;p17"/>
          <p:cNvCxnSpPr/>
          <p:nvPr/>
        </p:nvCxnSpPr>
        <p:spPr>
          <a:xfrm>
            <a:off x="5257800" y="4800601"/>
            <a:ext cx="623888" cy="517525"/>
          </a:xfrm>
          <a:prstGeom prst="straightConnector1">
            <a:avLst/>
          </a:prstGeom>
          <a:noFill/>
          <a:ln cap="flat" cmpd="sng" w="19050">
            <a:solidFill>
              <a:srgbClr val="FF0000"/>
            </a:solidFill>
            <a:prstDash val="solid"/>
            <a:miter lim="800000"/>
            <a:headEnd len="sm" w="sm" type="none"/>
            <a:tailEnd len="sm" w="sm" type="none"/>
          </a:ln>
        </p:spPr>
      </p:cxnSp>
      <p:cxnSp>
        <p:nvCxnSpPr>
          <p:cNvPr id="214" name="Google Shape;214;p17"/>
          <p:cNvCxnSpPr/>
          <p:nvPr/>
        </p:nvCxnSpPr>
        <p:spPr>
          <a:xfrm rot="5400000">
            <a:off x="5197476" y="4860926"/>
            <a:ext cx="517525" cy="396875"/>
          </a:xfrm>
          <a:prstGeom prst="straightConnector1">
            <a:avLst/>
          </a:prstGeom>
          <a:noFill/>
          <a:ln cap="flat" cmpd="sng" w="19050">
            <a:solidFill>
              <a:srgbClr val="FF0000"/>
            </a:solidFill>
            <a:prstDash val="solid"/>
            <a:miter lim="800000"/>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idx="1" type="body"/>
          </p:nvPr>
        </p:nvSpPr>
        <p:spPr>
          <a:xfrm>
            <a:off x="838200" y="298174"/>
            <a:ext cx="10515600" cy="599805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Inheritance in Java</a:t>
            </a:r>
            <a:r>
              <a:rPr lang="en-US"/>
              <a:t> is a mechanism in which one object acquires all the properties and behaviors of a parent object. It is an important part of </a:t>
            </a:r>
            <a:r>
              <a:rPr lang="en-US" u="sng">
                <a:solidFill>
                  <a:schemeClr val="hlink"/>
                </a:solidFill>
                <a:hlinkClick r:id="rId3"/>
              </a:rPr>
              <a:t>OOPs</a:t>
            </a:r>
            <a:r>
              <a:rPr lang="en-US"/>
              <a:t> (Object Oriented programming system).</a:t>
            </a:r>
            <a:endParaRPr/>
          </a:p>
          <a:p>
            <a:pPr indent="-228600" lvl="0" marL="228600" rtl="0" algn="l">
              <a:lnSpc>
                <a:spcPct val="90000"/>
              </a:lnSpc>
              <a:spcBef>
                <a:spcPts val="1000"/>
              </a:spcBef>
              <a:spcAft>
                <a:spcPts val="0"/>
              </a:spcAft>
              <a:buClr>
                <a:schemeClr val="dk1"/>
              </a:buClr>
              <a:buSzPts val="2800"/>
              <a:buChar char="•"/>
            </a:pPr>
            <a:r>
              <a:rPr lang="en-US"/>
              <a:t>The idea behind inheritance in Java is that you can create new </a:t>
            </a:r>
            <a:r>
              <a:rPr lang="en-US" u="sng">
                <a:solidFill>
                  <a:schemeClr val="hlink"/>
                </a:solidFill>
                <a:hlinkClick r:id="rId4"/>
              </a:rPr>
              <a:t>classes</a:t>
            </a:r>
            <a:r>
              <a:rPr lang="en-US"/>
              <a:t> that are built upon existing classes. When you inherit from an existing class, you can reuse methods and fields of the parent class. Moreover, you can add new methods and fields in your current class also.</a:t>
            </a:r>
            <a:endParaRPr/>
          </a:p>
          <a:p>
            <a:pPr indent="-228600" lvl="0" marL="228600" rtl="0" algn="l">
              <a:lnSpc>
                <a:spcPct val="90000"/>
              </a:lnSpc>
              <a:spcBef>
                <a:spcPts val="1000"/>
              </a:spcBef>
              <a:spcAft>
                <a:spcPts val="0"/>
              </a:spcAft>
              <a:buClr>
                <a:schemeClr val="dk1"/>
              </a:buClr>
              <a:buSzPts val="2800"/>
              <a:buChar char="•"/>
            </a:pPr>
            <a:r>
              <a:rPr lang="en-US"/>
              <a:t>Inheritance represents the </a:t>
            </a:r>
            <a:r>
              <a:rPr b="1" lang="en-US"/>
              <a:t>IS-A relationship</a:t>
            </a:r>
            <a:r>
              <a:rPr lang="en-US"/>
              <a:t> which is also known as a </a:t>
            </a:r>
            <a:r>
              <a:rPr i="1" lang="en-US"/>
              <a:t>parent-child</a:t>
            </a:r>
            <a:r>
              <a:rPr lang="en-US"/>
              <a:t> relationship.</a:t>
            </a:r>
            <a:endParaRPr/>
          </a:p>
          <a:p>
            <a:pPr indent="-228600" lvl="0" marL="228600" rtl="0" algn="l">
              <a:lnSpc>
                <a:spcPct val="90000"/>
              </a:lnSpc>
              <a:spcBef>
                <a:spcPts val="1000"/>
              </a:spcBef>
              <a:spcAft>
                <a:spcPts val="0"/>
              </a:spcAft>
              <a:buClr>
                <a:schemeClr val="dk1"/>
              </a:buClr>
              <a:buSzPts val="2800"/>
              <a:buChar char="•"/>
            </a:pPr>
            <a:r>
              <a:rPr lang="en-US"/>
              <a:t>Why use inheritance in java</a:t>
            </a:r>
            <a:endParaRPr/>
          </a:p>
          <a:p>
            <a:pPr indent="-228600" lvl="0" marL="228600" rtl="0" algn="l">
              <a:lnSpc>
                <a:spcPct val="90000"/>
              </a:lnSpc>
              <a:spcBef>
                <a:spcPts val="1000"/>
              </a:spcBef>
              <a:spcAft>
                <a:spcPts val="0"/>
              </a:spcAft>
              <a:buClr>
                <a:schemeClr val="dk1"/>
              </a:buClr>
              <a:buSzPts val="2800"/>
              <a:buChar char="•"/>
            </a:pPr>
            <a:r>
              <a:rPr lang="en-US"/>
              <a:t>For </a:t>
            </a:r>
            <a:r>
              <a:rPr lang="en-US" u="sng">
                <a:solidFill>
                  <a:schemeClr val="hlink"/>
                </a:solidFill>
                <a:hlinkClick r:id="rId5"/>
              </a:rPr>
              <a:t>Method Overriding</a:t>
            </a:r>
            <a:r>
              <a:rPr lang="en-US"/>
              <a:t> (so </a:t>
            </a:r>
            <a:r>
              <a:rPr lang="en-US" u="sng">
                <a:solidFill>
                  <a:schemeClr val="hlink"/>
                </a:solidFill>
                <a:hlinkClick r:id="rId6"/>
              </a:rPr>
              <a:t>runtime polymorphism</a:t>
            </a:r>
            <a:r>
              <a:rPr lang="en-US"/>
              <a:t> can be achieved).</a:t>
            </a:r>
            <a:endParaRPr/>
          </a:p>
          <a:p>
            <a:pPr indent="-228600" lvl="0" marL="228600" rtl="0" algn="l">
              <a:lnSpc>
                <a:spcPct val="90000"/>
              </a:lnSpc>
              <a:spcBef>
                <a:spcPts val="1000"/>
              </a:spcBef>
              <a:spcAft>
                <a:spcPts val="0"/>
              </a:spcAft>
              <a:buClr>
                <a:schemeClr val="dk1"/>
              </a:buClr>
              <a:buSzPts val="2800"/>
              <a:buChar char="•"/>
            </a:pPr>
            <a:r>
              <a:rPr lang="en-US"/>
              <a:t>For Code Reusability.</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8"/>
          <p:cNvSpPr txBox="1"/>
          <p:nvPr>
            <p:ph type="title"/>
          </p:nvPr>
        </p:nvSpPr>
        <p:spPr>
          <a:xfrm>
            <a:off x="1981200" y="152401"/>
            <a:ext cx="8229600" cy="7159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ourier New"/>
              <a:buNone/>
            </a:pPr>
            <a:r>
              <a:rPr lang="en-US" sz="2800">
                <a:latin typeface="Courier New"/>
                <a:ea typeface="Courier New"/>
                <a:cs typeface="Courier New"/>
                <a:sym typeface="Courier New"/>
              </a:rPr>
              <a:t>Object</a:t>
            </a:r>
            <a:r>
              <a:rPr lang="en-US"/>
              <a:t> class</a:t>
            </a:r>
            <a:endParaRPr/>
          </a:p>
        </p:txBody>
      </p:sp>
      <p:sp>
        <p:nvSpPr>
          <p:cNvPr id="221" name="Google Shape;221;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500"/>
              <a:buChar char="•"/>
            </a:pPr>
            <a:r>
              <a:rPr lang="en-US" sz="2500">
                <a:latin typeface="Courier New"/>
                <a:ea typeface="Courier New"/>
                <a:cs typeface="Courier New"/>
                <a:sym typeface="Courier New"/>
              </a:rPr>
              <a:t>Object</a:t>
            </a:r>
            <a:r>
              <a:rPr lang="en-US"/>
              <a:t> class is cosmic super class.</a:t>
            </a:r>
            <a:endParaRPr/>
          </a:p>
          <a:p>
            <a:pPr indent="-228600" lvl="0" marL="228600" rtl="0" algn="just">
              <a:lnSpc>
                <a:spcPct val="90000"/>
              </a:lnSpc>
              <a:spcBef>
                <a:spcPts val="1000"/>
              </a:spcBef>
              <a:spcAft>
                <a:spcPts val="0"/>
              </a:spcAft>
              <a:buClr>
                <a:schemeClr val="dk1"/>
              </a:buClr>
              <a:buSzPts val="2800"/>
              <a:buChar char="•"/>
            </a:pPr>
            <a:r>
              <a:rPr lang="en-US"/>
              <a:t>Every class in Java implicitly extends Object.</a:t>
            </a:r>
            <a:endParaRPr/>
          </a:p>
          <a:p>
            <a:pPr indent="-228600" lvl="0" marL="228600" rtl="0" algn="just">
              <a:lnSpc>
                <a:spcPct val="90000"/>
              </a:lnSpc>
              <a:spcBef>
                <a:spcPts val="1000"/>
              </a:spcBef>
              <a:spcAft>
                <a:spcPts val="0"/>
              </a:spcAft>
              <a:buClr>
                <a:schemeClr val="dk1"/>
              </a:buClr>
              <a:buSzPts val="2800"/>
              <a:buChar char="•"/>
            </a:pPr>
            <a:r>
              <a:rPr lang="en-US"/>
              <a:t>A variable of type Object can be used to refer to objects of any type.</a:t>
            </a:r>
            <a:endParaRPr/>
          </a:p>
          <a:p>
            <a:pPr indent="-228600" lvl="1" marL="685800" rtl="0" algn="just">
              <a:lnSpc>
                <a:spcPct val="90000"/>
              </a:lnSpc>
              <a:spcBef>
                <a:spcPts val="500"/>
              </a:spcBef>
              <a:spcAft>
                <a:spcPts val="0"/>
              </a:spcAft>
              <a:buClr>
                <a:schemeClr val="dk1"/>
              </a:buClr>
              <a:buSzPts val="2400"/>
              <a:buChar char="•"/>
            </a:pPr>
            <a:r>
              <a:rPr lang="en-US"/>
              <a:t>e.g</a:t>
            </a:r>
            <a:endParaRPr b="1"/>
          </a:p>
          <a:p>
            <a:pPr indent="-508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US"/>
              <a:t>Available in </a:t>
            </a:r>
            <a:r>
              <a:rPr lang="en-US" sz="2600">
                <a:latin typeface="Courier New"/>
                <a:ea typeface="Courier New"/>
                <a:cs typeface="Courier New"/>
                <a:sym typeface="Courier New"/>
              </a:rPr>
              <a:t>java.lang</a:t>
            </a:r>
            <a:r>
              <a:rPr lang="en-US"/>
              <a:t> package</a:t>
            </a:r>
            <a:endParaRPr/>
          </a:p>
          <a:p>
            <a:pPr indent="-228600" lvl="0" marL="228600" rtl="0" algn="just">
              <a:lnSpc>
                <a:spcPct val="90000"/>
              </a:lnSpc>
              <a:spcBef>
                <a:spcPts val="1000"/>
              </a:spcBef>
              <a:spcAft>
                <a:spcPts val="0"/>
              </a:spcAft>
              <a:buClr>
                <a:schemeClr val="dk1"/>
              </a:buClr>
              <a:buSzPts val="2400"/>
              <a:buFont typeface="Noto Sans Symbols"/>
              <a:buNone/>
            </a:pPr>
            <a:r>
              <a:t/>
            </a:r>
            <a:endParaRPr sz="2400"/>
          </a:p>
          <a:p>
            <a:pPr indent="-228600" lvl="0" marL="228600" rtl="0" algn="just">
              <a:lnSpc>
                <a:spcPct val="90000"/>
              </a:lnSpc>
              <a:spcBef>
                <a:spcPts val="1000"/>
              </a:spcBef>
              <a:spcAft>
                <a:spcPts val="0"/>
              </a:spcAft>
              <a:buClr>
                <a:schemeClr val="dk1"/>
              </a:buClr>
              <a:buSzPts val="2400"/>
              <a:buFont typeface="Noto Sans Symbols"/>
              <a:buNone/>
            </a:pPr>
            <a:r>
              <a:rPr lang="en-US" sz="2400"/>
              <a:t> </a:t>
            </a:r>
            <a:endParaRPr/>
          </a:p>
        </p:txBody>
      </p:sp>
      <p:sp>
        <p:nvSpPr>
          <p:cNvPr id="222" name="Google Shape;222;p18"/>
          <p:cNvSpPr/>
          <p:nvPr/>
        </p:nvSpPr>
        <p:spPr>
          <a:xfrm>
            <a:off x="2635827" y="3280064"/>
            <a:ext cx="4114800" cy="914400"/>
          </a:xfrm>
          <a:prstGeom prst="roundRect">
            <a:avLst>
              <a:gd fmla="val 0" name="adj"/>
            </a:avLst>
          </a:prstGeom>
          <a:solidFill>
            <a:srgbClr val="FAFAB4"/>
          </a:solidFill>
          <a:ln cap="flat" cmpd="sng" w="12700">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61913"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Object obj=new Employee();</a:t>
            </a:r>
            <a:r>
              <a:rPr b="1" i="0" lang="en-US" sz="1600" u="none" cap="none" strike="noStrike">
                <a:solidFill>
                  <a:schemeClr val="dk1"/>
                </a:solidFill>
                <a:latin typeface="Courier New"/>
                <a:ea typeface="Courier New"/>
                <a:cs typeface="Courier New"/>
                <a:sym typeface="Courier New"/>
              </a:rPr>
              <a:t>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9"/>
          <p:cNvSpPr txBox="1"/>
          <p:nvPr>
            <p:ph type="title"/>
          </p:nvPr>
        </p:nvSpPr>
        <p:spPr>
          <a:xfrm>
            <a:off x="1981200" y="152401"/>
            <a:ext cx="8229600" cy="7159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Methods of </a:t>
            </a:r>
            <a:r>
              <a:rPr lang="en-US" sz="2800">
                <a:latin typeface="Courier New"/>
                <a:ea typeface="Courier New"/>
                <a:cs typeface="Courier New"/>
                <a:sym typeface="Courier New"/>
              </a:rPr>
              <a:t>Object</a:t>
            </a:r>
            <a:r>
              <a:rPr lang="en-US"/>
              <a:t>  super class</a:t>
            </a:r>
            <a:endParaRPr/>
          </a:p>
        </p:txBody>
      </p:sp>
      <p:graphicFrame>
        <p:nvGraphicFramePr>
          <p:cNvPr id="228" name="Google Shape;228;p19"/>
          <p:cNvGraphicFramePr/>
          <p:nvPr/>
        </p:nvGraphicFramePr>
        <p:xfrm>
          <a:off x="1828800" y="1066801"/>
          <a:ext cx="3000000" cy="3000000"/>
        </p:xfrm>
        <a:graphic>
          <a:graphicData uri="http://schemas.openxmlformats.org/drawingml/2006/table">
            <a:tbl>
              <a:tblPr bandRow="1" firstRow="1">
                <a:noFill/>
                <a:tableStyleId>{826F3DAA-E49F-440F-B5D2-E71B9EE8409C}</a:tableStyleId>
              </a:tblPr>
              <a:tblGrid>
                <a:gridCol w="4114800"/>
                <a:gridCol w="4114800"/>
              </a:tblGrid>
              <a:tr h="3658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Method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Use of method</a:t>
                      </a:r>
                      <a:endParaRPr sz="1800" u="none" cap="none" strike="noStrike"/>
                    </a:p>
                  </a:txBody>
                  <a:tcPr marT="45725" marB="45725" marR="91450" marL="91450"/>
                </a:tc>
              </a:tr>
              <a:tr h="579175">
                <a:tc>
                  <a:txBody>
                    <a:bodyPr/>
                    <a:lstStyle/>
                    <a:p>
                      <a:pPr indent="0" lvl="0" marL="0" marR="0" rtl="0" algn="l">
                        <a:lnSpc>
                          <a:spcPct val="100000"/>
                        </a:lnSpc>
                        <a:spcBef>
                          <a:spcPts val="0"/>
                        </a:spcBef>
                        <a:spcAft>
                          <a:spcPts val="0"/>
                        </a:spcAft>
                        <a:buClr>
                          <a:schemeClr val="dk1"/>
                        </a:buClr>
                        <a:buSzPts val="1600"/>
                        <a:buFont typeface="Calibri"/>
                        <a:buNone/>
                      </a:pPr>
                      <a:r>
                        <a:rPr lang="en-US" sz="1600" u="none" cap="none" strike="noStrike"/>
                        <a:t>public String </a:t>
                      </a:r>
                      <a:r>
                        <a:rPr b="1" lang="en-US" sz="1600" u="none" cap="none" strike="noStrike"/>
                        <a:t>toString</a:t>
                      </a:r>
                      <a:r>
                        <a:rPr lang="en-US" sz="1600" u="none" cap="none" strike="noStrike"/>
                        <a:t>()</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Returns a String that represents the value of an object on which it is invoked.</a:t>
                      </a:r>
                      <a:endParaRPr sz="1600" u="none" cap="none" strike="noStrike"/>
                    </a:p>
                  </a:txBody>
                  <a:tcPr marT="45725" marB="45725" marR="91450" marL="91450"/>
                </a:tc>
              </a:tr>
              <a:tr h="82305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public boolean </a:t>
                      </a:r>
                      <a:r>
                        <a:rPr b="1" lang="en-US" sz="1600" u="none" cap="none" strike="noStrike"/>
                        <a:t>equals</a:t>
                      </a:r>
                      <a:r>
                        <a:rPr lang="en-US" sz="1600" u="none" cap="none" strike="noStrike"/>
                        <a:t>(Object obj)</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Checks whether one object is equal to another. (whether two references point to same memory area)</a:t>
                      </a:r>
                      <a:endParaRPr sz="1600" u="none" cap="none" strike="noStrike"/>
                    </a:p>
                  </a:txBody>
                  <a:tcPr marT="45725" marB="45725" marR="91450" marL="91450"/>
                </a:tc>
              </a:tr>
              <a:tr h="57917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public int </a:t>
                      </a:r>
                      <a:r>
                        <a:rPr b="1" lang="en-US" sz="1600" u="none" cap="none" strike="noStrike"/>
                        <a:t>hashCode</a:t>
                      </a:r>
                      <a:r>
                        <a:rPr lang="en-US" sz="1600" u="none" cap="none" strike="noStrike"/>
                        <a:t>()</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Method will return memory location of an object i.e. distinct integers for distinct objects.</a:t>
                      </a:r>
                      <a:endParaRPr sz="1600" u="none" cap="none" strike="noStrike"/>
                    </a:p>
                  </a:txBody>
                  <a:tcPr marT="45725" marB="45725" marR="91450" marL="91450"/>
                </a:tc>
              </a:tr>
              <a:tr h="33532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public final Class </a:t>
                      </a:r>
                      <a:r>
                        <a:rPr b="1" lang="en-US" sz="1600" u="none" cap="none" strike="noStrike"/>
                        <a:t>getClass</a:t>
                      </a:r>
                      <a:r>
                        <a:rPr lang="en-US" sz="1600" u="none" cap="none" strike="noStrike"/>
                        <a:t>()</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Returns the runtime class of an object.</a:t>
                      </a:r>
                      <a:endParaRPr sz="1600" u="none" cap="none" strike="noStrike"/>
                    </a:p>
                  </a:txBody>
                  <a:tcPr marT="45725" marB="45725" marR="91450" marL="91450"/>
                </a:tc>
              </a:tr>
              <a:tr h="82305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protected void </a:t>
                      </a:r>
                      <a:r>
                        <a:rPr b="1" lang="en-US" sz="1600" u="none" cap="none" strike="noStrike"/>
                        <a:t>finalize</a:t>
                      </a:r>
                      <a:r>
                        <a:rPr lang="en-US" sz="1600" u="none" cap="none" strike="noStrike"/>
                        <a:t>() </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Performs termination housekeeping on the object just before java garbage collects the object.</a:t>
                      </a:r>
                      <a:endParaRPr sz="1600" u="none" cap="none" strike="noStrike"/>
                    </a:p>
                  </a:txBody>
                  <a:tcPr marT="45725" marB="45725" marR="91450" marL="91450"/>
                </a:tc>
              </a:tr>
              <a:tr h="33532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protected Object </a:t>
                      </a:r>
                      <a:r>
                        <a:rPr b="1" lang="en-US" sz="1600" u="none" cap="none" strike="noStrike"/>
                        <a:t>clone</a:t>
                      </a:r>
                      <a:r>
                        <a:rPr lang="en-US" sz="1600" u="none" cap="none" strike="noStrike"/>
                        <a:t>() </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Creates and returns a copy of the object.</a:t>
                      </a:r>
                      <a:endParaRPr sz="1600" u="none" cap="none" strike="noStrike"/>
                    </a:p>
                  </a:txBody>
                  <a:tcPr marT="45725" marB="45725" marR="91450" marL="91450"/>
                </a:tc>
              </a:tr>
              <a:tr h="57917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public final void </a:t>
                      </a:r>
                      <a:r>
                        <a:rPr b="1" lang="en-US" sz="1600" u="none" cap="none" strike="noStrike"/>
                        <a:t>wait</a:t>
                      </a:r>
                      <a:r>
                        <a:rPr lang="en-US" sz="1600" u="none" cap="none" strike="noStrike"/>
                        <a:t>(long timeout) </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Causes current thread to wait until it receives notification.</a:t>
                      </a:r>
                      <a:endParaRPr sz="1600" u="none" cap="none" strike="noStrike"/>
                    </a:p>
                  </a:txBody>
                  <a:tcPr marT="45725" marB="45725" marR="91450" marL="91450"/>
                </a:tc>
              </a:tr>
              <a:tr h="57917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public final void </a:t>
                      </a:r>
                      <a:r>
                        <a:rPr b="1" lang="en-US" sz="1600" u="none" cap="none" strike="noStrike"/>
                        <a:t>notify</a:t>
                      </a:r>
                      <a:r>
                        <a:rPr lang="en-US" sz="1600" u="none" cap="none" strike="noStrike"/>
                        <a:t>()</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Wakes up a single thread that is waiting on object's monitor.</a:t>
                      </a:r>
                      <a:endParaRPr sz="1600" u="none" cap="none" strike="noStrike"/>
                    </a:p>
                  </a:txBody>
                  <a:tcPr marT="45725" marB="45725" marR="91450" marL="91450"/>
                </a:tc>
              </a:tr>
              <a:tr h="57917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public final void </a:t>
                      </a:r>
                      <a:r>
                        <a:rPr b="1" lang="en-US" sz="1600" u="none" cap="none" strike="noStrike"/>
                        <a:t>notifyAll</a:t>
                      </a:r>
                      <a:r>
                        <a:rPr lang="en-US" sz="1600" u="none" cap="none" strike="noStrike"/>
                        <a:t>()</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Wakes up all threads that are waiting on object's monitor.</a:t>
                      </a:r>
                      <a:endParaRPr sz="1600" u="none" cap="none" strike="noStrike"/>
                    </a:p>
                  </a:txBody>
                  <a:tcPr marT="45725" marB="45725" marR="91450" marL="9145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0"/>
          <p:cNvSpPr txBox="1"/>
          <p:nvPr>
            <p:ph idx="1" type="body"/>
          </p:nvPr>
        </p:nvSpPr>
        <p:spPr>
          <a:xfrm>
            <a:off x="838200" y="602673"/>
            <a:ext cx="10515600" cy="557429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3900"/>
              <a:buChar char="•"/>
            </a:pPr>
            <a:r>
              <a:rPr lang="en-US" sz="3900"/>
              <a:t>Abstract class in Java</a:t>
            </a:r>
            <a:endParaRPr sz="3900"/>
          </a:p>
          <a:p>
            <a:pPr indent="-228600" lvl="0" marL="228600" rtl="0" algn="l">
              <a:lnSpc>
                <a:spcPct val="90000"/>
              </a:lnSpc>
              <a:spcBef>
                <a:spcPts val="1000"/>
              </a:spcBef>
              <a:spcAft>
                <a:spcPts val="0"/>
              </a:spcAft>
              <a:buClr>
                <a:schemeClr val="dk1"/>
              </a:buClr>
              <a:buSzPts val="2800"/>
              <a:buChar char="•"/>
            </a:pPr>
            <a:r>
              <a:rPr lang="en-US"/>
              <a:t>A class which is declared as abstract is known as an </a:t>
            </a:r>
            <a:r>
              <a:rPr b="1" lang="en-US"/>
              <a:t>abstract class</a:t>
            </a:r>
            <a:r>
              <a:rPr lang="en-US"/>
              <a:t>. It can have abstract and non-abstract methods. It needs to be extended and its method implemented. It cannot be instantiated.</a:t>
            </a:r>
            <a:endParaRPr/>
          </a:p>
          <a:p>
            <a:pPr indent="-228600" lvl="0" marL="228600" rtl="0" algn="l">
              <a:lnSpc>
                <a:spcPct val="90000"/>
              </a:lnSpc>
              <a:spcBef>
                <a:spcPts val="1000"/>
              </a:spcBef>
              <a:spcAft>
                <a:spcPts val="0"/>
              </a:spcAft>
              <a:buClr>
                <a:schemeClr val="dk1"/>
              </a:buClr>
              <a:buSzPts val="2800"/>
              <a:buChar char="•"/>
            </a:pPr>
            <a:r>
              <a:rPr lang="en-US"/>
              <a:t>Points to Remember</a:t>
            </a:r>
            <a:endParaRPr/>
          </a:p>
          <a:p>
            <a:pPr indent="-228600" lvl="0" marL="228600" rtl="0" algn="l">
              <a:lnSpc>
                <a:spcPct val="90000"/>
              </a:lnSpc>
              <a:spcBef>
                <a:spcPts val="1000"/>
              </a:spcBef>
              <a:spcAft>
                <a:spcPts val="0"/>
              </a:spcAft>
              <a:buClr>
                <a:schemeClr val="dk1"/>
              </a:buClr>
              <a:buSzPts val="2800"/>
              <a:buChar char="•"/>
            </a:pPr>
            <a:r>
              <a:rPr lang="en-US"/>
              <a:t>An abstract class must be declared with an abstract keyword.</a:t>
            </a:r>
            <a:endParaRPr/>
          </a:p>
          <a:p>
            <a:pPr indent="-228600" lvl="0" marL="228600" rtl="0" algn="l">
              <a:lnSpc>
                <a:spcPct val="90000"/>
              </a:lnSpc>
              <a:spcBef>
                <a:spcPts val="1000"/>
              </a:spcBef>
              <a:spcAft>
                <a:spcPts val="0"/>
              </a:spcAft>
              <a:buClr>
                <a:schemeClr val="dk1"/>
              </a:buClr>
              <a:buSzPts val="2800"/>
              <a:buChar char="•"/>
            </a:pPr>
            <a:r>
              <a:rPr lang="en-US"/>
              <a:t>It can have abstract and non-abstract methods.</a:t>
            </a:r>
            <a:endParaRPr/>
          </a:p>
          <a:p>
            <a:pPr indent="-228600" lvl="0" marL="228600" rtl="0" algn="l">
              <a:lnSpc>
                <a:spcPct val="90000"/>
              </a:lnSpc>
              <a:spcBef>
                <a:spcPts val="1000"/>
              </a:spcBef>
              <a:spcAft>
                <a:spcPts val="0"/>
              </a:spcAft>
              <a:buClr>
                <a:schemeClr val="dk1"/>
              </a:buClr>
              <a:buSzPts val="2800"/>
              <a:buChar char="•"/>
            </a:pPr>
            <a:r>
              <a:rPr lang="en-US"/>
              <a:t>It cannot be instantiated.</a:t>
            </a:r>
            <a:endParaRPr/>
          </a:p>
          <a:p>
            <a:pPr indent="-228600" lvl="0" marL="228600" rtl="0" algn="l">
              <a:lnSpc>
                <a:spcPct val="90000"/>
              </a:lnSpc>
              <a:spcBef>
                <a:spcPts val="1000"/>
              </a:spcBef>
              <a:spcAft>
                <a:spcPts val="0"/>
              </a:spcAft>
              <a:buClr>
                <a:schemeClr val="dk1"/>
              </a:buClr>
              <a:buSzPts val="2800"/>
              <a:buChar char="•"/>
            </a:pPr>
            <a:r>
              <a:rPr lang="en-US"/>
              <a:t>It can have </a:t>
            </a:r>
            <a:r>
              <a:rPr lang="en-US" u="sng">
                <a:solidFill>
                  <a:schemeClr val="hlink"/>
                </a:solidFill>
                <a:hlinkClick r:id="rId3"/>
              </a:rPr>
              <a:t>constructors</a:t>
            </a:r>
            <a:r>
              <a:rPr lang="en-US"/>
              <a:t> and static methods also.</a:t>
            </a:r>
            <a:endParaRPr/>
          </a:p>
          <a:p>
            <a:pPr indent="-228600" lvl="0" marL="228600" rtl="0" algn="l">
              <a:lnSpc>
                <a:spcPct val="90000"/>
              </a:lnSpc>
              <a:spcBef>
                <a:spcPts val="1000"/>
              </a:spcBef>
              <a:spcAft>
                <a:spcPts val="0"/>
              </a:spcAft>
              <a:buClr>
                <a:schemeClr val="dk1"/>
              </a:buClr>
              <a:buSzPts val="2800"/>
              <a:buChar char="•"/>
            </a:pPr>
            <a:r>
              <a:rPr lang="en-US"/>
              <a:t>It can have final methods which will force the subclass not to change the body of the method.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202afafe832_0_0"/>
          <p:cNvSpPr txBox="1"/>
          <p:nvPr>
            <p:ph type="title"/>
          </p:nvPr>
        </p:nvSpPr>
        <p:spPr>
          <a:xfrm>
            <a:off x="715750" y="-94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Nested Class(Inner Class)</a:t>
            </a:r>
            <a:endParaRPr/>
          </a:p>
        </p:txBody>
      </p:sp>
      <p:sp>
        <p:nvSpPr>
          <p:cNvPr id="240" name="Google Shape;240;g202afafe832_0_0"/>
          <p:cNvSpPr txBox="1"/>
          <p:nvPr>
            <p:ph idx="1" type="body"/>
          </p:nvPr>
        </p:nvSpPr>
        <p:spPr>
          <a:xfrm>
            <a:off x="838200" y="1074725"/>
            <a:ext cx="10515600" cy="5102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a:t>Java inner class or nested class is a class that is declared inside the class or interface.</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n-US"/>
              <a:t>We use inner classes to logically group classes and interfaces in one place to be more readable and maintainable.</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n-US"/>
              <a:t>Additionally, it can access all the members of the outer class, including private data members and methods.</a:t>
            </a:r>
            <a:endParaRPr/>
          </a:p>
          <a:p>
            <a:pPr indent="0" lvl="0" marL="0" rtl="0" algn="l">
              <a:spcBef>
                <a:spcPts val="10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202afafe832_0_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Types of Nested classes</a:t>
            </a:r>
            <a:endParaRPr/>
          </a:p>
        </p:txBody>
      </p:sp>
      <p:sp>
        <p:nvSpPr>
          <p:cNvPr id="247" name="Google Shape;247;g202afafe832_0_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Nested Inner Class</a:t>
            </a:r>
            <a:endParaRPr/>
          </a:p>
          <a:p>
            <a:pPr indent="-342900" lvl="0" marL="457200" rtl="0" algn="l">
              <a:spcBef>
                <a:spcPts val="0"/>
              </a:spcBef>
              <a:spcAft>
                <a:spcPts val="0"/>
              </a:spcAft>
              <a:buSzPts val="1800"/>
              <a:buChar char="•"/>
            </a:pPr>
            <a:r>
              <a:rPr lang="en-US"/>
              <a:t>Method Local Inner Classes</a:t>
            </a:r>
            <a:endParaRPr/>
          </a:p>
          <a:p>
            <a:pPr indent="-342900" lvl="0" marL="457200" rtl="0" algn="l">
              <a:spcBef>
                <a:spcPts val="0"/>
              </a:spcBef>
              <a:spcAft>
                <a:spcPts val="0"/>
              </a:spcAft>
              <a:buSzPts val="1800"/>
              <a:buChar char="•"/>
            </a:pPr>
            <a:r>
              <a:rPr lang="en-US"/>
              <a:t>Anonymous Inner Classes</a:t>
            </a:r>
            <a:endParaRPr/>
          </a:p>
          <a:p>
            <a:pPr indent="-342900" lvl="0" marL="457200" rtl="0" algn="l">
              <a:spcBef>
                <a:spcPts val="0"/>
              </a:spcBef>
              <a:spcAft>
                <a:spcPts val="0"/>
              </a:spcAft>
              <a:buSzPts val="1800"/>
              <a:buChar char="•"/>
            </a:pPr>
            <a:r>
              <a:rPr lang="en-US"/>
              <a:t>Static Nested Classes</a:t>
            </a:r>
            <a:endParaRPr/>
          </a:p>
          <a:p>
            <a:pPr indent="0" lvl="0" marL="0" rtl="0" algn="l">
              <a:spcBef>
                <a:spcPts val="10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202afafe832_0_1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54" name="Google Shape;254;g202afafe832_0_1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Interface</a:t>
            </a:r>
            <a:endParaRPr/>
          </a:p>
        </p:txBody>
      </p:sp>
      <p:sp>
        <p:nvSpPr>
          <p:cNvPr id="260" name="Google Shape;260;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300"/>
              <a:buChar char="•"/>
            </a:pPr>
            <a:r>
              <a:rPr lang="en-US" sz="3300"/>
              <a:t>An interface defines a contract between a provider and a consumer.</a:t>
            </a:r>
            <a:endParaRPr sz="3500"/>
          </a:p>
          <a:p>
            <a:pPr indent="-273050" lvl="1" marL="685800" rtl="0" algn="l">
              <a:lnSpc>
                <a:spcPct val="90000"/>
              </a:lnSpc>
              <a:spcBef>
                <a:spcPts val="500"/>
              </a:spcBef>
              <a:spcAft>
                <a:spcPts val="0"/>
              </a:spcAft>
              <a:buClr>
                <a:schemeClr val="dk1"/>
              </a:buClr>
              <a:buSzPts val="3100"/>
              <a:buChar char="•"/>
            </a:pPr>
            <a:r>
              <a:rPr lang="en-US" sz="3100" u="sng"/>
              <a:t>Enables common design even across those classes not in hierarchy.</a:t>
            </a:r>
            <a:endParaRPr sz="3100" u="sng"/>
          </a:p>
          <a:p>
            <a:pPr indent="-228600" lvl="0" marL="228600" rtl="0" algn="l">
              <a:lnSpc>
                <a:spcPct val="90000"/>
              </a:lnSpc>
              <a:spcBef>
                <a:spcPts val="1000"/>
              </a:spcBef>
              <a:spcAft>
                <a:spcPts val="0"/>
              </a:spcAft>
              <a:buClr>
                <a:schemeClr val="dk1"/>
              </a:buClr>
              <a:buSzPts val="3300"/>
              <a:buChar char="•"/>
            </a:pPr>
            <a:r>
              <a:rPr lang="en-US" sz="3300"/>
              <a:t>Defines a standard set of properties, methods, and events.</a:t>
            </a:r>
            <a:endParaRPr sz="3500"/>
          </a:p>
          <a:p>
            <a:pPr indent="-273050" lvl="1" marL="685800" rtl="0" algn="l">
              <a:lnSpc>
                <a:spcPct val="90000"/>
              </a:lnSpc>
              <a:spcBef>
                <a:spcPts val="500"/>
              </a:spcBef>
              <a:spcAft>
                <a:spcPts val="0"/>
              </a:spcAft>
              <a:buClr>
                <a:schemeClr val="dk1"/>
              </a:buClr>
              <a:buSzPts val="3100"/>
              <a:buChar char="•"/>
            </a:pPr>
            <a:r>
              <a:rPr lang="en-US" sz="3100"/>
              <a:t>Any class implementing an interface has to provide the functionality.</a:t>
            </a:r>
            <a:endParaRPr sz="3100"/>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24c23bf35c3_0_0"/>
          <p:cNvSpPr txBox="1"/>
          <p:nvPr>
            <p:ph idx="1" type="body"/>
          </p:nvPr>
        </p:nvSpPr>
        <p:spPr>
          <a:xfrm>
            <a:off x="838200" y="365075"/>
            <a:ext cx="10515600" cy="5811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sz="3500"/>
              <a:t>In Java, an interface is a type that defines a contract of methods that a class must implement.</a:t>
            </a:r>
            <a:endParaRPr sz="3500"/>
          </a:p>
          <a:p>
            <a:pPr indent="0" lvl="0" marL="0" rtl="0" algn="l">
              <a:lnSpc>
                <a:spcPct val="90000"/>
              </a:lnSpc>
              <a:spcBef>
                <a:spcPts val="1000"/>
              </a:spcBef>
              <a:spcAft>
                <a:spcPts val="0"/>
              </a:spcAft>
              <a:buSzPts val="1800"/>
              <a:buNone/>
            </a:pPr>
            <a:r>
              <a:t/>
            </a:r>
            <a:endParaRPr sz="3300"/>
          </a:p>
          <a:p>
            <a:pPr indent="0" lvl="0" marL="0" rtl="0" algn="l">
              <a:lnSpc>
                <a:spcPct val="90000"/>
              </a:lnSpc>
              <a:spcBef>
                <a:spcPts val="1000"/>
              </a:spcBef>
              <a:spcAft>
                <a:spcPts val="0"/>
              </a:spcAft>
              <a:buSzPts val="1800"/>
              <a:buNone/>
            </a:pPr>
            <a:r>
              <a:rPr lang="en-US" sz="3300"/>
              <a:t> </a:t>
            </a:r>
            <a:r>
              <a:rPr lang="en-US" sz="3500"/>
              <a:t>It serves as a blueprint for classes that want to adhere to a specific set of rules or provide a certain set of functionalities. </a:t>
            </a:r>
            <a:endParaRPr sz="3500"/>
          </a:p>
          <a:p>
            <a:pPr indent="0" lvl="0" marL="0" rtl="0" algn="l">
              <a:lnSpc>
                <a:spcPct val="90000"/>
              </a:lnSpc>
              <a:spcBef>
                <a:spcPts val="1000"/>
              </a:spcBef>
              <a:spcAft>
                <a:spcPts val="0"/>
              </a:spcAft>
              <a:buSzPts val="1800"/>
              <a:buNone/>
            </a:pPr>
            <a:r>
              <a:t/>
            </a:r>
            <a:endParaRPr sz="3300"/>
          </a:p>
          <a:p>
            <a:pPr indent="0" lvl="0" marL="0" rtl="0" algn="l">
              <a:lnSpc>
                <a:spcPct val="90000"/>
              </a:lnSpc>
              <a:spcBef>
                <a:spcPts val="1000"/>
              </a:spcBef>
              <a:spcAft>
                <a:spcPts val="0"/>
              </a:spcAft>
              <a:buSzPts val="1800"/>
              <a:buNone/>
            </a:pPr>
            <a:r>
              <a:rPr lang="en-US" sz="3500"/>
              <a:t>An interface contains only method declarations (with no method bodies) and constant fields (variables that are implicitly public, static, and final).</a:t>
            </a:r>
            <a:endParaRPr sz="35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Why use Java interface?</a:t>
            </a:r>
            <a:br>
              <a:rPr lang="en-US"/>
            </a:br>
            <a:endParaRPr/>
          </a:p>
        </p:txBody>
      </p:sp>
      <p:sp>
        <p:nvSpPr>
          <p:cNvPr id="272" name="Google Shape;272;p22"/>
          <p:cNvSpPr txBox="1"/>
          <p:nvPr>
            <p:ph idx="1" type="body"/>
          </p:nvPr>
        </p:nvSpPr>
        <p:spPr>
          <a:xfrm>
            <a:off x="838200" y="1030002"/>
            <a:ext cx="10515600" cy="5147100"/>
          </a:xfrm>
          <a:prstGeom prst="rect">
            <a:avLst/>
          </a:prstGeom>
          <a:noFill/>
          <a:ln>
            <a:noFill/>
          </a:ln>
        </p:spPr>
        <p:txBody>
          <a:bodyPr anchorCtr="0" anchor="t" bIns="45700" lIns="91425" spcFirstLastPara="1" rIns="91425" wrap="square" tIns="45700">
            <a:normAutofit fontScale="55000" lnSpcReduction="20000"/>
          </a:bodyPr>
          <a:lstStyle/>
          <a:p>
            <a:pPr indent="0" lvl="0" marL="457200" rtl="0" algn="l">
              <a:lnSpc>
                <a:spcPct val="90000"/>
              </a:lnSpc>
              <a:spcBef>
                <a:spcPts val="1000"/>
              </a:spcBef>
              <a:spcAft>
                <a:spcPts val="0"/>
              </a:spcAft>
              <a:buSzPct val="96256"/>
              <a:buNone/>
            </a:pPr>
            <a:r>
              <a:t/>
            </a:r>
            <a:endParaRPr sz="3400"/>
          </a:p>
          <a:p>
            <a:pPr indent="-228638" lvl="0" marL="228600" rtl="0" algn="l">
              <a:lnSpc>
                <a:spcPct val="90000"/>
              </a:lnSpc>
              <a:spcBef>
                <a:spcPts val="1000"/>
              </a:spcBef>
              <a:spcAft>
                <a:spcPts val="0"/>
              </a:spcAft>
              <a:buSzPct val="100000"/>
              <a:buChar char="•"/>
            </a:pPr>
            <a:r>
              <a:rPr lang="en-US" sz="5292"/>
              <a:t>It is used to achieve total abstraction.</a:t>
            </a:r>
            <a:endParaRPr sz="5292"/>
          </a:p>
          <a:p>
            <a:pPr indent="0" lvl="0" marL="457200" rtl="0" algn="l">
              <a:lnSpc>
                <a:spcPct val="90000"/>
              </a:lnSpc>
              <a:spcBef>
                <a:spcPts val="1000"/>
              </a:spcBef>
              <a:spcAft>
                <a:spcPts val="0"/>
              </a:spcAft>
              <a:buSzPct val="61842"/>
              <a:buNone/>
            </a:pPr>
            <a:r>
              <a:t/>
            </a:r>
            <a:endParaRPr sz="5292"/>
          </a:p>
          <a:p>
            <a:pPr indent="-228638" lvl="0" marL="228600" rtl="0" algn="l">
              <a:lnSpc>
                <a:spcPct val="90000"/>
              </a:lnSpc>
              <a:spcBef>
                <a:spcPts val="1000"/>
              </a:spcBef>
              <a:spcAft>
                <a:spcPts val="0"/>
              </a:spcAft>
              <a:buSzPct val="100000"/>
              <a:buChar char="•"/>
            </a:pPr>
            <a:r>
              <a:rPr lang="en-US" sz="5292"/>
              <a:t>Since java does not support multiple inheritances in the case of class, by using an interface it can achieve multiple inheritances.</a:t>
            </a:r>
            <a:endParaRPr sz="5292"/>
          </a:p>
          <a:p>
            <a:pPr indent="0" lvl="0" marL="457200" rtl="0" algn="l">
              <a:lnSpc>
                <a:spcPct val="90000"/>
              </a:lnSpc>
              <a:spcBef>
                <a:spcPts val="1000"/>
              </a:spcBef>
              <a:spcAft>
                <a:spcPts val="0"/>
              </a:spcAft>
              <a:buSzPct val="61842"/>
              <a:buNone/>
            </a:pPr>
            <a:r>
              <a:t/>
            </a:r>
            <a:endParaRPr sz="5292"/>
          </a:p>
          <a:p>
            <a:pPr indent="-228638" lvl="0" marL="228600" rtl="0" algn="l">
              <a:lnSpc>
                <a:spcPct val="90000"/>
              </a:lnSpc>
              <a:spcBef>
                <a:spcPts val="1000"/>
              </a:spcBef>
              <a:spcAft>
                <a:spcPts val="0"/>
              </a:spcAft>
              <a:buSzPct val="100000"/>
              <a:buChar char="•"/>
            </a:pPr>
            <a:r>
              <a:rPr lang="en-US" sz="5292"/>
              <a:t>Any class can extend only 1 class but can any class implement an infinite number of interface.</a:t>
            </a:r>
            <a:endParaRPr sz="5292"/>
          </a:p>
          <a:p>
            <a:pPr indent="0" lvl="0" marL="457200" rtl="0" algn="l">
              <a:lnSpc>
                <a:spcPct val="90000"/>
              </a:lnSpc>
              <a:spcBef>
                <a:spcPts val="1000"/>
              </a:spcBef>
              <a:spcAft>
                <a:spcPts val="0"/>
              </a:spcAft>
              <a:buSzPct val="61842"/>
              <a:buNone/>
            </a:pPr>
            <a:r>
              <a:t/>
            </a:r>
            <a:endParaRPr sz="5292"/>
          </a:p>
          <a:p>
            <a:pPr indent="-228638" lvl="0" marL="228600" rtl="0" algn="l">
              <a:lnSpc>
                <a:spcPct val="90000"/>
              </a:lnSpc>
              <a:spcBef>
                <a:spcPts val="1000"/>
              </a:spcBef>
              <a:spcAft>
                <a:spcPts val="0"/>
              </a:spcAft>
              <a:buSzPct val="100000"/>
              <a:buChar char="•"/>
            </a:pPr>
            <a:r>
              <a:rPr lang="en-US" sz="5292"/>
              <a:t>It is also used to achieve loose coupling.</a:t>
            </a:r>
            <a:endParaRPr sz="5292"/>
          </a:p>
          <a:p>
            <a:pPr indent="0" lvl="0" marL="457200" rtl="0" algn="l">
              <a:lnSpc>
                <a:spcPct val="90000"/>
              </a:lnSpc>
              <a:spcBef>
                <a:spcPts val="1000"/>
              </a:spcBef>
              <a:spcAft>
                <a:spcPts val="0"/>
              </a:spcAft>
              <a:buSzPct val="61842"/>
              <a:buNone/>
            </a:pPr>
            <a:r>
              <a:t/>
            </a:r>
            <a:endParaRPr sz="5292"/>
          </a:p>
          <a:p>
            <a:pPr indent="-50800" lvl="0" marL="228600" rtl="0" algn="l">
              <a:lnSpc>
                <a:spcPct val="90000"/>
              </a:lnSpc>
              <a:spcBef>
                <a:spcPts val="1000"/>
              </a:spcBef>
              <a:spcAft>
                <a:spcPts val="0"/>
              </a:spcAft>
              <a:buSzPct val="64285"/>
              <a:buNone/>
            </a:pPr>
            <a:r>
              <a:t/>
            </a:r>
            <a:endParaRPr/>
          </a:p>
          <a:p>
            <a:pPr indent="-5080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3"/>
          <p:cNvSpPr txBox="1"/>
          <p:nvPr/>
        </p:nvSpPr>
        <p:spPr>
          <a:xfrm>
            <a:off x="1981200" y="76200"/>
            <a:ext cx="82296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Features of an Interface</a:t>
            </a:r>
            <a:endParaRPr b="0" i="0" sz="1400" u="none" cap="none" strike="noStrike">
              <a:solidFill>
                <a:srgbClr val="000000"/>
              </a:solidFill>
              <a:latin typeface="Arial"/>
              <a:ea typeface="Arial"/>
              <a:cs typeface="Arial"/>
              <a:sym typeface="Arial"/>
            </a:endParaRPr>
          </a:p>
        </p:txBody>
      </p:sp>
      <p:sp>
        <p:nvSpPr>
          <p:cNvPr id="278" name="Google Shape;278;p23"/>
          <p:cNvSpPr txBox="1"/>
          <p:nvPr>
            <p:ph idx="1" type="body"/>
          </p:nvPr>
        </p:nvSpPr>
        <p:spPr>
          <a:xfrm>
            <a:off x="1981200" y="1371601"/>
            <a:ext cx="8229600" cy="475456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Interface is essentially a collection of constants and abstract methods.</a:t>
            </a:r>
            <a:endParaRPr/>
          </a:p>
          <a:p>
            <a:pPr indent="-228600" lvl="0" marL="228600" rtl="0" algn="just">
              <a:lnSpc>
                <a:spcPct val="90000"/>
              </a:lnSpc>
              <a:spcBef>
                <a:spcPts val="1000"/>
              </a:spcBef>
              <a:spcAft>
                <a:spcPts val="0"/>
              </a:spcAft>
              <a:buClr>
                <a:schemeClr val="dk1"/>
              </a:buClr>
              <a:buSzPts val="2800"/>
              <a:buChar char="•"/>
            </a:pPr>
            <a:r>
              <a:rPr lang="en-US"/>
              <a:t>The interface approach is sometimes known as “programming by contract”.</a:t>
            </a:r>
            <a:endParaRPr/>
          </a:p>
          <a:p>
            <a:pPr indent="-228600" lvl="0" marL="228600" rtl="0" algn="just">
              <a:lnSpc>
                <a:spcPct val="90000"/>
              </a:lnSpc>
              <a:spcBef>
                <a:spcPts val="1000"/>
              </a:spcBef>
              <a:spcAft>
                <a:spcPts val="0"/>
              </a:spcAft>
              <a:buClr>
                <a:schemeClr val="dk1"/>
              </a:buClr>
              <a:buSzPts val="2800"/>
              <a:buChar char="•"/>
            </a:pPr>
            <a:r>
              <a:rPr lang="en-US"/>
              <a:t>Data members in an interface are always </a:t>
            </a:r>
            <a:r>
              <a:rPr lang="en-US" sz="2500">
                <a:latin typeface="Courier New"/>
                <a:ea typeface="Courier New"/>
                <a:cs typeface="Courier New"/>
                <a:sym typeface="Courier New"/>
              </a:rPr>
              <a:t>public</a:t>
            </a:r>
            <a:r>
              <a:rPr lang="en-US"/>
              <a:t>, </a:t>
            </a:r>
            <a:r>
              <a:rPr lang="en-US" sz="2500">
                <a:latin typeface="Courier New"/>
                <a:ea typeface="Courier New"/>
                <a:cs typeface="Courier New"/>
                <a:sym typeface="Courier New"/>
              </a:rPr>
              <a:t>static</a:t>
            </a:r>
            <a:r>
              <a:rPr lang="en-US"/>
              <a:t> and </a:t>
            </a:r>
            <a:r>
              <a:rPr lang="en-US" sz="2500">
                <a:latin typeface="Courier New"/>
                <a:ea typeface="Courier New"/>
                <a:cs typeface="Courier New"/>
                <a:sym typeface="Courier New"/>
              </a:rPr>
              <a:t>final</a:t>
            </a:r>
            <a:r>
              <a:rPr lang="en-US"/>
              <a:t>.</a:t>
            </a:r>
            <a:endParaRPr/>
          </a:p>
          <a:p>
            <a:pPr indent="-228600" lvl="0" marL="228600" rtl="0" algn="just">
              <a:lnSpc>
                <a:spcPct val="90000"/>
              </a:lnSpc>
              <a:spcBef>
                <a:spcPts val="1000"/>
              </a:spcBef>
              <a:spcAft>
                <a:spcPts val="0"/>
              </a:spcAft>
              <a:buClr>
                <a:schemeClr val="dk1"/>
              </a:buClr>
              <a:buSzPts val="2800"/>
              <a:buChar char="•"/>
            </a:pPr>
            <a:r>
              <a:rPr lang="en-US"/>
              <a:t>A sub class can only have a single superclass in java but a class can implement any number of interfaces.</a:t>
            </a:r>
            <a:endParaRPr/>
          </a:p>
          <a:p>
            <a:pPr indent="-228600" lvl="0" marL="228600" rtl="0" algn="l">
              <a:lnSpc>
                <a:spcPct val="90000"/>
              </a:lnSpc>
              <a:spcBef>
                <a:spcPts val="1000"/>
              </a:spcBef>
              <a:spcAft>
                <a:spcPts val="0"/>
              </a:spcAft>
              <a:buClr>
                <a:schemeClr val="dk1"/>
              </a:buClr>
              <a:buSzPts val="2800"/>
              <a:buChar char="•"/>
            </a:pPr>
            <a:r>
              <a:rPr lang="en-US"/>
              <a:t>If  a class implements an interface then have to implement all the methods of 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Terms used in Inheritance</a:t>
            </a:r>
            <a:br>
              <a:rPr lang="en-US"/>
            </a:br>
            <a:endParaRPr/>
          </a:p>
        </p:txBody>
      </p:sp>
      <p:sp>
        <p:nvSpPr>
          <p:cNvPr id="100" name="Google Shape;100;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b="1" lang="en-US"/>
              <a:t>Class:</a:t>
            </a:r>
            <a:r>
              <a:rPr lang="en-US"/>
              <a:t> A class is a group of objects which have common properties. It is a template or blueprint from which objects are created.</a:t>
            </a:r>
            <a:endParaRPr/>
          </a:p>
          <a:p>
            <a:pPr indent="-228600" lvl="0" marL="228600" rtl="0" algn="l">
              <a:lnSpc>
                <a:spcPct val="90000"/>
              </a:lnSpc>
              <a:spcBef>
                <a:spcPts val="1000"/>
              </a:spcBef>
              <a:spcAft>
                <a:spcPts val="0"/>
              </a:spcAft>
              <a:buClr>
                <a:schemeClr val="dk1"/>
              </a:buClr>
              <a:buSzPts val="2800"/>
              <a:buChar char="•"/>
            </a:pPr>
            <a:r>
              <a:rPr b="1" lang="en-US"/>
              <a:t>Sub Class/Child Class:</a:t>
            </a:r>
            <a:r>
              <a:rPr lang="en-US"/>
              <a:t> Subclass is a class which inherits the other class. It is also called a derived class, extended class, or child class.</a:t>
            </a:r>
            <a:endParaRPr/>
          </a:p>
          <a:p>
            <a:pPr indent="-228600" lvl="0" marL="228600" rtl="0" algn="l">
              <a:lnSpc>
                <a:spcPct val="90000"/>
              </a:lnSpc>
              <a:spcBef>
                <a:spcPts val="1000"/>
              </a:spcBef>
              <a:spcAft>
                <a:spcPts val="0"/>
              </a:spcAft>
              <a:buClr>
                <a:schemeClr val="dk1"/>
              </a:buClr>
              <a:buSzPts val="2800"/>
              <a:buChar char="•"/>
            </a:pPr>
            <a:r>
              <a:rPr b="1" lang="en-US"/>
              <a:t>Super Class/Parent Class:</a:t>
            </a:r>
            <a:r>
              <a:rPr lang="en-US"/>
              <a:t> Superclass is the class from where a subclass inherits the features. It is also called a base class or a parent class.</a:t>
            </a:r>
            <a:endParaRPr/>
          </a:p>
          <a:p>
            <a:pPr indent="-228600" lvl="0" marL="228600" rtl="0" algn="l">
              <a:lnSpc>
                <a:spcPct val="90000"/>
              </a:lnSpc>
              <a:spcBef>
                <a:spcPts val="1000"/>
              </a:spcBef>
              <a:spcAft>
                <a:spcPts val="0"/>
              </a:spcAft>
              <a:buClr>
                <a:schemeClr val="dk1"/>
              </a:buClr>
              <a:buSzPts val="2800"/>
              <a:buChar char="•"/>
            </a:pPr>
            <a:r>
              <a:rPr b="1" lang="en-US"/>
              <a:t>Reusability:</a:t>
            </a:r>
            <a:r>
              <a:rPr lang="en-US"/>
              <a:t> As the name specifies, reusability is a mechanism which facilitates you to reuse the fields and methods of the existing class when you create a new class. You can use the same fields and methods already defined in the previous class.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24c23bf35c3_0_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Relationship Between Class and Interface</a:t>
            </a:r>
            <a:endParaRPr/>
          </a:p>
        </p:txBody>
      </p:sp>
      <p:sp>
        <p:nvSpPr>
          <p:cNvPr id="285" name="Google Shape;285;g24c23bf35c3_0_8"/>
          <p:cNvSpPr txBox="1"/>
          <p:nvPr>
            <p:ph idx="1" type="body"/>
          </p:nvPr>
        </p:nvSpPr>
        <p:spPr>
          <a:xfrm>
            <a:off x="838200" y="1512400"/>
            <a:ext cx="10515600" cy="466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A class can extend another class similar to this an interface can extend another interface. </a:t>
            </a:r>
            <a:endParaRPr/>
          </a:p>
          <a:p>
            <a:pPr indent="0" lvl="0" marL="0" rtl="0" algn="l">
              <a:lnSpc>
                <a:spcPct val="90000"/>
              </a:lnSpc>
              <a:spcBef>
                <a:spcPts val="1000"/>
              </a:spcBef>
              <a:spcAft>
                <a:spcPts val="0"/>
              </a:spcAft>
              <a:buSzPts val="1800"/>
              <a:buNone/>
            </a:pPr>
            <a:r>
              <a:rPr lang="en-US"/>
              <a:t>But only a class can extend to another interface, and vice-versa is not allowed.</a:t>
            </a:r>
            <a:endParaRPr/>
          </a:p>
          <a:p>
            <a:pPr indent="0" lvl="0" marL="0" rtl="0" algn="l">
              <a:lnSpc>
                <a:spcPct val="90000"/>
              </a:lnSpc>
              <a:spcBef>
                <a:spcPts val="1000"/>
              </a:spcBef>
              <a:spcAft>
                <a:spcPts val="0"/>
              </a:spcAft>
              <a:buSzPts val="1800"/>
              <a:buNone/>
            </a:pPr>
            <a:r>
              <a:t/>
            </a:r>
            <a:endParaRPr/>
          </a:p>
        </p:txBody>
      </p:sp>
      <p:pic>
        <p:nvPicPr>
          <p:cNvPr id="286" name="Google Shape;286;g24c23bf35c3_0_8"/>
          <p:cNvPicPr preferRelativeResize="0"/>
          <p:nvPr/>
        </p:nvPicPr>
        <p:blipFill rotWithShape="1">
          <a:blip r:embed="rId3">
            <a:alphaModFix/>
          </a:blip>
          <a:srcRect b="0" l="0" r="0" t="0"/>
          <a:stretch/>
        </p:blipFill>
        <p:spPr>
          <a:xfrm>
            <a:off x="939025" y="3246475"/>
            <a:ext cx="10938626" cy="30998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24c23bf35c3_0_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Difference Between Class and Interface</a:t>
            </a:r>
            <a:endParaRPr/>
          </a:p>
        </p:txBody>
      </p:sp>
      <p:sp>
        <p:nvSpPr>
          <p:cNvPr id="293" name="Google Shape;293;g24c23bf35c3_0_18"/>
          <p:cNvSpPr txBox="1"/>
          <p:nvPr>
            <p:ph idx="1" type="body"/>
          </p:nvPr>
        </p:nvSpPr>
        <p:spPr>
          <a:xfrm>
            <a:off x="838200" y="1525450"/>
            <a:ext cx="10515600" cy="4651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Although Class and Interface seem the same there have certain differences between Classes and Interface.</a:t>
            </a:r>
            <a:endParaRPr/>
          </a:p>
        </p:txBody>
      </p:sp>
      <p:pic>
        <p:nvPicPr>
          <p:cNvPr id="294" name="Google Shape;294;g24c23bf35c3_0_18"/>
          <p:cNvPicPr preferRelativeResize="0"/>
          <p:nvPr/>
        </p:nvPicPr>
        <p:blipFill rotWithShape="1">
          <a:blip r:embed="rId3">
            <a:alphaModFix/>
          </a:blip>
          <a:srcRect b="0" l="0" r="0" t="0"/>
          <a:stretch/>
        </p:blipFill>
        <p:spPr>
          <a:xfrm>
            <a:off x="838200" y="2522625"/>
            <a:ext cx="10830826" cy="42310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24c23bf35c3_0_2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New Feature Added in java 8</a:t>
            </a:r>
            <a:endParaRPr/>
          </a:p>
        </p:txBody>
      </p:sp>
      <p:sp>
        <p:nvSpPr>
          <p:cNvPr id="301" name="Google Shape;301;g24c23bf35c3_0_2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93700" lvl="0" marL="457200" rtl="0" algn="l">
              <a:lnSpc>
                <a:spcPct val="90000"/>
              </a:lnSpc>
              <a:spcBef>
                <a:spcPts val="1000"/>
              </a:spcBef>
              <a:spcAft>
                <a:spcPts val="0"/>
              </a:spcAft>
              <a:buSzPts val="2600"/>
              <a:buChar char="•"/>
            </a:pPr>
            <a:r>
              <a:rPr lang="en-US" sz="3600" u="sng"/>
              <a:t>default methods:</a:t>
            </a:r>
            <a:endParaRPr sz="3600" u="sng"/>
          </a:p>
          <a:p>
            <a:pPr indent="-342900" lvl="0" marL="457200" rtl="0" algn="l">
              <a:lnSpc>
                <a:spcPct val="90000"/>
              </a:lnSpc>
              <a:spcBef>
                <a:spcPts val="0"/>
              </a:spcBef>
              <a:spcAft>
                <a:spcPts val="0"/>
              </a:spcAft>
              <a:buSzPts val="1800"/>
              <a:buChar char="•"/>
            </a:pPr>
            <a:r>
              <a:rPr lang="en-US"/>
              <a:t>We can now add default implementation for interface methods. This default implementation has a special use and does not affect the intention behind interfaces.</a:t>
            </a:r>
            <a:endParaRPr/>
          </a:p>
          <a:p>
            <a:pPr indent="0" lvl="0" marL="0" rtl="0" algn="l">
              <a:lnSpc>
                <a:spcPct val="90000"/>
              </a:lnSpc>
              <a:spcBef>
                <a:spcPts val="1000"/>
              </a:spcBef>
              <a:spcAft>
                <a:spcPts val="0"/>
              </a:spcAft>
              <a:buSzPts val="1800"/>
              <a:buNone/>
            </a:pPr>
            <a:r>
              <a:t/>
            </a:r>
            <a:endParaRPr/>
          </a:p>
          <a:p>
            <a:pPr indent="-387350" lvl="0" marL="457200" rtl="0" algn="l">
              <a:lnSpc>
                <a:spcPct val="90000"/>
              </a:lnSpc>
              <a:spcBef>
                <a:spcPts val="1000"/>
              </a:spcBef>
              <a:spcAft>
                <a:spcPts val="0"/>
              </a:spcAft>
              <a:buSzPts val="2500"/>
              <a:buChar char="•"/>
            </a:pPr>
            <a:r>
              <a:rPr lang="en-US" sz="3500" u="sng"/>
              <a:t>Static Methods: </a:t>
            </a:r>
            <a:r>
              <a:rPr lang="en-US"/>
              <a:t>we can now define static methods in interfaces that can be called independently without an object.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24c23bf35c3_0_3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Types of Interfaces</a:t>
            </a:r>
            <a:endParaRPr/>
          </a:p>
        </p:txBody>
      </p:sp>
      <p:sp>
        <p:nvSpPr>
          <p:cNvPr id="308" name="Google Shape;308;g24c23bf35c3_0_36"/>
          <p:cNvSpPr txBox="1"/>
          <p:nvPr>
            <p:ph idx="1" type="body"/>
          </p:nvPr>
        </p:nvSpPr>
        <p:spPr>
          <a:xfrm>
            <a:off x="838200" y="1408100"/>
            <a:ext cx="10515600" cy="47688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1000"/>
              </a:spcBef>
              <a:spcAft>
                <a:spcPts val="0"/>
              </a:spcAft>
              <a:buClr>
                <a:schemeClr val="dk1"/>
              </a:buClr>
              <a:buSzPts val="710"/>
              <a:buFont typeface="Arial"/>
              <a:buNone/>
            </a:pPr>
            <a:r>
              <a:rPr lang="en-US"/>
              <a:t> </a:t>
            </a:r>
            <a:r>
              <a:rPr lang="en-US" sz="4009"/>
              <a:t>1. Functional Interface:</a:t>
            </a:r>
            <a:endParaRPr sz="4009"/>
          </a:p>
          <a:p>
            <a:pPr indent="0" lvl="0" marL="0" rtl="0" algn="l">
              <a:lnSpc>
                <a:spcPct val="90000"/>
              </a:lnSpc>
              <a:spcBef>
                <a:spcPts val="1000"/>
              </a:spcBef>
              <a:spcAft>
                <a:spcPts val="0"/>
              </a:spcAft>
              <a:buClr>
                <a:schemeClr val="dk1"/>
              </a:buClr>
              <a:buSzPct val="39285"/>
              <a:buFont typeface="Arial"/>
              <a:buNone/>
            </a:pPr>
            <a:r>
              <a:rPr lang="en-US"/>
              <a:t>Functional Interface is an interface that has only pure one abstract method.</a:t>
            </a:r>
            <a:endParaRPr/>
          </a:p>
          <a:p>
            <a:pPr indent="0" lvl="0" marL="0" rtl="0" algn="l">
              <a:lnSpc>
                <a:spcPct val="90000"/>
              </a:lnSpc>
              <a:spcBef>
                <a:spcPts val="1000"/>
              </a:spcBef>
              <a:spcAft>
                <a:spcPts val="0"/>
              </a:spcAft>
              <a:buSzPct val="69498"/>
              <a:buNone/>
            </a:pPr>
            <a:r>
              <a:rPr lang="en-US"/>
              <a:t>It can have any number of static and default methods</a:t>
            </a:r>
            <a:endParaRPr/>
          </a:p>
          <a:p>
            <a:pPr indent="0" lvl="0" marL="0" rtl="0" algn="l">
              <a:lnSpc>
                <a:spcPct val="90000"/>
              </a:lnSpc>
              <a:spcBef>
                <a:spcPts val="1000"/>
              </a:spcBef>
              <a:spcAft>
                <a:spcPts val="0"/>
              </a:spcAft>
              <a:buClr>
                <a:schemeClr val="dk1"/>
              </a:buClr>
              <a:buSzPct val="39285"/>
              <a:buFont typeface="Arial"/>
              <a:buNone/>
            </a:pPr>
            <a:r>
              <a:rPr lang="en-US"/>
              <a:t>When an interface contains only one </a:t>
            </a:r>
            <a:r>
              <a:rPr lang="en-US" u="sng"/>
              <a:t>single  abstract method</a:t>
            </a:r>
            <a:r>
              <a:rPr lang="en-US"/>
              <a:t>, then it is known as a Functional Interface.</a:t>
            </a:r>
            <a:endParaRPr/>
          </a:p>
          <a:p>
            <a:pPr indent="0" lvl="0" marL="0" rtl="0" algn="l">
              <a:lnSpc>
                <a:spcPct val="90000"/>
              </a:lnSpc>
              <a:spcBef>
                <a:spcPts val="1000"/>
              </a:spcBef>
              <a:spcAft>
                <a:spcPts val="0"/>
              </a:spcAft>
              <a:buClr>
                <a:schemeClr val="dk1"/>
              </a:buClr>
              <a:buSzPct val="39285"/>
              <a:buFont typeface="Arial"/>
              <a:buNone/>
            </a:pPr>
            <a:r>
              <a:t/>
            </a:r>
            <a:endParaRPr/>
          </a:p>
          <a:p>
            <a:pPr indent="0" lvl="0" marL="0" rtl="0" algn="l">
              <a:lnSpc>
                <a:spcPct val="90000"/>
              </a:lnSpc>
              <a:spcBef>
                <a:spcPts val="1000"/>
              </a:spcBef>
              <a:spcAft>
                <a:spcPts val="0"/>
              </a:spcAft>
              <a:buClr>
                <a:schemeClr val="dk1"/>
              </a:buClr>
              <a:buSzPct val="39285"/>
              <a:buFont typeface="Arial"/>
              <a:buNone/>
            </a:pPr>
            <a:r>
              <a:rPr lang="en-US"/>
              <a:t>Examples of Functional Interfaces:</a:t>
            </a:r>
            <a:endParaRPr/>
          </a:p>
          <a:p>
            <a:pPr indent="0" lvl="0" marL="0" rtl="0" algn="l">
              <a:lnSpc>
                <a:spcPct val="90000"/>
              </a:lnSpc>
              <a:spcBef>
                <a:spcPts val="1000"/>
              </a:spcBef>
              <a:spcAft>
                <a:spcPts val="0"/>
              </a:spcAft>
              <a:buClr>
                <a:schemeClr val="dk1"/>
              </a:buClr>
              <a:buSzPct val="39285"/>
              <a:buFont typeface="Arial"/>
              <a:buNone/>
            </a:pPr>
            <a:r>
              <a:rPr lang="en-US"/>
              <a:t>Runnable : It contains only  run()  method</a:t>
            </a:r>
            <a:endParaRPr/>
          </a:p>
          <a:p>
            <a:pPr indent="0" lvl="0" marL="0" rtl="0" algn="l">
              <a:lnSpc>
                <a:spcPct val="90000"/>
              </a:lnSpc>
              <a:spcBef>
                <a:spcPts val="1000"/>
              </a:spcBef>
              <a:spcAft>
                <a:spcPts val="0"/>
              </a:spcAft>
              <a:buClr>
                <a:schemeClr val="dk1"/>
              </a:buClr>
              <a:buSzPct val="39285"/>
              <a:buFont typeface="Arial"/>
              <a:buNone/>
            </a:pPr>
            <a:r>
              <a:rPr lang="en-US"/>
              <a:t>ActionListener : It contains only  actionPerformed()</a:t>
            </a:r>
            <a:endParaRPr/>
          </a:p>
          <a:p>
            <a:pPr indent="0" lvl="0" marL="0" rtl="0" algn="l">
              <a:lnSpc>
                <a:spcPct val="90000"/>
              </a:lnSpc>
              <a:spcBef>
                <a:spcPts val="1000"/>
              </a:spcBef>
              <a:spcAft>
                <a:spcPts val="0"/>
              </a:spcAft>
              <a:buClr>
                <a:schemeClr val="dk1"/>
              </a:buClr>
              <a:buSzPct val="39285"/>
              <a:buFont typeface="Arial"/>
              <a:buNone/>
            </a:pPr>
            <a:r>
              <a:rPr lang="en-US"/>
              <a:t>ItemListener : It contains only  itemStateChanged() method</a:t>
            </a:r>
            <a:endParaRPr/>
          </a:p>
          <a:p>
            <a:pPr indent="0" lvl="0" marL="0" rtl="0" algn="l">
              <a:lnSpc>
                <a:spcPct val="90000"/>
              </a:lnSpc>
              <a:spcBef>
                <a:spcPts val="1000"/>
              </a:spcBef>
              <a:spcAft>
                <a:spcPts val="0"/>
              </a:spcAft>
              <a:buSzPct val="69498"/>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24c23bf35c3_0_44"/>
          <p:cNvSpPr txBox="1"/>
          <p:nvPr>
            <p:ph idx="1" type="body"/>
          </p:nvPr>
        </p:nvSpPr>
        <p:spPr>
          <a:xfrm>
            <a:off x="838200" y="299875"/>
            <a:ext cx="10515600" cy="5877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1100"/>
              <a:buFont typeface="Arial"/>
              <a:buNone/>
            </a:pPr>
            <a:r>
              <a:rPr lang="en-US" sz="4100"/>
              <a:t>2. Marker Interface:</a:t>
            </a:r>
            <a:endParaRPr sz="4100"/>
          </a:p>
          <a:p>
            <a:pPr indent="0" lvl="0" marL="0" rtl="0" algn="l">
              <a:lnSpc>
                <a:spcPct val="90000"/>
              </a:lnSpc>
              <a:spcBef>
                <a:spcPts val="1000"/>
              </a:spcBef>
              <a:spcAft>
                <a:spcPts val="0"/>
              </a:spcAft>
              <a:buSzPts val="1800"/>
              <a:buNone/>
            </a:pPr>
            <a:r>
              <a:rPr lang="en-US"/>
              <a:t>An interface that does </a:t>
            </a:r>
            <a:r>
              <a:rPr lang="en-US" u="sng"/>
              <a:t>not contain any methods</a:t>
            </a:r>
            <a:r>
              <a:rPr lang="en-US"/>
              <a:t>, fields, Abstract Methods, and any Constants is Called a Marker interface.</a:t>
            </a:r>
            <a:endParaRPr/>
          </a:p>
          <a:p>
            <a:pPr indent="0" lvl="0" marL="0" rtl="0" algn="l">
              <a:lnSpc>
                <a:spcPct val="90000"/>
              </a:lnSpc>
              <a:spcBef>
                <a:spcPts val="1000"/>
              </a:spcBef>
              <a:spcAft>
                <a:spcPts val="0"/>
              </a:spcAft>
              <a:buClr>
                <a:schemeClr val="dk1"/>
              </a:buClr>
              <a:buSzPts val="1100"/>
              <a:buFont typeface="Arial"/>
              <a:buNone/>
            </a:pPr>
            <a:r>
              <a:t/>
            </a:r>
            <a:endParaRPr/>
          </a:p>
          <a:p>
            <a:pPr indent="0" lvl="0" marL="0" rtl="0" algn="l">
              <a:lnSpc>
                <a:spcPct val="90000"/>
              </a:lnSpc>
              <a:spcBef>
                <a:spcPts val="1000"/>
              </a:spcBef>
              <a:spcAft>
                <a:spcPts val="0"/>
              </a:spcAft>
              <a:buSzPts val="1800"/>
              <a:buNone/>
            </a:pPr>
            <a:r>
              <a:rPr lang="en-US"/>
              <a:t>Also, if an interface is empty, then it is known as Marker Interface.</a:t>
            </a:r>
            <a:endParaRPr/>
          </a:p>
          <a:p>
            <a:pPr indent="0" lvl="0" marL="0" rtl="0" algn="l">
              <a:lnSpc>
                <a:spcPct val="90000"/>
              </a:lnSpc>
              <a:spcBef>
                <a:spcPts val="1000"/>
              </a:spcBef>
              <a:spcAft>
                <a:spcPts val="0"/>
              </a:spcAft>
              <a:buClr>
                <a:schemeClr val="dk1"/>
              </a:buClr>
              <a:buSzPts val="1100"/>
              <a:buFont typeface="Arial"/>
              <a:buNone/>
            </a:pPr>
            <a:r>
              <a:t/>
            </a:r>
            <a:endParaRPr/>
          </a:p>
          <a:p>
            <a:pPr indent="0" lvl="0" marL="0" rtl="0" algn="l">
              <a:lnSpc>
                <a:spcPct val="90000"/>
              </a:lnSpc>
              <a:spcBef>
                <a:spcPts val="1000"/>
              </a:spcBef>
              <a:spcAft>
                <a:spcPts val="0"/>
              </a:spcAft>
              <a:buClr>
                <a:schemeClr val="dk1"/>
              </a:buClr>
              <a:buSzPts val="1100"/>
              <a:buFont typeface="Arial"/>
              <a:buNone/>
            </a:pPr>
            <a:r>
              <a:rPr lang="en-US"/>
              <a:t>The Serializable and the Cloneable interfaces are examples of Marker interfaces.</a:t>
            </a:r>
            <a:endParaRPr/>
          </a:p>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24c23bf35c3_0_5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Lambda Expression</a:t>
            </a:r>
            <a:endParaRPr/>
          </a:p>
        </p:txBody>
      </p:sp>
      <p:sp>
        <p:nvSpPr>
          <p:cNvPr id="321" name="Google Shape;321;g24c23bf35c3_0_51"/>
          <p:cNvSpPr txBox="1"/>
          <p:nvPr>
            <p:ph idx="1" type="body"/>
          </p:nvPr>
        </p:nvSpPr>
        <p:spPr>
          <a:xfrm>
            <a:off x="773000" y="1499675"/>
            <a:ext cx="10515600" cy="4351200"/>
          </a:xfrm>
          <a:prstGeom prst="rect">
            <a:avLst/>
          </a:prstGeom>
          <a:noFill/>
          <a:ln>
            <a:noFill/>
          </a:ln>
        </p:spPr>
        <p:txBody>
          <a:bodyPr anchorCtr="0" anchor="t" bIns="45700" lIns="91425" spcFirstLastPara="1" rIns="91425" wrap="square" tIns="45700">
            <a:normAutofit/>
          </a:bodyPr>
          <a:lstStyle/>
          <a:p>
            <a:pPr indent="-387350" lvl="0" marL="457200" rtl="0" algn="l">
              <a:lnSpc>
                <a:spcPct val="90000"/>
              </a:lnSpc>
              <a:spcBef>
                <a:spcPts val="1000"/>
              </a:spcBef>
              <a:spcAft>
                <a:spcPts val="0"/>
              </a:spcAft>
              <a:buSzPts val="2500"/>
              <a:buChar char="•"/>
            </a:pPr>
            <a:r>
              <a:rPr lang="en-US" sz="3500"/>
              <a:t>Lambda expression is a new and important feature of Java which was included in Java SE 8. </a:t>
            </a:r>
            <a:endParaRPr sz="3500"/>
          </a:p>
          <a:p>
            <a:pPr indent="0" lvl="0" marL="457200" rtl="0" algn="l">
              <a:lnSpc>
                <a:spcPct val="90000"/>
              </a:lnSpc>
              <a:spcBef>
                <a:spcPts val="1000"/>
              </a:spcBef>
              <a:spcAft>
                <a:spcPts val="0"/>
              </a:spcAft>
              <a:buSzPts val="1800"/>
              <a:buNone/>
            </a:pPr>
            <a:r>
              <a:t/>
            </a:r>
            <a:endParaRPr sz="3500"/>
          </a:p>
          <a:p>
            <a:pPr indent="-431800" lvl="0" marL="457200" rtl="0" algn="l">
              <a:lnSpc>
                <a:spcPct val="90000"/>
              </a:lnSpc>
              <a:spcBef>
                <a:spcPts val="1000"/>
              </a:spcBef>
              <a:spcAft>
                <a:spcPts val="0"/>
              </a:spcAft>
              <a:buSzPts val="3200"/>
              <a:buChar char="•"/>
            </a:pPr>
            <a:r>
              <a:rPr lang="en-US" sz="3200"/>
              <a:t>It provides a clear and concise way to represent one method interface using an expression. </a:t>
            </a:r>
            <a:endParaRPr sz="3200"/>
          </a:p>
          <a:p>
            <a:pPr indent="0" lvl="0" marL="457200" rtl="0" algn="l">
              <a:lnSpc>
                <a:spcPct val="90000"/>
              </a:lnSpc>
              <a:spcBef>
                <a:spcPts val="1000"/>
              </a:spcBef>
              <a:spcAft>
                <a:spcPts val="0"/>
              </a:spcAft>
              <a:buSzPts val="1800"/>
              <a:buNone/>
            </a:pPr>
            <a:r>
              <a:t/>
            </a:r>
            <a:endParaRPr sz="3200"/>
          </a:p>
          <a:p>
            <a:pPr indent="-431800" lvl="0" marL="457200" rtl="0" algn="l">
              <a:lnSpc>
                <a:spcPct val="90000"/>
              </a:lnSpc>
              <a:spcBef>
                <a:spcPts val="1000"/>
              </a:spcBef>
              <a:spcAft>
                <a:spcPts val="0"/>
              </a:spcAft>
              <a:buSzPts val="3200"/>
              <a:buChar char="•"/>
            </a:pPr>
            <a:r>
              <a:rPr lang="en-US" sz="3200"/>
              <a:t>It is very useful in collection library. It helps to iterate, filter and extract data from collection.</a:t>
            </a:r>
            <a:endParaRPr sz="32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2887374161a_0_2"/>
          <p:cNvSpPr txBox="1"/>
          <p:nvPr>
            <p:ph idx="1" type="body"/>
          </p:nvPr>
        </p:nvSpPr>
        <p:spPr>
          <a:xfrm>
            <a:off x="838200" y="91275"/>
            <a:ext cx="10515600" cy="6085500"/>
          </a:xfrm>
          <a:prstGeom prst="rect">
            <a:avLst/>
          </a:prstGeom>
          <a:noFill/>
          <a:ln>
            <a:noFill/>
          </a:ln>
        </p:spPr>
        <p:txBody>
          <a:bodyPr anchorCtr="0" anchor="t" bIns="45700" lIns="91425" spcFirstLastPara="1" rIns="91425" wrap="square" tIns="45700">
            <a:normAutofit lnSpcReduction="10000"/>
          </a:bodyPr>
          <a:lstStyle/>
          <a:p>
            <a:pPr indent="-374650" lvl="0" marL="457200" rtl="0" algn="l">
              <a:lnSpc>
                <a:spcPct val="90000"/>
              </a:lnSpc>
              <a:spcBef>
                <a:spcPts val="1000"/>
              </a:spcBef>
              <a:spcAft>
                <a:spcPts val="0"/>
              </a:spcAft>
              <a:buSzPts val="2300"/>
              <a:buChar char="•"/>
            </a:pPr>
            <a:r>
              <a:rPr lang="en-US" sz="3300"/>
              <a:t>The Lambda expression is used to provide the implementation of an interface which has functional interface. </a:t>
            </a:r>
            <a:endParaRPr sz="3300"/>
          </a:p>
          <a:p>
            <a:pPr indent="0" lvl="0" marL="457200" rtl="0" algn="l">
              <a:lnSpc>
                <a:spcPct val="90000"/>
              </a:lnSpc>
              <a:spcBef>
                <a:spcPts val="1000"/>
              </a:spcBef>
              <a:spcAft>
                <a:spcPts val="0"/>
              </a:spcAft>
              <a:buSzPts val="1800"/>
              <a:buNone/>
            </a:pPr>
            <a:r>
              <a:t/>
            </a:r>
            <a:endParaRPr sz="3300"/>
          </a:p>
          <a:p>
            <a:pPr indent="-374650" lvl="0" marL="457200" rtl="0" algn="l">
              <a:lnSpc>
                <a:spcPct val="90000"/>
              </a:lnSpc>
              <a:spcBef>
                <a:spcPts val="1000"/>
              </a:spcBef>
              <a:spcAft>
                <a:spcPts val="0"/>
              </a:spcAft>
              <a:buSzPts val="2300"/>
              <a:buChar char="•"/>
            </a:pPr>
            <a:r>
              <a:rPr lang="en-US" sz="3300"/>
              <a:t>It saves a lot of code. </a:t>
            </a:r>
            <a:endParaRPr sz="3300"/>
          </a:p>
          <a:p>
            <a:pPr indent="-374650" lvl="0" marL="457200" rtl="0" algn="l">
              <a:lnSpc>
                <a:spcPct val="90000"/>
              </a:lnSpc>
              <a:spcBef>
                <a:spcPts val="0"/>
              </a:spcBef>
              <a:spcAft>
                <a:spcPts val="0"/>
              </a:spcAft>
              <a:buSzPts val="2300"/>
              <a:buChar char="•"/>
            </a:pPr>
            <a:r>
              <a:rPr lang="en-US" sz="3300"/>
              <a:t>In case of lambda expression, we don't need to define the method again for providing the implementation.</a:t>
            </a:r>
            <a:endParaRPr sz="3300"/>
          </a:p>
          <a:p>
            <a:pPr indent="-374650" lvl="0" marL="457200" rtl="0" algn="l">
              <a:lnSpc>
                <a:spcPct val="90000"/>
              </a:lnSpc>
              <a:spcBef>
                <a:spcPts val="0"/>
              </a:spcBef>
              <a:spcAft>
                <a:spcPts val="0"/>
              </a:spcAft>
              <a:buSzPts val="2300"/>
              <a:buChar char="•"/>
            </a:pPr>
            <a:r>
              <a:rPr lang="en-US" sz="3300"/>
              <a:t>Here, we just write the implementation code.</a:t>
            </a:r>
            <a:endParaRPr sz="3300"/>
          </a:p>
          <a:p>
            <a:pPr indent="0" lvl="0" marL="457200" rtl="0" algn="l">
              <a:lnSpc>
                <a:spcPct val="90000"/>
              </a:lnSpc>
              <a:spcBef>
                <a:spcPts val="1000"/>
              </a:spcBef>
              <a:spcAft>
                <a:spcPts val="0"/>
              </a:spcAft>
              <a:buSzPts val="1800"/>
              <a:buNone/>
            </a:pPr>
            <a:r>
              <a:t/>
            </a:r>
            <a:endParaRPr sz="3300"/>
          </a:p>
          <a:p>
            <a:pPr indent="-374650" lvl="0" marL="457200" rtl="0" algn="l">
              <a:lnSpc>
                <a:spcPct val="90000"/>
              </a:lnSpc>
              <a:spcBef>
                <a:spcPts val="1000"/>
              </a:spcBef>
              <a:spcAft>
                <a:spcPts val="0"/>
              </a:spcAft>
              <a:buSzPts val="2300"/>
              <a:buChar char="•"/>
            </a:pPr>
            <a:r>
              <a:rPr lang="en-US" sz="3300"/>
              <a:t>Java lambda expression is treated as a function, so compiler does not create .class file.</a:t>
            </a:r>
            <a:endParaRPr sz="3300"/>
          </a:p>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2887374161a_0_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Syntax of Lambda Expression</a:t>
            </a:r>
            <a:endParaRPr/>
          </a:p>
        </p:txBody>
      </p:sp>
      <p:sp>
        <p:nvSpPr>
          <p:cNvPr id="334" name="Google Shape;334;g2887374161a_0_9"/>
          <p:cNvSpPr txBox="1"/>
          <p:nvPr>
            <p:ph idx="1" type="body"/>
          </p:nvPr>
        </p:nvSpPr>
        <p:spPr>
          <a:xfrm>
            <a:off x="838200" y="1434175"/>
            <a:ext cx="10515600" cy="51240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1000"/>
              </a:spcBef>
              <a:spcAft>
                <a:spcPts val="0"/>
              </a:spcAft>
              <a:buClr>
                <a:schemeClr val="dk1"/>
              </a:buClr>
              <a:buSzPts val="1100"/>
              <a:buFont typeface="Arial"/>
              <a:buNone/>
            </a:pPr>
            <a:r>
              <a:rPr b="1" lang="en-US"/>
              <a:t>(argument-list) -&gt; {body}  </a:t>
            </a:r>
            <a:endParaRPr b="1"/>
          </a:p>
          <a:p>
            <a:pPr indent="0" lvl="0" marL="0" rtl="0" algn="l">
              <a:lnSpc>
                <a:spcPct val="90000"/>
              </a:lnSpc>
              <a:spcBef>
                <a:spcPts val="1000"/>
              </a:spcBef>
              <a:spcAft>
                <a:spcPts val="0"/>
              </a:spcAft>
              <a:buClr>
                <a:schemeClr val="dk1"/>
              </a:buClr>
              <a:buSzPts val="1100"/>
              <a:buFont typeface="Arial"/>
              <a:buNone/>
            </a:pPr>
            <a:r>
              <a:rPr lang="en-US"/>
              <a:t>Java lambda expression is consisted of three components.</a:t>
            </a:r>
            <a:endParaRPr/>
          </a:p>
          <a:p>
            <a:pPr indent="0" lvl="0" marL="0" rtl="0" algn="l">
              <a:lnSpc>
                <a:spcPct val="90000"/>
              </a:lnSpc>
              <a:spcBef>
                <a:spcPts val="1000"/>
              </a:spcBef>
              <a:spcAft>
                <a:spcPts val="0"/>
              </a:spcAft>
              <a:buClr>
                <a:schemeClr val="dk1"/>
              </a:buClr>
              <a:buSzPts val="1100"/>
              <a:buFont typeface="Arial"/>
              <a:buNone/>
            </a:pPr>
            <a:r>
              <a:rPr lang="en-US"/>
              <a:t>1) </a:t>
            </a:r>
            <a:r>
              <a:rPr b="1" lang="en-US"/>
              <a:t>Argument-list</a:t>
            </a:r>
            <a:r>
              <a:rPr lang="en-US"/>
              <a:t>: It can be empty or non-empty as well.</a:t>
            </a:r>
            <a:endParaRPr/>
          </a:p>
          <a:p>
            <a:pPr indent="0" lvl="0" marL="0" rtl="0" algn="l">
              <a:lnSpc>
                <a:spcPct val="90000"/>
              </a:lnSpc>
              <a:spcBef>
                <a:spcPts val="1000"/>
              </a:spcBef>
              <a:spcAft>
                <a:spcPts val="0"/>
              </a:spcAft>
              <a:buClr>
                <a:schemeClr val="dk1"/>
              </a:buClr>
              <a:buSzPts val="1100"/>
              <a:buFont typeface="Arial"/>
              <a:buNone/>
            </a:pPr>
            <a:r>
              <a:rPr lang="en-US"/>
              <a:t>2) </a:t>
            </a:r>
            <a:r>
              <a:rPr b="1" lang="en-US"/>
              <a:t>Arrow-token</a:t>
            </a:r>
            <a:r>
              <a:rPr lang="en-US"/>
              <a:t>: It is used to link arguments-list and body of expression.</a:t>
            </a:r>
            <a:endParaRPr/>
          </a:p>
          <a:p>
            <a:pPr indent="0" lvl="0" marL="0" rtl="0" algn="l">
              <a:lnSpc>
                <a:spcPct val="90000"/>
              </a:lnSpc>
              <a:spcBef>
                <a:spcPts val="1000"/>
              </a:spcBef>
              <a:spcAft>
                <a:spcPts val="0"/>
              </a:spcAft>
              <a:buSzPts val="1800"/>
              <a:buNone/>
            </a:pPr>
            <a:r>
              <a:rPr lang="en-US"/>
              <a:t>3) </a:t>
            </a:r>
            <a:r>
              <a:rPr b="1" lang="en-US"/>
              <a:t>Body</a:t>
            </a:r>
            <a:r>
              <a:rPr lang="en-US"/>
              <a:t>: It contains expressions and statements for lambda expression.</a:t>
            </a:r>
            <a:endParaRPr/>
          </a:p>
          <a:p>
            <a:pPr indent="0" lvl="0" marL="0" rtl="0" algn="l">
              <a:lnSpc>
                <a:spcPct val="90000"/>
              </a:lnSpc>
              <a:spcBef>
                <a:spcPts val="1000"/>
              </a:spcBef>
              <a:spcAft>
                <a:spcPts val="0"/>
              </a:spcAft>
              <a:buClr>
                <a:schemeClr val="dk1"/>
              </a:buClr>
              <a:buSzPts val="1100"/>
              <a:buFont typeface="Arial"/>
              <a:buNone/>
            </a:pPr>
            <a:r>
              <a:t/>
            </a:r>
            <a:endParaRPr/>
          </a:p>
          <a:p>
            <a:pPr indent="0" lvl="0" marL="0" rtl="0" algn="l">
              <a:lnSpc>
                <a:spcPct val="90000"/>
              </a:lnSpc>
              <a:spcBef>
                <a:spcPts val="1000"/>
              </a:spcBef>
              <a:spcAft>
                <a:spcPts val="0"/>
              </a:spcAft>
              <a:buClr>
                <a:schemeClr val="dk1"/>
              </a:buClr>
              <a:buSzPts val="1100"/>
              <a:buFont typeface="Arial"/>
              <a:buNone/>
            </a:pPr>
            <a:r>
              <a:rPr lang="en-US"/>
              <a:t>No Parameter Syntax</a:t>
            </a:r>
            <a:endParaRPr/>
          </a:p>
          <a:p>
            <a:pPr indent="0" lvl="0" marL="0" rtl="0" algn="l">
              <a:lnSpc>
                <a:spcPct val="90000"/>
              </a:lnSpc>
              <a:spcBef>
                <a:spcPts val="1000"/>
              </a:spcBef>
              <a:spcAft>
                <a:spcPts val="0"/>
              </a:spcAft>
              <a:buClr>
                <a:schemeClr val="dk1"/>
              </a:buClr>
              <a:buSzPts val="1100"/>
              <a:buFont typeface="Arial"/>
              <a:buNone/>
            </a:pPr>
            <a:r>
              <a:rPr lang="en-US"/>
              <a:t>() -&gt; {  </a:t>
            </a:r>
            <a:endParaRPr/>
          </a:p>
          <a:p>
            <a:pPr indent="0" lvl="0" marL="0" rtl="0" algn="l">
              <a:lnSpc>
                <a:spcPct val="90000"/>
              </a:lnSpc>
              <a:spcBef>
                <a:spcPts val="1000"/>
              </a:spcBef>
              <a:spcAft>
                <a:spcPts val="0"/>
              </a:spcAft>
              <a:buClr>
                <a:schemeClr val="dk1"/>
              </a:buClr>
              <a:buSzPts val="1100"/>
              <a:buFont typeface="Arial"/>
              <a:buNone/>
            </a:pPr>
            <a:r>
              <a:rPr lang="en-US"/>
              <a:t>//Body of no parameter lambda  </a:t>
            </a:r>
            <a:endParaRPr/>
          </a:p>
          <a:p>
            <a:pPr indent="0" lvl="0" marL="0" rtl="0" algn="l">
              <a:lnSpc>
                <a:spcPct val="90000"/>
              </a:lnSpc>
              <a:spcBef>
                <a:spcPts val="1000"/>
              </a:spcBef>
              <a:spcAft>
                <a:spcPts val="0"/>
              </a:spcAft>
              <a:buSzPts val="1800"/>
              <a:buNone/>
            </a:pPr>
            <a:r>
              <a:rPr lang="en-US"/>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syntax of Java Inheritance</a:t>
            </a:r>
            <a:br>
              <a:rPr lang="en-US"/>
            </a:br>
            <a:endParaRPr/>
          </a:p>
        </p:txBody>
      </p:sp>
      <p:sp>
        <p:nvSpPr>
          <p:cNvPr id="106" name="Google Shape;106;p4"/>
          <p:cNvSpPr txBox="1"/>
          <p:nvPr>
            <p:ph idx="1" type="body"/>
          </p:nvPr>
        </p:nvSpPr>
        <p:spPr>
          <a:xfrm>
            <a:off x="838200" y="21304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class </a:t>
            </a:r>
            <a:r>
              <a:rPr lang="en-US">
                <a:solidFill>
                  <a:srgbClr val="FF0000"/>
                </a:solidFill>
              </a:rPr>
              <a:t>Subclass-name</a:t>
            </a:r>
            <a:r>
              <a:rPr lang="en-US"/>
              <a:t> extends Superclass-name  </a:t>
            </a:r>
            <a:endParaRPr/>
          </a:p>
          <a:p>
            <a:pPr indent="-228600" lvl="0" marL="228600" rtl="0" algn="l">
              <a:lnSpc>
                <a:spcPct val="90000"/>
              </a:lnSpc>
              <a:spcBef>
                <a:spcPts val="1000"/>
              </a:spcBef>
              <a:spcAft>
                <a:spcPts val="0"/>
              </a:spcAft>
              <a:buClr>
                <a:schemeClr val="dk1"/>
              </a:buClr>
              <a:buSzPts val="2800"/>
              <a:buChar char="•"/>
            </a:pPr>
            <a:r>
              <a:rPr lang="en-US"/>
              <a:t>{  </a:t>
            </a:r>
            <a:endParaRPr/>
          </a:p>
          <a:p>
            <a:pPr indent="-228600" lvl="0" marL="228600" rtl="0" algn="l">
              <a:lnSpc>
                <a:spcPct val="90000"/>
              </a:lnSpc>
              <a:spcBef>
                <a:spcPts val="1000"/>
              </a:spcBef>
              <a:spcAft>
                <a:spcPts val="0"/>
              </a:spcAft>
              <a:buClr>
                <a:schemeClr val="dk1"/>
              </a:buClr>
              <a:buSzPts val="2800"/>
              <a:buChar char="•"/>
            </a:pPr>
            <a:r>
              <a:rPr lang="en-US"/>
              <a:t>   //methods and fields  </a:t>
            </a:r>
            <a:endParaRPr/>
          </a:p>
          <a:p>
            <a:pPr indent="-228600" lvl="0" marL="228600" rtl="0" algn="l">
              <a:lnSpc>
                <a:spcPct val="90000"/>
              </a:lnSpc>
              <a:spcBef>
                <a:spcPts val="1000"/>
              </a:spcBef>
              <a:spcAft>
                <a:spcPts val="0"/>
              </a:spcAft>
              <a:buClr>
                <a:schemeClr val="dk1"/>
              </a:buClr>
              <a:buSzPts val="2800"/>
              <a:buChar char="•"/>
            </a:pPr>
            <a:r>
              <a:rPr lang="en-US"/>
              <a:t>} </a:t>
            </a:r>
            <a:endParaRPr/>
          </a:p>
          <a:p>
            <a:pPr indent="-228600" lvl="0" marL="228600" rtl="0" algn="l">
              <a:lnSpc>
                <a:spcPct val="90000"/>
              </a:lnSpc>
              <a:spcBef>
                <a:spcPts val="1000"/>
              </a:spcBef>
              <a:spcAft>
                <a:spcPts val="0"/>
              </a:spcAft>
              <a:buClr>
                <a:schemeClr val="dk1"/>
              </a:buClr>
              <a:buSzPts val="2800"/>
              <a:buChar char="•"/>
            </a:pPr>
            <a:r>
              <a:rPr lang="en-US"/>
              <a:t>The </a:t>
            </a:r>
            <a:r>
              <a:rPr b="1" lang="en-US"/>
              <a:t>extends keyword</a:t>
            </a:r>
            <a:r>
              <a:rPr lang="en-US"/>
              <a:t> indicates that you are making a new class that derives from an existing class. The meaning of "extends" is to increase the functionality.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1981200" y="152401"/>
            <a:ext cx="8229600" cy="7159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Derived class Constructor</a:t>
            </a:r>
            <a:endParaRPr/>
          </a:p>
        </p:txBody>
      </p:sp>
      <p:sp>
        <p:nvSpPr>
          <p:cNvPr id="113" name="Google Shape;113;p5"/>
          <p:cNvSpPr txBox="1"/>
          <p:nvPr>
            <p:ph idx="1" type="body"/>
          </p:nvPr>
        </p:nvSpPr>
        <p:spPr>
          <a:xfrm>
            <a:off x="1981200" y="1295401"/>
            <a:ext cx="8229600" cy="452596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Constructors are called in the sequence of </a:t>
            </a:r>
            <a:endParaRPr/>
          </a:p>
          <a:p>
            <a:pPr indent="-228600" lvl="0" marL="228600" rtl="0" algn="just">
              <a:lnSpc>
                <a:spcPct val="90000"/>
              </a:lnSpc>
              <a:spcBef>
                <a:spcPts val="1000"/>
              </a:spcBef>
              <a:spcAft>
                <a:spcPts val="0"/>
              </a:spcAft>
              <a:buClr>
                <a:schemeClr val="dk1"/>
              </a:buClr>
              <a:buSzPts val="2800"/>
              <a:buFont typeface="Noto Sans Symbols"/>
              <a:buNone/>
            </a:pPr>
            <a:r>
              <a:rPr lang="en-US"/>
              <a:t>    super--&gt;sub</a:t>
            </a:r>
            <a:endParaRPr/>
          </a:p>
          <a:p>
            <a:pPr indent="-228600" lvl="0" marL="228600" rtl="0" algn="just">
              <a:lnSpc>
                <a:spcPct val="90000"/>
              </a:lnSpc>
              <a:spcBef>
                <a:spcPts val="1000"/>
              </a:spcBef>
              <a:spcAft>
                <a:spcPts val="0"/>
              </a:spcAft>
              <a:buClr>
                <a:schemeClr val="dk1"/>
              </a:buClr>
              <a:buSzPts val="2800"/>
              <a:buChar char="•"/>
            </a:pPr>
            <a:r>
              <a:rPr lang="en-US"/>
              <a:t>When Manager is created the sequence in which constructors get invoked is </a:t>
            </a:r>
            <a:endParaRPr/>
          </a:p>
          <a:p>
            <a:pPr indent="-228600" lvl="1" marL="685800" rtl="0" algn="just">
              <a:lnSpc>
                <a:spcPct val="90000"/>
              </a:lnSpc>
              <a:spcBef>
                <a:spcPts val="500"/>
              </a:spcBef>
              <a:spcAft>
                <a:spcPts val="0"/>
              </a:spcAft>
              <a:buClr>
                <a:schemeClr val="dk1"/>
              </a:buClr>
              <a:buSzPts val="2400"/>
              <a:buChar char="•"/>
            </a:pPr>
            <a:r>
              <a:rPr lang="en-US"/>
              <a:t>Employee🡪Manager</a:t>
            </a:r>
            <a:endParaRPr/>
          </a:p>
        </p:txBody>
      </p:sp>
      <p:sp>
        <p:nvSpPr>
          <p:cNvPr id="114" name="Google Shape;114;p5"/>
          <p:cNvSpPr txBox="1"/>
          <p:nvPr/>
        </p:nvSpPr>
        <p:spPr>
          <a:xfrm>
            <a:off x="2398714" y="5364163"/>
            <a:ext cx="1812925" cy="36671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txBox="1"/>
          <p:nvPr>
            <p:ph type="title"/>
          </p:nvPr>
        </p:nvSpPr>
        <p:spPr>
          <a:xfrm>
            <a:off x="1981200" y="152401"/>
            <a:ext cx="8229600" cy="7159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ourier New"/>
              <a:buNone/>
            </a:pPr>
            <a:r>
              <a:rPr lang="en-US" sz="2800">
                <a:latin typeface="Courier New"/>
                <a:ea typeface="Courier New"/>
                <a:cs typeface="Courier New"/>
                <a:sym typeface="Courier New"/>
              </a:rPr>
              <a:t>super</a:t>
            </a:r>
            <a:r>
              <a:rPr lang="en-US"/>
              <a:t> Keyword</a:t>
            </a:r>
            <a:endParaRPr/>
          </a:p>
        </p:txBody>
      </p:sp>
      <p:sp>
        <p:nvSpPr>
          <p:cNvPr id="120" name="Google Shape;120;p6"/>
          <p:cNvSpPr txBox="1"/>
          <p:nvPr>
            <p:ph idx="1" type="body"/>
          </p:nvPr>
        </p:nvSpPr>
        <p:spPr>
          <a:xfrm>
            <a:off x="1981200" y="1295401"/>
            <a:ext cx="8229600" cy="483076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500"/>
              <a:buChar char="•"/>
            </a:pPr>
            <a:r>
              <a:rPr lang="en-US" sz="2500">
                <a:latin typeface="Courier New"/>
                <a:ea typeface="Courier New"/>
                <a:cs typeface="Courier New"/>
                <a:sym typeface="Courier New"/>
              </a:rPr>
              <a:t>super</a:t>
            </a:r>
            <a:r>
              <a:rPr lang="en-US"/>
              <a:t> keyword refers to super class.</a:t>
            </a:r>
            <a:endParaRPr/>
          </a:p>
          <a:p>
            <a:pPr indent="-228600" lvl="0" marL="228600" rtl="0" algn="just">
              <a:lnSpc>
                <a:spcPct val="90000"/>
              </a:lnSpc>
              <a:spcBef>
                <a:spcPts val="1000"/>
              </a:spcBef>
              <a:spcAft>
                <a:spcPts val="0"/>
              </a:spcAft>
              <a:buClr>
                <a:schemeClr val="dk1"/>
              </a:buClr>
              <a:buSzPts val="2500"/>
              <a:buChar char="•"/>
            </a:pPr>
            <a:r>
              <a:rPr lang="en-US" sz="2500">
                <a:latin typeface="Courier New"/>
                <a:ea typeface="Courier New"/>
                <a:cs typeface="Courier New"/>
                <a:sym typeface="Courier New"/>
              </a:rPr>
              <a:t>super</a:t>
            </a:r>
            <a:r>
              <a:rPr lang="en-US"/>
              <a:t> allows to pass control to a constructor in the super class.</a:t>
            </a:r>
            <a:endParaRPr/>
          </a:p>
          <a:p>
            <a:pPr indent="-228600" lvl="0" marL="228600" rtl="0" algn="just">
              <a:lnSpc>
                <a:spcPct val="90000"/>
              </a:lnSpc>
              <a:spcBef>
                <a:spcPts val="1000"/>
              </a:spcBef>
              <a:spcAft>
                <a:spcPts val="0"/>
              </a:spcAft>
              <a:buClr>
                <a:schemeClr val="dk1"/>
              </a:buClr>
              <a:buSzPts val="2800"/>
              <a:buChar char="•"/>
            </a:pPr>
            <a:r>
              <a:rPr lang="en-US"/>
              <a:t>Every constructor must invoke the constructor of super class.</a:t>
            </a:r>
            <a:endParaRPr/>
          </a:p>
          <a:p>
            <a:pPr indent="-228600" lvl="1" marL="685800" rtl="0" algn="just">
              <a:lnSpc>
                <a:spcPct val="90000"/>
              </a:lnSpc>
              <a:spcBef>
                <a:spcPts val="500"/>
              </a:spcBef>
              <a:spcAft>
                <a:spcPts val="0"/>
              </a:spcAft>
              <a:buClr>
                <a:schemeClr val="dk1"/>
              </a:buClr>
              <a:buSzPts val="2400"/>
              <a:buChar char="•"/>
            </a:pPr>
            <a:r>
              <a:rPr lang="en-US"/>
              <a:t>If constructor is not invoked explicitly, </a:t>
            </a:r>
            <a:r>
              <a:rPr lang="en-US" sz="2500">
                <a:latin typeface="Courier New"/>
                <a:ea typeface="Courier New"/>
                <a:cs typeface="Courier New"/>
                <a:sym typeface="Courier New"/>
              </a:rPr>
              <a:t>super</a:t>
            </a:r>
            <a:r>
              <a:rPr lang="en-US"/>
              <a:t> class uses its default constructor.</a:t>
            </a:r>
            <a:endParaRPr/>
          </a:p>
          <a:p>
            <a:pPr indent="-228600" lvl="1" marL="685800" rtl="0" algn="just">
              <a:lnSpc>
                <a:spcPct val="90000"/>
              </a:lnSpc>
              <a:spcBef>
                <a:spcPts val="500"/>
              </a:spcBef>
              <a:spcAft>
                <a:spcPts val="0"/>
              </a:spcAft>
              <a:buClr>
                <a:schemeClr val="dk1"/>
              </a:buClr>
              <a:buSzPts val="2400"/>
              <a:buChar char="•"/>
            </a:pPr>
            <a:r>
              <a:rPr lang="en-US"/>
              <a:t>If there’s no default constructor in </a:t>
            </a:r>
            <a:r>
              <a:rPr lang="en-US" sz="2500">
                <a:latin typeface="Courier New"/>
                <a:ea typeface="Courier New"/>
                <a:cs typeface="Courier New"/>
                <a:sym typeface="Courier New"/>
              </a:rPr>
              <a:t>super</a:t>
            </a:r>
            <a:r>
              <a:rPr lang="en-US"/>
              <a:t> class, compiler complains.</a:t>
            </a:r>
            <a:endParaRPr/>
          </a:p>
          <a:p>
            <a:pPr indent="-228600" lvl="0" marL="228600" rtl="0" algn="just">
              <a:lnSpc>
                <a:spcPct val="90000"/>
              </a:lnSpc>
              <a:spcBef>
                <a:spcPts val="1000"/>
              </a:spcBef>
              <a:spcAft>
                <a:spcPts val="0"/>
              </a:spcAft>
              <a:buClr>
                <a:schemeClr val="dk1"/>
              </a:buClr>
              <a:buSzPts val="2500"/>
              <a:buChar char="•"/>
            </a:pPr>
            <a:r>
              <a:rPr lang="en-US" sz="2500">
                <a:latin typeface="Courier New"/>
                <a:ea typeface="Courier New"/>
                <a:cs typeface="Courier New"/>
                <a:sym typeface="Courier New"/>
              </a:rPr>
              <a:t>super</a:t>
            </a:r>
            <a:r>
              <a:rPr lang="en-US"/>
              <a:t> must be the first statement in the sub class’s constructor.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txBox="1"/>
          <p:nvPr>
            <p:ph type="title"/>
          </p:nvPr>
        </p:nvSpPr>
        <p:spPr>
          <a:xfrm>
            <a:off x="1981200" y="152401"/>
            <a:ext cx="8229600" cy="7159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ourier New"/>
              <a:buNone/>
            </a:pPr>
            <a:r>
              <a:rPr lang="en-US" sz="2800">
                <a:latin typeface="Courier New"/>
                <a:ea typeface="Courier New"/>
                <a:cs typeface="Courier New"/>
                <a:sym typeface="Courier New"/>
              </a:rPr>
              <a:t>protected</a:t>
            </a:r>
            <a:r>
              <a:rPr lang="en-US"/>
              <a:t> keyword</a:t>
            </a:r>
            <a:endParaRPr/>
          </a:p>
        </p:txBody>
      </p:sp>
      <p:sp>
        <p:nvSpPr>
          <p:cNvPr id="126" name="Google Shape;126;p7"/>
          <p:cNvSpPr txBox="1"/>
          <p:nvPr>
            <p:ph idx="1" type="body"/>
          </p:nvPr>
        </p:nvSpPr>
        <p:spPr>
          <a:xfrm>
            <a:off x="1981200" y="1295401"/>
            <a:ext cx="8229600" cy="483076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600"/>
              <a:buChar char="•"/>
            </a:pPr>
            <a:r>
              <a:rPr lang="en-US" sz="2600">
                <a:latin typeface="Courier New"/>
                <a:ea typeface="Courier New"/>
                <a:cs typeface="Courier New"/>
                <a:sym typeface="Courier New"/>
              </a:rPr>
              <a:t>protected</a:t>
            </a:r>
            <a:r>
              <a:rPr lang="en-US"/>
              <a:t> keyword is used in inheritance.</a:t>
            </a:r>
            <a:endParaRPr/>
          </a:p>
          <a:p>
            <a:pPr indent="-228600" lvl="0" marL="228600" rtl="0" algn="just">
              <a:lnSpc>
                <a:spcPct val="90000"/>
              </a:lnSpc>
              <a:spcBef>
                <a:spcPts val="1000"/>
              </a:spcBef>
              <a:spcAft>
                <a:spcPts val="0"/>
              </a:spcAft>
              <a:buClr>
                <a:schemeClr val="dk1"/>
              </a:buClr>
              <a:buSzPts val="2800"/>
              <a:buChar char="•"/>
            </a:pPr>
            <a:r>
              <a:rPr lang="en-US"/>
              <a:t>Accessibility of protected keyword is within a package anywhere and out side the package only with inherited class</a:t>
            </a:r>
            <a:r>
              <a:rPr lang="en-US" sz="2400"/>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txBox="1"/>
          <p:nvPr>
            <p:ph type="title"/>
          </p:nvPr>
        </p:nvSpPr>
        <p:spPr>
          <a:xfrm>
            <a:off x="1981200" y="152401"/>
            <a:ext cx="8229600" cy="7159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Polymorphism</a:t>
            </a:r>
            <a:endParaRPr/>
          </a:p>
        </p:txBody>
      </p:sp>
      <p:sp>
        <p:nvSpPr>
          <p:cNvPr id="132" name="Google Shape;132;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Polymorphism support resolves the method call to suitable implementation.</a:t>
            </a:r>
            <a:endParaRPr/>
          </a:p>
          <a:p>
            <a:pPr indent="-508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US"/>
              <a:t>Why Polymorphism?</a:t>
            </a:r>
            <a:endParaRPr/>
          </a:p>
          <a:p>
            <a:pPr indent="-228600" lvl="1" marL="685800" rtl="0" algn="just">
              <a:lnSpc>
                <a:spcPct val="90000"/>
              </a:lnSpc>
              <a:spcBef>
                <a:spcPts val="500"/>
              </a:spcBef>
              <a:spcAft>
                <a:spcPts val="0"/>
              </a:spcAft>
              <a:buClr>
                <a:schemeClr val="dk1"/>
              </a:buClr>
              <a:buSzPts val="2400"/>
              <a:buChar char="•"/>
            </a:pPr>
            <a:r>
              <a:rPr lang="en-US"/>
              <a:t>Polymorphism allows to design and implement system that are more easily extensible and maintainable.</a:t>
            </a:r>
            <a:endParaRPr/>
          </a:p>
          <a:p>
            <a:pPr indent="-76200" lvl="0" marL="228600" rtl="0" algn="l">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9"/>
          <p:cNvSpPr txBox="1"/>
          <p:nvPr>
            <p:ph type="title"/>
          </p:nvPr>
        </p:nvSpPr>
        <p:spPr>
          <a:xfrm>
            <a:off x="1981200" y="152401"/>
            <a:ext cx="8229600" cy="7159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Early Binding and Late Binding</a:t>
            </a:r>
            <a:endParaRPr/>
          </a:p>
        </p:txBody>
      </p:sp>
      <p:sp>
        <p:nvSpPr>
          <p:cNvPr id="139" name="Google Shape;139;p9"/>
          <p:cNvSpPr txBox="1"/>
          <p:nvPr>
            <p:ph idx="1" type="body"/>
          </p:nvPr>
        </p:nvSpPr>
        <p:spPr>
          <a:xfrm>
            <a:off x="2089150" y="1189038"/>
            <a:ext cx="8135938" cy="4754562"/>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The binding of a member function call with an object is called compile time or static type or early binding.</a:t>
            </a:r>
            <a:endParaRPr/>
          </a:p>
          <a:p>
            <a:pPr indent="-228600" lvl="0" marL="228600" rtl="0" algn="l">
              <a:lnSpc>
                <a:spcPct val="90000"/>
              </a:lnSpc>
              <a:spcBef>
                <a:spcPts val="1000"/>
              </a:spcBef>
              <a:spcAft>
                <a:spcPts val="0"/>
              </a:spcAft>
              <a:buClr>
                <a:schemeClr val="dk1"/>
              </a:buClr>
              <a:buSzPts val="2800"/>
              <a:buChar char="•"/>
            </a:pPr>
            <a:r>
              <a:rPr lang="en-US"/>
              <a:t>Static  polymorphism is achieved by method overloading in java.</a:t>
            </a:r>
            <a:endParaRPr/>
          </a:p>
          <a:p>
            <a:pPr indent="-228600" lvl="0" marL="228600" rtl="0" algn="just">
              <a:lnSpc>
                <a:spcPct val="90000"/>
              </a:lnSpc>
              <a:spcBef>
                <a:spcPts val="1000"/>
              </a:spcBef>
              <a:spcAft>
                <a:spcPts val="0"/>
              </a:spcAft>
              <a:buClr>
                <a:schemeClr val="dk1"/>
              </a:buClr>
              <a:buSzPts val="2800"/>
              <a:buChar char="•"/>
            </a:pPr>
            <a:r>
              <a:rPr lang="en-US"/>
              <a:t>The binding of the function call to an object at run time is called run time or dynamic binding or late binding.</a:t>
            </a:r>
            <a:endParaRPr/>
          </a:p>
          <a:p>
            <a:pPr indent="-228600" lvl="0" marL="228600" rtl="0" algn="l">
              <a:lnSpc>
                <a:spcPct val="90000"/>
              </a:lnSpc>
              <a:spcBef>
                <a:spcPts val="1000"/>
              </a:spcBef>
              <a:spcAft>
                <a:spcPts val="0"/>
              </a:spcAft>
              <a:buClr>
                <a:schemeClr val="dk1"/>
              </a:buClr>
              <a:buSzPts val="2800"/>
              <a:buChar char="•"/>
            </a:pPr>
            <a:r>
              <a:rPr lang="en-US"/>
              <a:t>Dynamic  polymorphism is achieved by method overriding in an inheritance.</a:t>
            </a:r>
            <a:endParaRPr/>
          </a:p>
          <a:p>
            <a:pPr indent="-228600" lvl="0" marL="228600" rtl="0" algn="l">
              <a:lnSpc>
                <a:spcPct val="90000"/>
              </a:lnSpc>
              <a:spcBef>
                <a:spcPts val="1000"/>
              </a:spcBef>
              <a:spcAft>
                <a:spcPts val="0"/>
              </a:spcAft>
              <a:buClr>
                <a:schemeClr val="dk1"/>
              </a:buClr>
              <a:buSzPts val="2800"/>
              <a:buFont typeface="Noto Sans Symbols"/>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animEffect filter="fade" transition="in">
                                      <p:cBhvr>
                                        <p:cTn dur="500"/>
                                        <p:tgtEl>
                                          <p:spTgt spid="1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animEffect filter="fade" transition="in">
                                      <p:cBhvr>
                                        <p:cTn dur="500"/>
                                        <p:tgtEl>
                                          <p:spTgt spid="1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2" st="2"/>
                                            </p:txEl>
                                          </p:spTgt>
                                        </p:tgtEl>
                                        <p:attrNameLst>
                                          <p:attrName>style.visibility</p:attrName>
                                        </p:attrNameLst>
                                      </p:cBhvr>
                                      <p:to>
                                        <p:strVal val="visible"/>
                                      </p:to>
                                    </p:set>
                                    <p:animEffect filter="fade" transition="in">
                                      <p:cBhvr>
                                        <p:cTn dur="500"/>
                                        <p:tgtEl>
                                          <p:spTgt spid="1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3" st="3"/>
                                            </p:txEl>
                                          </p:spTgt>
                                        </p:tgtEl>
                                        <p:attrNameLst>
                                          <p:attrName>style.visibility</p:attrName>
                                        </p:attrNameLst>
                                      </p:cBhvr>
                                      <p:to>
                                        <p:strVal val="visible"/>
                                      </p:to>
                                    </p:set>
                                    <p:animEffect filter="fade" transition="in">
                                      <p:cBhvr>
                                        <p:cTn dur="500"/>
                                        <p:tgtEl>
                                          <p:spTgt spid="1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4" st="4"/>
                                            </p:txEl>
                                          </p:spTgt>
                                        </p:tgtEl>
                                        <p:attrNameLst>
                                          <p:attrName>style.visibility</p:attrName>
                                        </p:attrNameLst>
                                      </p:cBhvr>
                                      <p:to>
                                        <p:strVal val="visible"/>
                                      </p:to>
                                    </p:set>
                                    <p:animEffect filter="fade" transition="in">
                                      <p:cBhvr>
                                        <p:cTn dur="500"/>
                                        <p:tgtEl>
                                          <p:spTgt spid="13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2021-10-26T17:25:26Z</dcterms:created>
  <dc:creator>Shravani Rahul Chikhalkar (Student)</dc:creator>
</cp:coreProperties>
</file>