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64D7E-8459-49A3-917E-7AEF62B45349}" type="datetimeFigureOut">
              <a:rPr lang="en-IN" smtClean="0"/>
              <a:t>29-10-2021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E6D32-FCEA-4216-8B2B-5D8E9E9E1DDD}" type="slidenum">
              <a:rPr lang="en-IN" smtClean="0"/>
              <a:t>‹#›</a:t>
            </a:fld>
            <a:endParaRPr lang="en-IN"/>
          </a:p>
        </p:txBody>
      </p:sp>
    </p:spTree>
    <p:extLst>
      <p:ext uri="{BB962C8B-B14F-4D97-AF65-F5344CB8AC3E}">
        <p14:creationId xmlns:p14="http://schemas.microsoft.com/office/powerpoint/2010/main" val="2483906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p>
        </p:txBody>
      </p:sp>
      <p:sp>
        <p:nvSpPr>
          <p:cNvPr id="491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E3C55A-F167-458E-A371-B5660069DBE6}" type="slidenum">
              <a:rPr lang="en-US">
                <a:latin typeface="Calibri" panose="020F0502020204030204" pitchFamily="34" charset="0"/>
              </a:rPr>
              <a:pPr eaLnBrk="1" hangingPunct="1"/>
              <a:t>3</a:t>
            </a:fld>
            <a:endParaRPr lang="en-US">
              <a:latin typeface="Calibri" panose="020F0502020204030204" pitchFamily="34" charset="0"/>
            </a:endParaRPr>
          </a:p>
        </p:txBody>
      </p:sp>
    </p:spTree>
    <p:extLst>
      <p:ext uri="{BB962C8B-B14F-4D97-AF65-F5344CB8AC3E}">
        <p14:creationId xmlns:p14="http://schemas.microsoft.com/office/powerpoint/2010/main" val="106106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566987B-1514-47E6-B652-E3C717EFC77F}"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A0BF02-C1C8-4E59-9D0F-8E861BA0E5AC}" type="slidenum">
              <a:rPr lang="en-IN" smtClean="0"/>
              <a:t>‹#›</a:t>
            </a:fld>
            <a:endParaRPr lang="en-IN"/>
          </a:p>
        </p:txBody>
      </p:sp>
    </p:spTree>
    <p:extLst>
      <p:ext uri="{BB962C8B-B14F-4D97-AF65-F5344CB8AC3E}">
        <p14:creationId xmlns:p14="http://schemas.microsoft.com/office/powerpoint/2010/main" val="2217663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66987B-1514-47E6-B652-E3C717EFC77F}"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A0BF02-C1C8-4E59-9D0F-8E861BA0E5AC}" type="slidenum">
              <a:rPr lang="en-IN" smtClean="0"/>
              <a:t>‹#›</a:t>
            </a:fld>
            <a:endParaRPr lang="en-IN"/>
          </a:p>
        </p:txBody>
      </p:sp>
    </p:spTree>
    <p:extLst>
      <p:ext uri="{BB962C8B-B14F-4D97-AF65-F5344CB8AC3E}">
        <p14:creationId xmlns:p14="http://schemas.microsoft.com/office/powerpoint/2010/main" val="159035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66987B-1514-47E6-B652-E3C717EFC77F}"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A0BF02-C1C8-4E59-9D0F-8E861BA0E5AC}" type="slidenum">
              <a:rPr lang="en-IN" smtClean="0"/>
              <a:t>‹#›</a:t>
            </a:fld>
            <a:endParaRPr lang="en-IN"/>
          </a:p>
        </p:txBody>
      </p:sp>
    </p:spTree>
    <p:extLst>
      <p:ext uri="{BB962C8B-B14F-4D97-AF65-F5344CB8AC3E}">
        <p14:creationId xmlns:p14="http://schemas.microsoft.com/office/powerpoint/2010/main" val="220039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66987B-1514-47E6-B652-E3C717EFC77F}"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A0BF02-C1C8-4E59-9D0F-8E861BA0E5AC}" type="slidenum">
              <a:rPr lang="en-IN" smtClean="0"/>
              <a:t>‹#›</a:t>
            </a:fld>
            <a:endParaRPr lang="en-IN"/>
          </a:p>
        </p:txBody>
      </p:sp>
    </p:spTree>
    <p:extLst>
      <p:ext uri="{BB962C8B-B14F-4D97-AF65-F5344CB8AC3E}">
        <p14:creationId xmlns:p14="http://schemas.microsoft.com/office/powerpoint/2010/main" val="3378155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66987B-1514-47E6-B652-E3C717EFC77F}"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A0BF02-C1C8-4E59-9D0F-8E861BA0E5AC}" type="slidenum">
              <a:rPr lang="en-IN" smtClean="0"/>
              <a:t>‹#›</a:t>
            </a:fld>
            <a:endParaRPr lang="en-IN"/>
          </a:p>
        </p:txBody>
      </p:sp>
    </p:spTree>
    <p:extLst>
      <p:ext uri="{BB962C8B-B14F-4D97-AF65-F5344CB8AC3E}">
        <p14:creationId xmlns:p14="http://schemas.microsoft.com/office/powerpoint/2010/main" val="268543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566987B-1514-47E6-B652-E3C717EFC77F}"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A0BF02-C1C8-4E59-9D0F-8E861BA0E5AC}" type="slidenum">
              <a:rPr lang="en-IN" smtClean="0"/>
              <a:t>‹#›</a:t>
            </a:fld>
            <a:endParaRPr lang="en-IN"/>
          </a:p>
        </p:txBody>
      </p:sp>
    </p:spTree>
    <p:extLst>
      <p:ext uri="{BB962C8B-B14F-4D97-AF65-F5344CB8AC3E}">
        <p14:creationId xmlns:p14="http://schemas.microsoft.com/office/powerpoint/2010/main" val="122876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566987B-1514-47E6-B652-E3C717EFC77F}" type="datetimeFigureOut">
              <a:rPr lang="en-IN" smtClean="0"/>
              <a:t>29-10-2021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A0BF02-C1C8-4E59-9D0F-8E861BA0E5AC}" type="slidenum">
              <a:rPr lang="en-IN" smtClean="0"/>
              <a:t>‹#›</a:t>
            </a:fld>
            <a:endParaRPr lang="en-IN"/>
          </a:p>
        </p:txBody>
      </p:sp>
    </p:spTree>
    <p:extLst>
      <p:ext uri="{BB962C8B-B14F-4D97-AF65-F5344CB8AC3E}">
        <p14:creationId xmlns:p14="http://schemas.microsoft.com/office/powerpoint/2010/main" val="1336874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566987B-1514-47E6-B652-E3C717EFC77F}" type="datetimeFigureOut">
              <a:rPr lang="en-IN" smtClean="0"/>
              <a:t>29-10-2021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A0BF02-C1C8-4E59-9D0F-8E861BA0E5AC}" type="slidenum">
              <a:rPr lang="en-IN" smtClean="0"/>
              <a:t>‹#›</a:t>
            </a:fld>
            <a:endParaRPr lang="en-IN"/>
          </a:p>
        </p:txBody>
      </p:sp>
    </p:spTree>
    <p:extLst>
      <p:ext uri="{BB962C8B-B14F-4D97-AF65-F5344CB8AC3E}">
        <p14:creationId xmlns:p14="http://schemas.microsoft.com/office/powerpoint/2010/main" val="1907170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6987B-1514-47E6-B652-E3C717EFC77F}" type="datetimeFigureOut">
              <a:rPr lang="en-IN" smtClean="0"/>
              <a:t>29-10-2021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A0BF02-C1C8-4E59-9D0F-8E861BA0E5AC}" type="slidenum">
              <a:rPr lang="en-IN" smtClean="0"/>
              <a:t>‹#›</a:t>
            </a:fld>
            <a:endParaRPr lang="en-IN"/>
          </a:p>
        </p:txBody>
      </p:sp>
    </p:spTree>
    <p:extLst>
      <p:ext uri="{BB962C8B-B14F-4D97-AF65-F5344CB8AC3E}">
        <p14:creationId xmlns:p14="http://schemas.microsoft.com/office/powerpoint/2010/main" val="256689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6987B-1514-47E6-B652-E3C717EFC77F}"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A0BF02-C1C8-4E59-9D0F-8E861BA0E5AC}" type="slidenum">
              <a:rPr lang="en-IN" smtClean="0"/>
              <a:t>‹#›</a:t>
            </a:fld>
            <a:endParaRPr lang="en-IN"/>
          </a:p>
        </p:txBody>
      </p:sp>
    </p:spTree>
    <p:extLst>
      <p:ext uri="{BB962C8B-B14F-4D97-AF65-F5344CB8AC3E}">
        <p14:creationId xmlns:p14="http://schemas.microsoft.com/office/powerpoint/2010/main" val="338740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6987B-1514-47E6-B652-E3C717EFC77F}"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A0BF02-C1C8-4E59-9D0F-8E861BA0E5AC}" type="slidenum">
              <a:rPr lang="en-IN" smtClean="0"/>
              <a:t>‹#›</a:t>
            </a:fld>
            <a:endParaRPr lang="en-IN"/>
          </a:p>
        </p:txBody>
      </p:sp>
    </p:spTree>
    <p:extLst>
      <p:ext uri="{BB962C8B-B14F-4D97-AF65-F5344CB8AC3E}">
        <p14:creationId xmlns:p14="http://schemas.microsoft.com/office/powerpoint/2010/main" val="180857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6987B-1514-47E6-B652-E3C717EFC77F}" type="datetimeFigureOut">
              <a:rPr lang="en-IN" smtClean="0"/>
              <a:t>29-10-2021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0BF02-C1C8-4E59-9D0F-8E861BA0E5AC}" type="slidenum">
              <a:rPr lang="en-IN" smtClean="0"/>
              <a:t>‹#›</a:t>
            </a:fld>
            <a:endParaRPr lang="en-IN"/>
          </a:p>
        </p:txBody>
      </p:sp>
    </p:spTree>
    <p:extLst>
      <p:ext uri="{BB962C8B-B14F-4D97-AF65-F5344CB8AC3E}">
        <p14:creationId xmlns:p14="http://schemas.microsoft.com/office/powerpoint/2010/main" val="1116216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1045874"/>
            <a:ext cx="9144000" cy="1655762"/>
          </a:xfrm>
        </p:spPr>
        <p:txBody>
          <a:bodyPr/>
          <a:lstStyle/>
          <a:p>
            <a:r>
              <a:rPr lang="en-IN" dirty="0" smtClean="0"/>
              <a:t>Exception Handling</a:t>
            </a:r>
            <a:endParaRPr lang="en-IN" dirty="0"/>
          </a:p>
        </p:txBody>
      </p:sp>
    </p:spTree>
    <p:extLst>
      <p:ext uri="{BB962C8B-B14F-4D97-AF65-F5344CB8AC3E}">
        <p14:creationId xmlns:p14="http://schemas.microsoft.com/office/powerpoint/2010/main" val="1251898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Throw and Throws</a:t>
            </a:r>
            <a:endParaRPr lang="en-IN" dirty="0"/>
          </a:p>
        </p:txBody>
      </p:sp>
      <p:sp>
        <p:nvSpPr>
          <p:cNvPr id="3" name="Content Placeholder 2"/>
          <p:cNvSpPr>
            <a:spLocks noGrp="1"/>
          </p:cNvSpPr>
          <p:nvPr>
            <p:ph idx="1"/>
          </p:nvPr>
        </p:nvSpPr>
        <p:spPr/>
        <p:txBody>
          <a:bodyPr/>
          <a:lstStyle/>
          <a:p>
            <a:r>
              <a:rPr lang="en-IN" dirty="0" smtClean="0"/>
              <a:t>Throw is a keyword which is used to throw an exception explicitly</a:t>
            </a:r>
          </a:p>
          <a:p>
            <a:pPr marL="0" indent="0">
              <a:buNone/>
            </a:pPr>
            <a:r>
              <a:rPr lang="en-IN" dirty="0" smtClean="0"/>
              <a:t>In a program inside function or inside block.</a:t>
            </a:r>
          </a:p>
          <a:p>
            <a:pPr marL="0" indent="0">
              <a:buNone/>
            </a:pPr>
            <a:endParaRPr lang="en-IN" dirty="0"/>
          </a:p>
          <a:p>
            <a:pPr marL="0" indent="0">
              <a:buNone/>
            </a:pPr>
            <a:r>
              <a:rPr lang="en-IN" dirty="0" smtClean="0"/>
              <a:t>Throws is a keyword used in the method signature to indicate that this method might </a:t>
            </a:r>
            <a:r>
              <a:rPr lang="en-IN" dirty="0" err="1" smtClean="0"/>
              <a:t>thow</a:t>
            </a:r>
            <a:r>
              <a:rPr lang="en-IN" dirty="0" smtClean="0"/>
              <a:t> one of the </a:t>
            </a:r>
            <a:r>
              <a:rPr lang="en-IN" smtClean="0"/>
              <a:t>listed type exception.</a:t>
            </a:r>
            <a:endParaRPr lang="en-IN" dirty="0" smtClean="0"/>
          </a:p>
          <a:p>
            <a:endParaRPr lang="en-IN" dirty="0"/>
          </a:p>
          <a:p>
            <a:endParaRPr lang="en-IN" dirty="0"/>
          </a:p>
        </p:txBody>
      </p:sp>
    </p:spTree>
    <p:extLst>
      <p:ext uri="{BB962C8B-B14F-4D97-AF65-F5344CB8AC3E}">
        <p14:creationId xmlns:p14="http://schemas.microsoft.com/office/powerpoint/2010/main" val="103722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a:t>
            </a:r>
            <a:endParaRPr lang="en-IN" dirty="0"/>
          </a:p>
        </p:txBody>
      </p:sp>
      <p:sp>
        <p:nvSpPr>
          <p:cNvPr id="3" name="Content Placeholder 2"/>
          <p:cNvSpPr>
            <a:spLocks noGrp="1"/>
          </p:cNvSpPr>
          <p:nvPr>
            <p:ph idx="1"/>
          </p:nvPr>
        </p:nvSpPr>
        <p:spPr/>
        <p:txBody>
          <a:bodyPr/>
          <a:lstStyle/>
          <a:p>
            <a:r>
              <a:rPr lang="en-US" dirty="0"/>
              <a:t>The </a:t>
            </a:r>
            <a:r>
              <a:rPr lang="en-US" b="1" dirty="0" err="1"/>
              <a:t>Enum</a:t>
            </a:r>
            <a:r>
              <a:rPr lang="en-US" b="1" dirty="0"/>
              <a:t> in Java</a:t>
            </a:r>
            <a:r>
              <a:rPr lang="en-US" dirty="0"/>
              <a:t> is a data type which contains a fixed set of constants</a:t>
            </a:r>
            <a:r>
              <a:rPr lang="en-US" dirty="0" smtClean="0"/>
              <a:t>.</a:t>
            </a:r>
          </a:p>
          <a:p>
            <a:r>
              <a:rPr lang="en-US" dirty="0" smtClean="0"/>
              <a:t>Group of named constant.</a:t>
            </a:r>
          </a:p>
          <a:p>
            <a:endParaRPr lang="en-US" dirty="0"/>
          </a:p>
          <a:p>
            <a:r>
              <a:rPr lang="en-US" dirty="0" err="1" smtClean="0"/>
              <a:t>Enum</a:t>
            </a:r>
            <a:r>
              <a:rPr lang="en-US" dirty="0" smtClean="0"/>
              <a:t> constants are public ,static and final</a:t>
            </a:r>
          </a:p>
          <a:p>
            <a:endParaRPr lang="en-US" dirty="0" smtClean="0"/>
          </a:p>
          <a:p>
            <a:r>
              <a:rPr lang="en-US" dirty="0" smtClean="0"/>
              <a:t>Use </a:t>
            </a:r>
            <a:r>
              <a:rPr lang="en-US" dirty="0" err="1"/>
              <a:t>enums</a:t>
            </a:r>
            <a:r>
              <a:rPr lang="en-US" dirty="0"/>
              <a:t> when you have values that you know aren't going to change, like month days, days, colors, deck of cards, etc</a:t>
            </a:r>
            <a:r>
              <a:rPr lang="en-US" dirty="0" smtClean="0"/>
              <a:t>.</a:t>
            </a:r>
          </a:p>
          <a:p>
            <a:endParaRPr lang="en-IN" dirty="0"/>
          </a:p>
        </p:txBody>
      </p:sp>
    </p:spTree>
    <p:extLst>
      <p:ext uri="{BB962C8B-B14F-4D97-AF65-F5344CB8AC3E}">
        <p14:creationId xmlns:p14="http://schemas.microsoft.com/office/powerpoint/2010/main" val="232735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IN" dirty="0"/>
          </a:p>
        </p:txBody>
      </p:sp>
      <p:sp>
        <p:nvSpPr>
          <p:cNvPr id="3" name="Content Placeholder 2"/>
          <p:cNvSpPr>
            <a:spLocks noGrp="1"/>
          </p:cNvSpPr>
          <p:nvPr>
            <p:ph idx="1"/>
          </p:nvPr>
        </p:nvSpPr>
        <p:spPr/>
        <p:txBody>
          <a:bodyPr/>
          <a:lstStyle/>
          <a:p>
            <a:r>
              <a:rPr lang="en-US" dirty="0" smtClean="0"/>
              <a:t>Annotations are used to provide additional information to the application.</a:t>
            </a:r>
          </a:p>
          <a:p>
            <a:pPr algn="just"/>
            <a:r>
              <a:rPr lang="en-US" altLang="en-US" dirty="0" smtClean="0"/>
              <a:t>Annotations in Java adds metadata facility to the Java Elements.</a:t>
            </a:r>
          </a:p>
          <a:p>
            <a:r>
              <a:rPr lang="en-GB" altLang="en-US" dirty="0" smtClean="0"/>
              <a:t>Java provides predefined annotations</a:t>
            </a:r>
          </a:p>
          <a:p>
            <a:pPr lvl="1"/>
            <a:r>
              <a:rPr lang="en-GB" altLang="en-US" dirty="0" smtClean="0"/>
              <a:t>The runtime contains code to examine values of annotations and to act on them.</a:t>
            </a:r>
          </a:p>
          <a:p>
            <a:r>
              <a:rPr lang="en-US" dirty="0" smtClean="0"/>
              <a:t>Annotation starts with @ </a:t>
            </a:r>
            <a:endParaRPr lang="en-IN" dirty="0"/>
          </a:p>
        </p:txBody>
      </p:sp>
    </p:spTree>
    <p:extLst>
      <p:ext uri="{BB962C8B-B14F-4D97-AF65-F5344CB8AC3E}">
        <p14:creationId xmlns:p14="http://schemas.microsoft.com/office/powerpoint/2010/main" val="2237554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define annotation given by Java</a:t>
            </a:r>
            <a:endParaRPr lang="en-IN" dirty="0"/>
          </a:p>
        </p:txBody>
      </p:sp>
      <p:sp>
        <p:nvSpPr>
          <p:cNvPr id="3" name="Content Placeholder 2"/>
          <p:cNvSpPr>
            <a:spLocks noGrp="1"/>
          </p:cNvSpPr>
          <p:nvPr>
            <p:ph idx="1"/>
          </p:nvPr>
        </p:nvSpPr>
        <p:spPr/>
        <p:txBody>
          <a:bodyPr>
            <a:normAutofit fontScale="92500"/>
          </a:bodyPr>
          <a:lstStyle/>
          <a:p>
            <a:r>
              <a:rPr lang="en-IN" b="1" dirty="0"/>
              <a:t>@Deprecated </a:t>
            </a:r>
            <a:r>
              <a:rPr lang="en-IN" b="1" dirty="0" smtClean="0"/>
              <a:t>Annotation</a:t>
            </a:r>
          </a:p>
          <a:p>
            <a:r>
              <a:rPr lang="en-US" dirty="0"/>
              <a:t>It is a marker annotation. It indicates that a declaration is obsolete and has been replaced by a newer form</a:t>
            </a:r>
            <a:r>
              <a:rPr lang="en-US" dirty="0" smtClean="0"/>
              <a:t>.</a:t>
            </a:r>
          </a:p>
          <a:p>
            <a:r>
              <a:rPr lang="en-US" b="1" dirty="0"/>
              <a:t>@Override Annotation</a:t>
            </a:r>
            <a:r>
              <a:rPr lang="en-US" dirty="0" smtClean="0"/>
              <a:t/>
            </a:r>
            <a:br>
              <a:rPr lang="en-US" dirty="0" smtClean="0"/>
            </a:br>
            <a:r>
              <a:rPr lang="en-US" dirty="0"/>
              <a:t>It is a marker annotation that can be used only on methods. A method annotated with </a:t>
            </a:r>
            <a:r>
              <a:rPr lang="en-US" b="1" dirty="0"/>
              <a:t>@Override </a:t>
            </a:r>
            <a:r>
              <a:rPr lang="en-US" dirty="0"/>
              <a:t>must override a method from a superclass</a:t>
            </a:r>
            <a:r>
              <a:rPr lang="en-US" dirty="0" smtClean="0"/>
              <a:t>.</a:t>
            </a:r>
          </a:p>
          <a:p>
            <a:r>
              <a:rPr lang="en-US" b="1" dirty="0"/>
              <a:t>@</a:t>
            </a:r>
            <a:r>
              <a:rPr lang="en-US" b="1" dirty="0" err="1"/>
              <a:t>SuppressWarnings</a:t>
            </a:r>
            <a:r>
              <a:rPr lang="en-US" dirty="0" smtClean="0"/>
              <a:t/>
            </a:r>
            <a:br>
              <a:rPr lang="en-US" dirty="0" smtClean="0"/>
            </a:br>
            <a:r>
              <a:rPr lang="en-US" dirty="0"/>
              <a:t>It is used to inform the compiler to suppress specified compiler warnings. The warnings to suppress are specified by name, in string form. This type of annotation can be applied to any type of declaration.</a:t>
            </a:r>
            <a:endParaRPr lang="en-IN" dirty="0"/>
          </a:p>
        </p:txBody>
      </p:sp>
    </p:spTree>
    <p:extLst>
      <p:ext uri="{BB962C8B-B14F-4D97-AF65-F5344CB8AC3E}">
        <p14:creationId xmlns:p14="http://schemas.microsoft.com/office/powerpoint/2010/main" val="184493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152401"/>
            <a:ext cx="8229600" cy="715963"/>
          </a:xfrm>
        </p:spPr>
        <p:txBody>
          <a:bodyPr/>
          <a:lstStyle/>
          <a:p>
            <a:pPr eaLnBrk="1" hangingPunct="1"/>
            <a:r>
              <a:rPr lang="en-US" altLang="en-US" smtClean="0"/>
              <a:t>Errors</a:t>
            </a:r>
          </a:p>
        </p:txBody>
      </p:sp>
      <p:sp>
        <p:nvSpPr>
          <p:cNvPr id="7171" name="Content Placeholder 2"/>
          <p:cNvSpPr>
            <a:spLocks noGrp="1"/>
          </p:cNvSpPr>
          <p:nvPr>
            <p:ph idx="1"/>
          </p:nvPr>
        </p:nvSpPr>
        <p:spPr/>
        <p:txBody>
          <a:bodyPr/>
          <a:lstStyle/>
          <a:p>
            <a:pPr algn="just" eaLnBrk="1" hangingPunct="1"/>
            <a:r>
              <a:rPr lang="en-US" altLang="en-US" dirty="0" smtClean="0"/>
              <a:t>There is no perfect world.</a:t>
            </a:r>
          </a:p>
          <a:p>
            <a:pPr lvl="1" algn="just" eaLnBrk="1" hangingPunct="1"/>
            <a:r>
              <a:rPr lang="en-US" altLang="en-US" dirty="0" smtClean="0"/>
              <a:t>Errors are inevitable.</a:t>
            </a:r>
          </a:p>
          <a:p>
            <a:pPr algn="just" eaLnBrk="1" hangingPunct="1"/>
            <a:r>
              <a:rPr lang="en-US" altLang="en-US" dirty="0" smtClean="0"/>
              <a:t>Errors are shipped even with the best software.</a:t>
            </a:r>
          </a:p>
          <a:p>
            <a:pPr lvl="1" algn="just" eaLnBrk="1" hangingPunct="1"/>
            <a:r>
              <a:rPr lang="en-US" altLang="en-US" dirty="0" smtClean="0"/>
              <a:t>Occur due to </a:t>
            </a:r>
          </a:p>
          <a:p>
            <a:pPr lvl="2" algn="just" eaLnBrk="1" hangingPunct="1"/>
            <a:r>
              <a:rPr lang="en-US" altLang="en-US" dirty="0" smtClean="0"/>
              <a:t>Wrong input</a:t>
            </a:r>
          </a:p>
          <a:p>
            <a:pPr lvl="2" algn="just" eaLnBrk="1" hangingPunct="1"/>
            <a:r>
              <a:rPr lang="en-US" altLang="en-US" dirty="0" smtClean="0"/>
              <a:t>Error on platform or system not configured</a:t>
            </a:r>
          </a:p>
          <a:p>
            <a:pPr lvl="2" algn="just" eaLnBrk="1" hangingPunct="1"/>
            <a:r>
              <a:rPr lang="en-US" altLang="en-US" dirty="0" smtClean="0"/>
              <a:t>Program bugs</a:t>
            </a:r>
          </a:p>
          <a:p>
            <a:pPr lvl="1" algn="just" eaLnBrk="1" hangingPunct="1"/>
            <a:r>
              <a:rPr lang="en-US" altLang="en-US" dirty="0" smtClean="0"/>
              <a:t>Occur when the software is operational</a:t>
            </a:r>
          </a:p>
        </p:txBody>
      </p:sp>
    </p:spTree>
    <p:extLst>
      <p:ext uri="{BB962C8B-B14F-4D97-AF65-F5344CB8AC3E}">
        <p14:creationId xmlns:p14="http://schemas.microsoft.com/office/powerpoint/2010/main" val="1420038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152401"/>
            <a:ext cx="8229600" cy="715963"/>
          </a:xfrm>
        </p:spPr>
        <p:txBody>
          <a:bodyPr/>
          <a:lstStyle/>
          <a:p>
            <a:pPr eaLnBrk="1" hangingPunct="1"/>
            <a:r>
              <a:rPr lang="en-US" altLang="en-US" dirty="0" smtClean="0"/>
              <a:t>Types of Errors</a:t>
            </a:r>
          </a:p>
        </p:txBody>
      </p:sp>
      <p:sp>
        <p:nvSpPr>
          <p:cNvPr id="5123" name="Rectangle 3"/>
          <p:cNvSpPr>
            <a:spLocks noGrp="1" noChangeArrowheads="1"/>
          </p:cNvSpPr>
          <p:nvPr>
            <p:ph idx="1"/>
          </p:nvPr>
        </p:nvSpPr>
        <p:spPr/>
        <p:txBody>
          <a:bodyPr rtlCol="0">
            <a:normAutofit/>
          </a:bodyPr>
          <a:lstStyle/>
          <a:p>
            <a:pPr algn="just">
              <a:defRPr/>
            </a:pPr>
            <a:r>
              <a:rPr lang="en-US" dirty="0" smtClean="0"/>
              <a:t>Logical Errors</a:t>
            </a:r>
          </a:p>
          <a:p>
            <a:pPr lvl="1" algn="just">
              <a:defRPr/>
            </a:pPr>
            <a:r>
              <a:rPr lang="en-US" dirty="0" smtClean="0"/>
              <a:t>Counter not incremented in the while loop.</a:t>
            </a:r>
          </a:p>
          <a:p>
            <a:pPr lvl="1" algn="just">
              <a:defRPr/>
            </a:pPr>
            <a:r>
              <a:rPr lang="en-US" dirty="0" smtClean="0"/>
              <a:t>Wrong expression written, resulting in incorrect output.</a:t>
            </a:r>
          </a:p>
          <a:p>
            <a:pPr algn="just">
              <a:defRPr/>
            </a:pPr>
            <a:r>
              <a:rPr lang="en-US" dirty="0" smtClean="0"/>
              <a:t>Run-time Errors</a:t>
            </a:r>
          </a:p>
          <a:p>
            <a:pPr lvl="1" algn="just">
              <a:defRPr/>
            </a:pPr>
            <a:r>
              <a:rPr lang="en-US" dirty="0" smtClean="0"/>
              <a:t>Division by zero</a:t>
            </a:r>
          </a:p>
          <a:p>
            <a:pPr lvl="1" algn="just">
              <a:defRPr/>
            </a:pPr>
            <a:r>
              <a:rPr lang="en-US" dirty="0" smtClean="0"/>
              <a:t>Array out of bounds</a:t>
            </a:r>
          </a:p>
          <a:p>
            <a:pPr lvl="1" algn="just">
              <a:defRPr/>
            </a:pPr>
            <a:r>
              <a:rPr lang="en-US" dirty="0" smtClean="0"/>
              <a:t>Dynamic memory allocation failed</a:t>
            </a:r>
          </a:p>
          <a:p>
            <a:pPr lvl="1" algn="just">
              <a:defRPr/>
            </a:pPr>
            <a:r>
              <a:rPr lang="en-US" dirty="0" smtClean="0"/>
              <a:t>File not found</a:t>
            </a:r>
          </a:p>
          <a:p>
            <a:pPr lvl="1" algn="just">
              <a:defRPr/>
            </a:pPr>
            <a:r>
              <a:rPr lang="en-US" dirty="0" smtClean="0"/>
              <a:t>File is corrupt</a:t>
            </a:r>
          </a:p>
        </p:txBody>
      </p:sp>
    </p:spTree>
    <p:extLst>
      <p:ext uri="{BB962C8B-B14F-4D97-AF65-F5344CB8AC3E}">
        <p14:creationId xmlns:p14="http://schemas.microsoft.com/office/powerpoint/2010/main" val="4224013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152401"/>
            <a:ext cx="8229600" cy="715963"/>
          </a:xfrm>
        </p:spPr>
        <p:txBody>
          <a:bodyPr/>
          <a:lstStyle/>
          <a:p>
            <a:pPr eaLnBrk="1" hangingPunct="1"/>
            <a:r>
              <a:rPr lang="en-US" altLang="en-US" smtClean="0"/>
              <a:t>Exceptions</a:t>
            </a:r>
          </a:p>
        </p:txBody>
      </p:sp>
      <p:sp>
        <p:nvSpPr>
          <p:cNvPr id="15363" name="Content Placeholder 2"/>
          <p:cNvSpPr>
            <a:spLocks noGrp="1"/>
          </p:cNvSpPr>
          <p:nvPr>
            <p:ph idx="1"/>
          </p:nvPr>
        </p:nvSpPr>
        <p:spPr>
          <a:xfrm>
            <a:off x="1981201" y="1295400"/>
            <a:ext cx="8297863" cy="4916488"/>
          </a:xfrm>
        </p:spPr>
        <p:txBody>
          <a:bodyPr/>
          <a:lstStyle/>
          <a:p>
            <a:pPr algn="just" eaLnBrk="1" hangingPunct="1"/>
            <a:r>
              <a:rPr lang="en-US" altLang="en-US" dirty="0" smtClean="0"/>
              <a:t>The errors that occur during the execution of a program are called runtime errors or exceptions.</a:t>
            </a:r>
          </a:p>
          <a:p>
            <a:pPr algn="just" eaLnBrk="1" hangingPunct="1"/>
            <a:r>
              <a:rPr lang="en-US" altLang="en-US" dirty="0" smtClean="0"/>
              <a:t>For example,</a:t>
            </a:r>
          </a:p>
          <a:p>
            <a:pPr lvl="1" algn="just" eaLnBrk="1" hangingPunct="1"/>
            <a:r>
              <a:rPr lang="en-US" altLang="en-US" dirty="0" smtClean="0"/>
              <a:t>Division by 0.</a:t>
            </a:r>
          </a:p>
          <a:p>
            <a:pPr lvl="1" algn="just" eaLnBrk="1" hangingPunct="1"/>
            <a:r>
              <a:rPr lang="en-US" altLang="en-US" dirty="0" smtClean="0"/>
              <a:t>Access to an array outside its bounds.</a:t>
            </a:r>
          </a:p>
          <a:p>
            <a:pPr lvl="1" algn="just" eaLnBrk="1" hangingPunct="1"/>
            <a:r>
              <a:rPr lang="en-US" altLang="en-US" dirty="0" smtClean="0"/>
              <a:t>Stack overflow.</a:t>
            </a:r>
          </a:p>
          <a:p>
            <a:pPr lvl="1" algn="just" eaLnBrk="1" hangingPunct="1"/>
            <a:r>
              <a:rPr lang="en-US" altLang="en-US" dirty="0" smtClean="0"/>
              <a:t>File not found.</a:t>
            </a:r>
          </a:p>
          <a:p>
            <a:pPr lvl="1" algn="just" eaLnBrk="1" hangingPunct="1"/>
            <a:r>
              <a:rPr lang="en-US" altLang="en-US" dirty="0" smtClean="0"/>
              <a:t>Data entered is not in correct format.</a:t>
            </a:r>
          </a:p>
          <a:p>
            <a:pPr lvl="1" algn="just" eaLnBrk="1" hangingPunct="1"/>
            <a:r>
              <a:rPr lang="en-US" altLang="en-US" dirty="0" smtClean="0"/>
              <a:t>Invalid type casting is done.</a:t>
            </a:r>
          </a:p>
        </p:txBody>
      </p:sp>
    </p:spTree>
    <p:extLst>
      <p:ext uri="{BB962C8B-B14F-4D97-AF65-F5344CB8AC3E}">
        <p14:creationId xmlns:p14="http://schemas.microsoft.com/office/powerpoint/2010/main" val="24185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81200" y="152401"/>
            <a:ext cx="8229600" cy="715963"/>
          </a:xfrm>
        </p:spPr>
        <p:txBody>
          <a:bodyPr/>
          <a:lstStyle/>
          <a:p>
            <a:r>
              <a:rPr lang="en-US" altLang="en-US" smtClean="0"/>
              <a:t>Exception Hierarchy</a:t>
            </a:r>
          </a:p>
        </p:txBody>
      </p:sp>
      <p:sp>
        <p:nvSpPr>
          <p:cNvPr id="16387" name="Content Placeholder 2"/>
          <p:cNvSpPr>
            <a:spLocks noGrp="1"/>
          </p:cNvSpPr>
          <p:nvPr>
            <p:ph idx="1"/>
          </p:nvPr>
        </p:nvSpPr>
        <p:spPr/>
        <p:txBody>
          <a:bodyPr/>
          <a:lstStyle/>
          <a:p>
            <a:r>
              <a:rPr lang="en-US" altLang="en-US" dirty="0" smtClean="0"/>
              <a:t>In java, exception is represented by an object of Exception class type</a:t>
            </a:r>
          </a:p>
          <a:p>
            <a:pPr algn="ctr">
              <a:buFont typeface="Wingdings" pitchFamily="2" charset="2"/>
              <a:buNone/>
            </a:pPr>
            <a:endParaRPr lang="en-US" altLang="en-US" dirty="0" smtClean="0"/>
          </a:p>
        </p:txBody>
      </p:sp>
      <p:sp>
        <p:nvSpPr>
          <p:cNvPr id="16388" name="TextBox 11"/>
          <p:cNvSpPr txBox="1">
            <a:spLocks noChangeArrowheads="1"/>
          </p:cNvSpPr>
          <p:nvPr/>
        </p:nvSpPr>
        <p:spPr bwMode="auto">
          <a:xfrm>
            <a:off x="5715001" y="3124200"/>
            <a:ext cx="1262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Throwable</a:t>
            </a:r>
          </a:p>
        </p:txBody>
      </p:sp>
      <p:sp>
        <p:nvSpPr>
          <p:cNvPr id="16389" name="TextBox 12"/>
          <p:cNvSpPr txBox="1">
            <a:spLocks noChangeArrowheads="1"/>
          </p:cNvSpPr>
          <p:nvPr/>
        </p:nvSpPr>
        <p:spPr bwMode="auto">
          <a:xfrm>
            <a:off x="5105401" y="4267200"/>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Error</a:t>
            </a:r>
          </a:p>
        </p:txBody>
      </p:sp>
      <p:sp>
        <p:nvSpPr>
          <p:cNvPr id="16390" name="TextBox 13"/>
          <p:cNvSpPr txBox="1">
            <a:spLocks noChangeArrowheads="1"/>
          </p:cNvSpPr>
          <p:nvPr/>
        </p:nvSpPr>
        <p:spPr bwMode="auto">
          <a:xfrm>
            <a:off x="6629401" y="4267200"/>
            <a:ext cx="119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Exception</a:t>
            </a:r>
          </a:p>
        </p:txBody>
      </p:sp>
      <p:sp>
        <p:nvSpPr>
          <p:cNvPr id="16391" name="TextBox 14"/>
          <p:cNvSpPr txBox="1">
            <a:spLocks noChangeArrowheads="1"/>
          </p:cNvSpPr>
          <p:nvPr/>
        </p:nvSpPr>
        <p:spPr bwMode="auto">
          <a:xfrm>
            <a:off x="5486400" y="5562600"/>
            <a:ext cx="205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err="1">
                <a:latin typeface="Arial" panose="020B0604020202020204" pitchFamily="34" charset="0"/>
              </a:rPr>
              <a:t>RuntimeException</a:t>
            </a:r>
            <a:endParaRPr lang="en-US" altLang="en-US" sz="1800" dirty="0">
              <a:latin typeface="Arial" panose="020B0604020202020204" pitchFamily="34" charset="0"/>
            </a:endParaRPr>
          </a:p>
        </p:txBody>
      </p:sp>
      <p:sp>
        <p:nvSpPr>
          <p:cNvPr id="16392" name="TextBox 15"/>
          <p:cNvSpPr txBox="1">
            <a:spLocks noChangeArrowheads="1"/>
          </p:cNvSpPr>
          <p:nvPr/>
        </p:nvSpPr>
        <p:spPr bwMode="auto">
          <a:xfrm>
            <a:off x="7696200" y="5562600"/>
            <a:ext cx="1441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err="1">
                <a:latin typeface="Arial" panose="020B0604020202020204" pitchFamily="34" charset="0"/>
              </a:rPr>
              <a:t>IOException</a:t>
            </a:r>
            <a:endParaRPr lang="en-US" altLang="en-US" sz="1800" dirty="0">
              <a:latin typeface="Arial" panose="020B0604020202020204" pitchFamily="34" charset="0"/>
            </a:endParaRPr>
          </a:p>
        </p:txBody>
      </p:sp>
      <p:cxnSp>
        <p:nvCxnSpPr>
          <p:cNvPr id="18" name="Straight Arrow Connector 17"/>
          <p:cNvCxnSpPr>
            <a:stCxn id="16389" idx="0"/>
            <a:endCxn id="16388" idx="2"/>
          </p:cNvCxnSpPr>
          <p:nvPr/>
        </p:nvCxnSpPr>
        <p:spPr>
          <a:xfrm rot="5400000" flipH="1" flipV="1">
            <a:off x="5513388" y="3435350"/>
            <a:ext cx="773112" cy="890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390" idx="0"/>
          </p:cNvCxnSpPr>
          <p:nvPr/>
        </p:nvCxnSpPr>
        <p:spPr>
          <a:xfrm rot="16200000" flipV="1">
            <a:off x="6433344" y="3472656"/>
            <a:ext cx="762000" cy="827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391" idx="0"/>
            <a:endCxn id="16390" idx="2"/>
          </p:cNvCxnSpPr>
          <p:nvPr/>
        </p:nvCxnSpPr>
        <p:spPr>
          <a:xfrm rot="5400000" flipH="1" flipV="1">
            <a:off x="6408738" y="4743450"/>
            <a:ext cx="925512" cy="7127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392" idx="0"/>
            <a:endCxn id="16390" idx="2"/>
          </p:cNvCxnSpPr>
          <p:nvPr/>
        </p:nvCxnSpPr>
        <p:spPr>
          <a:xfrm rot="16200000" flipV="1">
            <a:off x="7359651" y="4505326"/>
            <a:ext cx="925512" cy="11890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365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Type</a:t>
            </a:r>
            <a:endParaRPr lang="mr-IN" dirty="0"/>
          </a:p>
        </p:txBody>
      </p:sp>
      <p:sp>
        <p:nvSpPr>
          <p:cNvPr id="3" name="Content Placeholder 2"/>
          <p:cNvSpPr>
            <a:spLocks noGrp="1"/>
          </p:cNvSpPr>
          <p:nvPr>
            <p:ph idx="1"/>
          </p:nvPr>
        </p:nvSpPr>
        <p:spPr/>
        <p:txBody>
          <a:bodyPr/>
          <a:lstStyle/>
          <a:p>
            <a:r>
              <a:rPr lang="en-US" dirty="0" smtClean="0"/>
              <a:t>1:Checked Exception: these are checked at the compile time</a:t>
            </a:r>
          </a:p>
          <a:p>
            <a:endParaRPr lang="en-US" dirty="0"/>
          </a:p>
          <a:p>
            <a:r>
              <a:rPr lang="en-US" dirty="0" smtClean="0"/>
              <a:t>2:UnChecked </a:t>
            </a:r>
            <a:r>
              <a:rPr lang="en-US" dirty="0" err="1" smtClean="0"/>
              <a:t>Exception:Not</a:t>
            </a:r>
            <a:r>
              <a:rPr lang="en-US" dirty="0" smtClean="0"/>
              <a:t> checked at the compile-time…get checked at run time;</a:t>
            </a:r>
          </a:p>
          <a:p>
            <a:endParaRPr lang="mr-IN" dirty="0"/>
          </a:p>
        </p:txBody>
      </p:sp>
    </p:spTree>
    <p:extLst>
      <p:ext uri="{BB962C8B-B14F-4D97-AF65-F5344CB8AC3E}">
        <p14:creationId xmlns:p14="http://schemas.microsoft.com/office/powerpoint/2010/main" val="198729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try{</a:t>
            </a:r>
          </a:p>
          <a:p>
            <a:pPr marL="0" indent="0" algn="just">
              <a:buNone/>
            </a:pPr>
            <a:r>
              <a:rPr lang="en-IN" dirty="0" smtClean="0"/>
              <a:t> //code here</a:t>
            </a:r>
          </a:p>
          <a:p>
            <a:pPr marL="0" indent="0" algn="just">
              <a:buNone/>
            </a:pPr>
            <a:endParaRPr lang="en-IN" dirty="0"/>
          </a:p>
          <a:p>
            <a:r>
              <a:rPr lang="en-IN" dirty="0" smtClean="0"/>
              <a:t>}</a:t>
            </a:r>
          </a:p>
          <a:p>
            <a:r>
              <a:rPr lang="en-IN" dirty="0" smtClean="0"/>
              <a:t>Catch Exception()</a:t>
            </a:r>
          </a:p>
          <a:p>
            <a:r>
              <a:rPr lang="en-IN" dirty="0" smtClean="0"/>
              <a:t>{</a:t>
            </a:r>
          </a:p>
          <a:p>
            <a:r>
              <a:rPr lang="en-IN" dirty="0" smtClean="0"/>
              <a:t>}</a:t>
            </a:r>
          </a:p>
          <a:p>
            <a:r>
              <a:rPr lang="en-IN" dirty="0" smtClean="0"/>
              <a:t>Finally</a:t>
            </a:r>
          </a:p>
          <a:p>
            <a:r>
              <a:rPr lang="en-IN" dirty="0" smtClean="0"/>
              <a:t>{</a:t>
            </a:r>
          </a:p>
          <a:p>
            <a:r>
              <a:rPr lang="en-IN" dirty="0" smtClean="0"/>
              <a:t>}</a:t>
            </a:r>
            <a:endParaRPr lang="en-IN" dirty="0"/>
          </a:p>
        </p:txBody>
      </p:sp>
    </p:spTree>
    <p:extLst>
      <p:ext uri="{BB962C8B-B14F-4D97-AF65-F5344CB8AC3E}">
        <p14:creationId xmlns:p14="http://schemas.microsoft.com/office/powerpoint/2010/main" val="278046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Throw ,throws</a:t>
            </a:r>
            <a:endParaRPr lang="en-IN" dirty="0"/>
          </a:p>
        </p:txBody>
      </p:sp>
      <p:sp>
        <p:nvSpPr>
          <p:cNvPr id="3" name="Content Placeholder 2"/>
          <p:cNvSpPr>
            <a:spLocks noGrp="1"/>
          </p:cNvSpPr>
          <p:nvPr>
            <p:ph idx="1"/>
          </p:nvPr>
        </p:nvSpPr>
        <p:spPr/>
        <p:txBody>
          <a:bodyPr/>
          <a:lstStyle/>
          <a:p>
            <a:r>
              <a:rPr lang="en-IN" dirty="0" smtClean="0"/>
              <a:t>Throw:</a:t>
            </a:r>
            <a:r>
              <a:rPr lang="en-US" dirty="0"/>
              <a:t>Java throw keyword is used to explicitly throw an exception</a:t>
            </a:r>
            <a:r>
              <a:rPr lang="en-US" dirty="0" smtClean="0"/>
              <a:t>.</a:t>
            </a:r>
          </a:p>
          <a:p>
            <a:pPr lvl="1"/>
            <a:r>
              <a:rPr lang="en-US" dirty="0"/>
              <a:t>Throw is used within the method</a:t>
            </a:r>
            <a:r>
              <a:rPr lang="en-US" dirty="0" smtClean="0"/>
              <a:t>.</a:t>
            </a:r>
          </a:p>
          <a:p>
            <a:pPr lvl="1"/>
            <a:r>
              <a:rPr lang="en-US" dirty="0"/>
              <a:t>You cannot throw multiple exceptions.</a:t>
            </a:r>
            <a:endParaRPr lang="en-US" dirty="0" smtClean="0"/>
          </a:p>
          <a:p>
            <a:endParaRPr lang="en-US" dirty="0"/>
          </a:p>
          <a:p>
            <a:r>
              <a:rPr lang="en-US" dirty="0" err="1" smtClean="0"/>
              <a:t>Throws:Java</a:t>
            </a:r>
            <a:r>
              <a:rPr lang="en-US" dirty="0" smtClean="0"/>
              <a:t> </a:t>
            </a:r>
            <a:r>
              <a:rPr lang="en-US" dirty="0"/>
              <a:t>throws keyword is used to declare an exception</a:t>
            </a:r>
            <a:r>
              <a:rPr lang="en-US" dirty="0" smtClean="0"/>
              <a:t>.</a:t>
            </a:r>
          </a:p>
          <a:p>
            <a:pPr lvl="1"/>
            <a:r>
              <a:rPr lang="en-US" dirty="0" smtClean="0"/>
              <a:t>Checked </a:t>
            </a:r>
            <a:r>
              <a:rPr lang="en-US" dirty="0"/>
              <a:t>exception can be propagated with throws</a:t>
            </a:r>
            <a:r>
              <a:rPr lang="en-US" dirty="0" smtClean="0"/>
              <a:t>.</a:t>
            </a:r>
          </a:p>
          <a:p>
            <a:pPr lvl="1"/>
            <a:r>
              <a:rPr lang="en-US" dirty="0"/>
              <a:t>Throws is used with the method signature</a:t>
            </a:r>
            <a:r>
              <a:rPr lang="en-US" dirty="0" smtClean="0"/>
              <a:t>.</a:t>
            </a:r>
          </a:p>
          <a:p>
            <a:pPr lvl="1"/>
            <a:r>
              <a:rPr lang="en-US" dirty="0"/>
              <a:t>You can declare multiple exceptions e.g.</a:t>
            </a:r>
            <a:r>
              <a:rPr lang="en-US" dirty="0" smtClean="0"/>
              <a:t/>
            </a:r>
            <a:br>
              <a:rPr lang="en-US" dirty="0" smtClean="0"/>
            </a:br>
            <a:r>
              <a:rPr lang="en-US" dirty="0"/>
              <a:t>public void method()throws </a:t>
            </a:r>
            <a:r>
              <a:rPr lang="en-US" dirty="0" err="1"/>
              <a:t>IOException,SQLException</a:t>
            </a:r>
            <a:r>
              <a:rPr lang="en-US" dirty="0"/>
              <a:t>.</a:t>
            </a:r>
            <a:endParaRPr lang="en-IN" dirty="0"/>
          </a:p>
        </p:txBody>
      </p:sp>
    </p:spTree>
    <p:extLst>
      <p:ext uri="{BB962C8B-B14F-4D97-AF65-F5344CB8AC3E}">
        <p14:creationId xmlns:p14="http://schemas.microsoft.com/office/powerpoint/2010/main" val="189817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882" y="188262"/>
            <a:ext cx="10515600" cy="1325563"/>
          </a:xfrm>
        </p:spPr>
        <p:txBody>
          <a:bodyPr/>
          <a:lstStyle/>
          <a:p>
            <a:r>
              <a:rPr lang="en-IN" dirty="0" err="1" smtClean="0"/>
              <a:t>BuiltInException</a:t>
            </a:r>
            <a:endParaRPr lang="en-IN" dirty="0"/>
          </a:p>
        </p:txBody>
      </p:sp>
      <p:sp>
        <p:nvSpPr>
          <p:cNvPr id="3" name="Content Placeholder 2"/>
          <p:cNvSpPr>
            <a:spLocks noGrp="1"/>
          </p:cNvSpPr>
          <p:nvPr>
            <p:ph idx="1"/>
          </p:nvPr>
        </p:nvSpPr>
        <p:spPr/>
        <p:txBody>
          <a:bodyPr/>
          <a:lstStyle/>
          <a:p>
            <a:r>
              <a:rPr lang="en-IN" dirty="0" smtClean="0"/>
              <a:t>  </a:t>
            </a:r>
            <a:endParaRPr lang="en-IN" dirty="0"/>
          </a:p>
        </p:txBody>
      </p:sp>
      <p:sp>
        <p:nvSpPr>
          <p:cNvPr id="4" name="Rectangle 3"/>
          <p:cNvSpPr txBox="1">
            <a:spLocks noChangeArrowheads="1"/>
          </p:cNvSpPr>
          <p:nvPr/>
        </p:nvSpPr>
        <p:spPr>
          <a:xfrm>
            <a:off x="838200" y="2890117"/>
            <a:ext cx="4284663" cy="4397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altLang="en-US" sz="2400" dirty="0" err="1" smtClean="0">
                <a:latin typeface="Courier New" panose="02070309020205020404" pitchFamily="49" charset="0"/>
              </a:rPr>
              <a:t>ArithmeticException</a:t>
            </a:r>
            <a:r>
              <a:rPr lang="en-IN" altLang="en-US" sz="2400" dirty="0" smtClean="0">
                <a:latin typeface="Courier New" panose="02070309020205020404" pitchFamily="49" charset="0"/>
              </a:rPr>
              <a:t> </a:t>
            </a:r>
          </a:p>
          <a:p>
            <a:pPr>
              <a:buFont typeface="Wingdings" panose="05000000000000000000" pitchFamily="2" charset="2"/>
              <a:buChar char="§"/>
            </a:pPr>
            <a:r>
              <a:rPr lang="en-IN" altLang="en-US" sz="2400" dirty="0" err="1" smtClean="0">
                <a:latin typeface="Courier New" panose="02070309020205020404" pitchFamily="49" charset="0"/>
              </a:rPr>
              <a:t>NullPointerException</a:t>
            </a:r>
            <a:r>
              <a:rPr lang="en-IN" altLang="en-US" sz="2400" dirty="0" smtClean="0">
                <a:latin typeface="Courier New" panose="02070309020205020404" pitchFamily="49" charset="0"/>
              </a:rPr>
              <a:t> </a:t>
            </a:r>
          </a:p>
          <a:p>
            <a:pPr>
              <a:buFont typeface="Wingdings" panose="05000000000000000000" pitchFamily="2" charset="2"/>
              <a:buChar char="§"/>
            </a:pPr>
            <a:r>
              <a:rPr lang="en-IN" altLang="en-US" sz="2400" dirty="0" err="1" smtClean="0">
                <a:latin typeface="Courier New" panose="02070309020205020404" pitchFamily="49" charset="0"/>
              </a:rPr>
              <a:t>ArrayIndexOutOfBoundsException</a:t>
            </a:r>
            <a:r>
              <a:rPr lang="en-IN" altLang="en-US" sz="2400" dirty="0" smtClean="0">
                <a:latin typeface="Courier New" panose="02070309020205020404" pitchFamily="49" charset="0"/>
              </a:rPr>
              <a:t> </a:t>
            </a:r>
          </a:p>
          <a:p>
            <a:pPr>
              <a:buFont typeface="Wingdings" panose="05000000000000000000" pitchFamily="2" charset="2"/>
              <a:buChar char="§"/>
            </a:pPr>
            <a:r>
              <a:rPr lang="en-IN" altLang="en-US" sz="2400" dirty="0" err="1" smtClean="0">
                <a:latin typeface="Courier New" panose="02070309020205020404" pitchFamily="49" charset="0"/>
              </a:rPr>
              <a:t>IndexOutOfBoundsException</a:t>
            </a:r>
            <a:endParaRPr lang="en-IN" altLang="en-US" sz="2400" dirty="0" smtClean="0">
              <a:latin typeface="Courier New" panose="02070309020205020404" pitchFamily="49" charset="0"/>
            </a:endParaRPr>
          </a:p>
          <a:p>
            <a:pPr>
              <a:buFont typeface="Wingdings" panose="05000000000000000000" pitchFamily="2" charset="2"/>
              <a:buChar char="§"/>
            </a:pPr>
            <a:r>
              <a:rPr lang="en-IN" altLang="en-US" sz="2400" dirty="0" err="1" smtClean="0">
                <a:latin typeface="Courier New" panose="02070309020205020404" pitchFamily="49" charset="0"/>
              </a:rPr>
              <a:t>ClassCastException</a:t>
            </a:r>
            <a:endParaRPr lang="en-IN" altLang="en-US" sz="2400" dirty="0" smtClean="0">
              <a:latin typeface="Courier New" panose="02070309020205020404" pitchFamily="49" charset="0"/>
            </a:endParaRPr>
          </a:p>
          <a:p>
            <a:pPr>
              <a:buFont typeface="Wingdings" panose="05000000000000000000" pitchFamily="2" charset="2"/>
              <a:buChar char="§"/>
            </a:pPr>
            <a:endParaRPr lang="en-IN" altLang="en-US" sz="1800" dirty="0">
              <a:latin typeface="Courier New" panose="02070309020205020404" pitchFamily="49" charset="0"/>
            </a:endParaRPr>
          </a:p>
        </p:txBody>
      </p:sp>
      <p:sp>
        <p:nvSpPr>
          <p:cNvPr id="5" name="Rectangle 4"/>
          <p:cNvSpPr txBox="1">
            <a:spLocks noChangeArrowheads="1"/>
          </p:cNvSpPr>
          <p:nvPr/>
        </p:nvSpPr>
        <p:spPr>
          <a:xfrm>
            <a:off x="5372100" y="2677969"/>
            <a:ext cx="4572000" cy="4473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altLang="en-US" sz="2400" dirty="0" err="1" smtClean="0">
                <a:latin typeface="Courier New" panose="02070309020205020404" pitchFamily="49" charset="0"/>
              </a:rPr>
              <a:t>IOException</a:t>
            </a:r>
            <a:r>
              <a:rPr lang="en-IN" altLang="en-US" sz="2400" dirty="0" smtClean="0">
                <a:latin typeface="Courier New" panose="02070309020205020404" pitchFamily="49" charset="0"/>
              </a:rPr>
              <a:t> </a:t>
            </a:r>
          </a:p>
          <a:p>
            <a:pPr>
              <a:buFont typeface="Wingdings" panose="05000000000000000000" pitchFamily="2" charset="2"/>
              <a:buChar char="§"/>
            </a:pPr>
            <a:r>
              <a:rPr lang="en-IN" altLang="en-US" sz="2400" dirty="0" err="1" smtClean="0">
                <a:latin typeface="Courier New" panose="02070309020205020404" pitchFamily="49" charset="0"/>
              </a:rPr>
              <a:t>FileNotFoundException</a:t>
            </a:r>
            <a:endParaRPr lang="en-IN" altLang="en-US" sz="2400" dirty="0" smtClean="0">
              <a:latin typeface="Courier New" panose="02070309020205020404" pitchFamily="49" charset="0"/>
            </a:endParaRPr>
          </a:p>
          <a:p>
            <a:pPr>
              <a:buFont typeface="Wingdings" panose="05000000000000000000" pitchFamily="2" charset="2"/>
              <a:buChar char="§"/>
            </a:pPr>
            <a:r>
              <a:rPr lang="en-IN" altLang="en-US" sz="2400" dirty="0" err="1" smtClean="0">
                <a:latin typeface="Courier New" panose="02070309020205020404" pitchFamily="49" charset="0"/>
              </a:rPr>
              <a:t>ClassNotFoundException</a:t>
            </a:r>
            <a:r>
              <a:rPr lang="en-IN" altLang="en-US" sz="2400" dirty="0" smtClean="0">
                <a:latin typeface="Courier New" panose="02070309020205020404" pitchFamily="49" charset="0"/>
              </a:rPr>
              <a:t> </a:t>
            </a:r>
          </a:p>
          <a:p>
            <a:pPr>
              <a:buFont typeface="Wingdings" panose="05000000000000000000" pitchFamily="2" charset="2"/>
              <a:buChar char="§"/>
            </a:pPr>
            <a:r>
              <a:rPr lang="en-IN" altLang="en-US" sz="2400" dirty="0" err="1" smtClean="0">
                <a:latin typeface="Courier New" panose="02070309020205020404" pitchFamily="49" charset="0"/>
              </a:rPr>
              <a:t>MalformedURLException</a:t>
            </a:r>
            <a:r>
              <a:rPr lang="en-IN" altLang="en-US" sz="2400" dirty="0" smtClean="0">
                <a:latin typeface="Courier New" panose="02070309020205020404" pitchFamily="49" charset="0"/>
              </a:rPr>
              <a:t> </a:t>
            </a:r>
          </a:p>
          <a:p>
            <a:pPr>
              <a:buFont typeface="Wingdings" panose="05000000000000000000" pitchFamily="2" charset="2"/>
              <a:buChar char="§"/>
            </a:pPr>
            <a:r>
              <a:rPr lang="en-IN" altLang="en-US" sz="2400" dirty="0" err="1" smtClean="0">
                <a:latin typeface="Courier New" panose="02070309020205020404" pitchFamily="49" charset="0"/>
              </a:rPr>
              <a:t>SQLException</a:t>
            </a:r>
            <a:r>
              <a:rPr lang="en-IN" altLang="en-US" sz="2400" dirty="0" smtClean="0">
                <a:latin typeface="Courier New" panose="02070309020205020404" pitchFamily="49" charset="0"/>
              </a:rPr>
              <a:t> </a:t>
            </a:r>
          </a:p>
          <a:p>
            <a:pPr>
              <a:buFont typeface="Wingdings" panose="05000000000000000000" pitchFamily="2" charset="2"/>
              <a:buChar char="§"/>
            </a:pPr>
            <a:r>
              <a:rPr lang="en-IN" altLang="en-US" sz="2400" dirty="0" err="1" smtClean="0">
                <a:latin typeface="Courier New" panose="02070309020205020404" pitchFamily="49" charset="0"/>
              </a:rPr>
              <a:t>InterruptedException</a:t>
            </a:r>
            <a:r>
              <a:rPr lang="en-IN" altLang="en-US" sz="2400" dirty="0" smtClean="0">
                <a:latin typeface="Courier New" panose="02070309020205020404" pitchFamily="49" charset="0"/>
              </a:rPr>
              <a:t>  </a:t>
            </a:r>
          </a:p>
          <a:p>
            <a:pPr>
              <a:buFont typeface="Wingdings" panose="05000000000000000000" pitchFamily="2" charset="2"/>
              <a:buChar char="§"/>
            </a:pPr>
            <a:r>
              <a:rPr lang="en-IN" altLang="en-US" sz="2400" dirty="0" err="1" smtClean="0">
                <a:latin typeface="Courier New" panose="02070309020205020404" pitchFamily="49" charset="0"/>
              </a:rPr>
              <a:t>EOFException</a:t>
            </a:r>
            <a:endParaRPr lang="en-IN" altLang="en-US" sz="2400" dirty="0">
              <a:latin typeface="Courier New" panose="02070309020205020404" pitchFamily="49" charset="0"/>
            </a:endParaRPr>
          </a:p>
        </p:txBody>
      </p:sp>
      <p:sp>
        <p:nvSpPr>
          <p:cNvPr id="6" name="Rectangle 2"/>
          <p:cNvSpPr txBox="1">
            <a:spLocks noChangeArrowheads="1"/>
          </p:cNvSpPr>
          <p:nvPr/>
        </p:nvSpPr>
        <p:spPr>
          <a:xfrm>
            <a:off x="1714500" y="1825625"/>
            <a:ext cx="8229600" cy="715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smtClean="0"/>
              <a:t>Java Exception classes</a:t>
            </a:r>
            <a:endParaRPr lang="en-US" altLang="en-US" dirty="0"/>
          </a:p>
        </p:txBody>
      </p:sp>
    </p:spTree>
    <p:extLst>
      <p:ext uri="{BB962C8B-B14F-4D97-AF65-F5344CB8AC3E}">
        <p14:creationId xmlns:p14="http://schemas.microsoft.com/office/powerpoint/2010/main" val="3636790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403</Words>
  <Application>Microsoft Office PowerPoint</Application>
  <PresentationFormat>Widescreen</PresentationFormat>
  <Paragraphs>98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Mangal</vt:lpstr>
      <vt:lpstr>Wingdings</vt:lpstr>
      <vt:lpstr>Office Theme</vt:lpstr>
      <vt:lpstr>PowerPoint Presentation</vt:lpstr>
      <vt:lpstr>Errors</vt:lpstr>
      <vt:lpstr>Types of Errors</vt:lpstr>
      <vt:lpstr>Exceptions</vt:lpstr>
      <vt:lpstr>Exception Hierarchy</vt:lpstr>
      <vt:lpstr>Exception Type</vt:lpstr>
      <vt:lpstr>PowerPoint Presentation</vt:lpstr>
      <vt:lpstr>Throw ,throws</vt:lpstr>
      <vt:lpstr>BuiltInException</vt:lpstr>
      <vt:lpstr>Throw and Throws</vt:lpstr>
      <vt:lpstr>Enum</vt:lpstr>
      <vt:lpstr>Annotations</vt:lpstr>
      <vt:lpstr>Pre define annotation given by Java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Shravani Rahul Chikhalkar (Student)</cp:lastModifiedBy>
  <cp:revision>19</cp:revision>
  <dcterms:created xsi:type="dcterms:W3CDTF">2020-10-26T18:23:26Z</dcterms:created>
  <dcterms:modified xsi:type="dcterms:W3CDTF">2021-10-29T07:55:30Z</dcterms:modified>
</cp:coreProperties>
</file>