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iw7Hw7JUXwJgfm6X2/OhDakqy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3983BF-40D6-4614-B065-1C37B3D1713B}">
  <a:tblStyle styleId="{C73983BF-40D6-4614-B065-1C37B3D1713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088a7bc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088a7bc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088a7bcd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088a7bcd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088a7bcd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088a7bcd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088a7bc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7088a7bc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0912294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0912294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09122943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709122943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ctrTitle"/>
          </p:nvPr>
        </p:nvSpPr>
        <p:spPr>
          <a:xfrm>
            <a:off x="1143000" y="787220"/>
            <a:ext cx="68580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538"/>
              <a:buFont typeface="Calibri"/>
              <a:buNone/>
            </a:pPr>
            <a:r>
              <a:rPr lang="en"/>
              <a:t>Generic And Collection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/>
          </p:nvPr>
        </p:nvSpPr>
        <p:spPr>
          <a:xfrm>
            <a:off x="1485900" y="114301"/>
            <a:ext cx="6172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multiple type-parameters</a:t>
            </a:r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1"/>
          </p:nvPr>
        </p:nvSpPr>
        <p:spPr>
          <a:xfrm>
            <a:off x="549628" y="815801"/>
            <a:ext cx="7886700" cy="3918300"/>
          </a:xfrm>
          <a:prstGeom prst="rect">
            <a:avLst/>
          </a:prstGeom>
          <a:solidFill>
            <a:srgbClr val="FAFAB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class GenTwo&lt;T,V,M&gt;</a:t>
            </a:r>
            <a:endParaRPr b="1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T ob1;</a:t>
            </a:r>
            <a:endParaRPr b="1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V ob2;</a:t>
            </a:r>
            <a:endParaRPr b="1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M ob3;</a:t>
            </a:r>
            <a:endParaRPr b="1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GenTwo&lt;Integer,String&gt; isob =</a:t>
            </a:r>
            <a:endParaRPr b="1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				new GenTwo&lt;Integer,String&gt;()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>
            <a:spLocks noGrp="1"/>
          </p:cNvSpPr>
          <p:nvPr>
            <p:ph type="title"/>
          </p:nvPr>
        </p:nvSpPr>
        <p:spPr>
          <a:xfrm>
            <a:off x="1485900" y="114301"/>
            <a:ext cx="6172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Bounded Type</a:t>
            </a:r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body" idx="1"/>
          </p:nvPr>
        </p:nvSpPr>
        <p:spPr>
          <a:xfrm>
            <a:off x="628650" y="587926"/>
            <a:ext cx="7886700" cy="404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 fontScale="77500" lnSpcReduction="20000"/>
          </a:bodyPr>
          <a:lstStyle/>
          <a:p>
            <a:pPr marL="177800" lvl="0" indent="-20780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5"/>
              <a:buChar char="●"/>
            </a:pPr>
            <a:r>
              <a:rPr lang="en" b="1" dirty="0"/>
              <a:t>works on specific hierarchy of classes or interfaces</a:t>
            </a:r>
            <a:endParaRPr b="1" dirty="0"/>
          </a:p>
          <a:p>
            <a:pPr marL="177800" lvl="0" indent="-1016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5"/>
              <a:buNone/>
            </a:pPr>
            <a:endParaRPr b="1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5"/>
              <a:buFont typeface="Noto Sans Symbols"/>
              <a:buNone/>
            </a:pP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class ClassName&lt;T extends ClassType&gt;  </a:t>
            </a:r>
            <a:endParaRPr b="1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5"/>
              <a:buFont typeface="Noto Sans Symbols"/>
              <a:buNone/>
            </a:pP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class ClassName&lt;T extends InterfaceType&gt;</a:t>
            </a:r>
            <a:endParaRPr b="1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5"/>
              <a:buFont typeface="Noto Sans Symbols"/>
              <a:buNone/>
            </a:pP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5"/>
              <a:buFont typeface="Noto Sans Symbols"/>
              <a:buNone/>
            </a:pP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class AverageCalci&lt;T extends Number&gt;</a:t>
            </a:r>
            <a:endParaRPr b="1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5"/>
              <a:buFont typeface="Noto Sans Symbols"/>
              <a:buNone/>
            </a:pP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5"/>
              <a:buFont typeface="Noto Sans Symbols"/>
              <a:buNone/>
            </a:pP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5"/>
              <a:buFont typeface="Noto Sans Symbols"/>
              <a:buNone/>
            </a:pP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5"/>
              <a:buFont typeface="Noto Sans Symbols"/>
              <a:buNone/>
            </a:pP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AverageCalci&lt;Double&gt; dob = </a:t>
            </a:r>
            <a:endParaRPr b="1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5"/>
              <a:buFont typeface="Noto Sans Symbols"/>
              <a:buNone/>
            </a:pP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		new AverageCalci&lt;Double&gt;();  </a:t>
            </a:r>
            <a:endParaRPr b="1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5"/>
              <a:buFont typeface="Noto Sans Symbols"/>
              <a:buNone/>
            </a:pPr>
            <a:endParaRPr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5"/>
              <a:buFont typeface="Noto Sans Symbols"/>
              <a:buNone/>
            </a:pP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AverageCalci&lt;String&gt; sob = </a:t>
            </a:r>
            <a:endParaRPr b="1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5"/>
              <a:buFont typeface="Noto Sans Symbols"/>
              <a:buNone/>
            </a:pP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		new AverageCalci&lt;String&gt;();  // compiler error</a:t>
            </a:r>
            <a:endParaRPr b="1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5"/>
              <a:buFont typeface="Noto Sans Symbols"/>
              <a:buNone/>
            </a:pPr>
            <a:endParaRPr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16665"/>
              <a:buFont typeface="Noto Sans Symbols"/>
              <a:buNone/>
            </a:pP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As String is not within the bound of Numbe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1485900" y="114301"/>
            <a:ext cx="6172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Why Collections?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1485900" y="971551"/>
            <a:ext cx="61722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Array  size  is  fixed. Size  cannot  be  increased dynamically.</a:t>
            </a:r>
            <a:endParaRPr dirty="0">
              <a:solidFill>
                <a:schemeClr val="tx1"/>
              </a:solidFill>
            </a:endParaRPr>
          </a:p>
          <a:p>
            <a:pPr marL="520700" lvl="1" indent="-1778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tx1"/>
                </a:solidFill>
              </a:rPr>
              <a:t>In actual development scenario, same type of objects need to be processed.</a:t>
            </a:r>
            <a:endParaRPr dirty="0">
              <a:solidFill>
                <a:schemeClr val="tx1"/>
              </a:solidFill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1485900" y="114301"/>
            <a:ext cx="6172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Why Collections?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1485900" y="1028701"/>
            <a:ext cx="61722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Data is obtained from data source like files or database.</a:t>
            </a:r>
            <a:endParaRPr dirty="0">
              <a:solidFill>
                <a:schemeClr val="tx1"/>
              </a:solidFill>
            </a:endParaRPr>
          </a:p>
          <a:p>
            <a:pPr marL="520700" lvl="1" indent="-177800" algn="just" rtl="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tx1"/>
                </a:solidFill>
              </a:rPr>
              <a:t>Values obtained can be single or multiple objects</a:t>
            </a:r>
            <a:r>
              <a:rPr lang="en" dirty="0"/>
              <a:t>.</a:t>
            </a:r>
            <a:endParaRPr dirty="0"/>
          </a:p>
        </p:txBody>
      </p:sp>
      <p:sp>
        <p:nvSpPr>
          <p:cNvPr id="135" name="Google Shape;135;p14"/>
          <p:cNvSpPr/>
          <p:nvPr/>
        </p:nvSpPr>
        <p:spPr>
          <a:xfrm>
            <a:off x="1301354" y="2884885"/>
            <a:ext cx="3457500" cy="1339500"/>
          </a:xfrm>
          <a:prstGeom prst="roundRect">
            <a:avLst>
              <a:gd name="adj" fmla="val 0"/>
            </a:avLst>
          </a:prstGeom>
          <a:solidFill>
            <a:srgbClr val="EBEBC8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Customer getData1()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. . . Code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obj;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3138488" y="3742136"/>
            <a:ext cx="3506400" cy="1339500"/>
          </a:xfrm>
          <a:prstGeom prst="roundRect">
            <a:avLst>
              <a:gd name="adj" fmla="val 0"/>
            </a:avLst>
          </a:prstGeom>
          <a:solidFill>
            <a:srgbClr val="FAFAB4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Customer[] getData2()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. . . Code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ArrayObj;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5593557" y="2658667"/>
            <a:ext cx="2078700" cy="926400"/>
          </a:xfrm>
          <a:prstGeom prst="wedgeRoundRectCallout">
            <a:avLst>
              <a:gd name="adj1" fmla="val -78008"/>
              <a:gd name="adj2" fmla="val 79446"/>
              <a:gd name="adj3" fmla="val 16667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methods need to be defined . Moreover array size is fixed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750" y="152400"/>
            <a:ext cx="80224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1485900" y="114301"/>
            <a:ext cx="6172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Collection Interfaces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1428750" y="857250"/>
            <a:ext cx="61722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6144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5"/>
              <a:buChar char="●"/>
            </a:pPr>
            <a:r>
              <a:rPr lang="en"/>
              <a:t>Allow collections to support a different behavior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16665"/>
              <a:buNone/>
            </a:pPr>
            <a:endParaRPr/>
          </a:p>
        </p:txBody>
      </p:sp>
      <p:graphicFrame>
        <p:nvGraphicFramePr>
          <p:cNvPr id="150" name="Google Shape;150;p16"/>
          <p:cNvGraphicFramePr/>
          <p:nvPr/>
        </p:nvGraphicFramePr>
        <p:xfrm>
          <a:off x="1600200" y="1257301"/>
          <a:ext cx="5829325" cy="3457270"/>
        </p:xfrm>
        <a:graphic>
          <a:graphicData uri="http://schemas.openxmlformats.org/drawingml/2006/table">
            <a:tbl>
              <a:tblPr firstRow="1" bandRow="1">
                <a:noFill/>
                <a:tableStyleId>{C73983BF-40D6-4614-B065-1C37B3D1713B}</a:tableStyleId>
              </a:tblPr>
              <a:tblGrid>
                <a:gridCol w="126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Interface</a:t>
                      </a:r>
                      <a:endParaRPr sz="11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Description</a:t>
                      </a:r>
                      <a:endParaRPr sz="11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List</a:t>
                      </a:r>
                      <a:endParaRPr sz="11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 u="none" strike="noStrike" cap="none"/>
                        <a:t>Represents a collection of objects that is accessed by an index. An Ordered collection .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Set</a:t>
                      </a:r>
                      <a:endParaRPr sz="11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 u="none" strike="noStrike" cap="none"/>
                        <a:t>Represents a collection that contains no duplicate elements.An order is not fixed.</a:t>
                      </a:r>
                      <a:endParaRPr sz="11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Map</a:t>
                      </a:r>
                      <a:endParaRPr sz="11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 u="none" strike="noStrike" cap="none"/>
                        <a:t>Represents a collection of key-value pairs .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Queue</a:t>
                      </a:r>
                      <a:endParaRPr sz="11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Represents a collection designed for holding elements prior to processing.</a:t>
                      </a:r>
                      <a:endParaRPr sz="11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Iterator</a:t>
                      </a:r>
                      <a:endParaRPr sz="11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 u="none" strike="noStrike" cap="none"/>
                        <a:t>Supports a simple iteration over collection.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Comparator</a:t>
                      </a:r>
                      <a:endParaRPr sz="11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 u="none" strike="noStrike" cap="none"/>
                        <a:t>comparison function, which imposes a total ordering on some collection of objects.</a:t>
                      </a:r>
                      <a:endParaRPr sz="1400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1485900" y="114301"/>
            <a:ext cx="6172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/>
              <a:t> interface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1485900" y="857250"/>
            <a:ext cx="6172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Ordered Collection.</a:t>
            </a:r>
            <a:endParaRPr dirty="0">
              <a:solidFill>
                <a:schemeClr val="tx1"/>
              </a:solidFill>
            </a:endParaRPr>
          </a:p>
          <a:p>
            <a:pPr marL="177800" lvl="0" indent="-1714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May contain duplicates.</a:t>
            </a:r>
            <a:endParaRPr dirty="0">
              <a:solidFill>
                <a:schemeClr val="tx1"/>
              </a:solidFill>
            </a:endParaRPr>
          </a:p>
          <a:p>
            <a:pPr marL="177800" lvl="0" indent="-1714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Implemented by classes:</a:t>
            </a:r>
            <a:endParaRPr dirty="0">
              <a:solidFill>
                <a:schemeClr val="tx1"/>
              </a:solidFill>
            </a:endParaRPr>
          </a:p>
          <a:p>
            <a:pPr marL="520700" lvl="1" indent="-1778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ArrayList </a:t>
            </a:r>
            <a:endParaRPr dirty="0">
              <a:solidFill>
                <a:schemeClr val="tx1"/>
              </a:solidFill>
            </a:endParaRPr>
          </a:p>
          <a:p>
            <a:pPr marL="863600" lvl="2" indent="-1714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dirty="0">
                <a:solidFill>
                  <a:schemeClr val="tx1"/>
                </a:solidFill>
              </a:rPr>
              <a:t>Resizable-array implementation of the </a:t>
            </a:r>
            <a:r>
              <a:rPr lang="en" sz="17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dirty="0">
                <a:solidFill>
                  <a:schemeClr val="tx1"/>
                </a:solidFill>
              </a:rPr>
              <a:t> interface.</a:t>
            </a:r>
            <a:endParaRPr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20700" lvl="1" indent="-1778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endParaRPr dirty="0">
              <a:solidFill>
                <a:schemeClr val="tx1"/>
              </a:solidFill>
            </a:endParaRPr>
          </a:p>
          <a:p>
            <a:pPr marL="863600" lvl="2" indent="-1714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>
                <a:solidFill>
                  <a:schemeClr val="tx1"/>
                </a:solidFill>
              </a:rPr>
              <a:t>Doubly-linked list implementation of the List</a:t>
            </a:r>
            <a:endParaRPr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20700" lvl="1" indent="-1778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Vector </a:t>
            </a:r>
            <a:endParaRPr dirty="0">
              <a:solidFill>
                <a:schemeClr val="tx1"/>
              </a:solidFill>
            </a:endParaRPr>
          </a:p>
          <a:p>
            <a:pPr marL="863600" lvl="2" indent="-171450" algn="just" rtl="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</a:pPr>
            <a:r>
              <a:rPr lang="en" dirty="0">
                <a:solidFill>
                  <a:schemeClr val="tx1"/>
                </a:solidFill>
              </a:rPr>
              <a:t>The </a:t>
            </a:r>
            <a:r>
              <a:rPr lang="en" sz="17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 dirty="0">
                <a:solidFill>
                  <a:schemeClr val="tx1"/>
                </a:solidFill>
              </a:rPr>
              <a:t> class implements a growable array of objects.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1485900" y="114301"/>
            <a:ext cx="6172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/>
              <a:t> Interface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628650" y="651301"/>
            <a:ext cx="7886700" cy="3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Collection of unique elements.</a:t>
            </a:r>
            <a:endParaRPr dirty="0">
              <a:solidFill>
                <a:schemeClr val="tx1"/>
              </a:solidFill>
            </a:endParaRPr>
          </a:p>
          <a:p>
            <a:pPr marL="177800" lvl="0" indent="-1714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No duplicate elements allowed.</a:t>
            </a:r>
            <a:endParaRPr dirty="0">
              <a:solidFill>
                <a:schemeClr val="tx1"/>
              </a:solidFill>
            </a:endParaRPr>
          </a:p>
          <a:p>
            <a:pPr marL="177800" lvl="0" indent="-1714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Collection not in any particular order (random).</a:t>
            </a:r>
            <a:endParaRPr dirty="0">
              <a:solidFill>
                <a:schemeClr val="tx1"/>
              </a:solidFill>
            </a:endParaRPr>
          </a:p>
          <a:p>
            <a:pPr marL="177800" lvl="0" indent="-1714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Implemented by the </a:t>
            </a:r>
            <a:r>
              <a:rPr lang="en" sz="1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 dirty="0">
              <a:solidFill>
                <a:schemeClr val="tx1"/>
              </a:solidFill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1485900" y="114301"/>
            <a:ext cx="6172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SortedSet </a:t>
            </a:r>
            <a:r>
              <a:rPr lang="en"/>
              <a:t>Interface</a:t>
            </a: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1485900" y="1085851"/>
            <a:ext cx="6172200" cy="3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A sorted set is a set.</a:t>
            </a:r>
            <a:endParaRPr dirty="0">
              <a:solidFill>
                <a:schemeClr val="tx1"/>
              </a:solidFill>
            </a:endParaRPr>
          </a:p>
          <a:p>
            <a:pPr marL="177800" lvl="0" indent="-1714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Used for the sorting purpose.</a:t>
            </a:r>
            <a:endParaRPr dirty="0">
              <a:solidFill>
                <a:schemeClr val="tx1"/>
              </a:solidFill>
            </a:endParaRPr>
          </a:p>
          <a:p>
            <a:pPr marL="177800" lvl="0" indent="-1714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The elements are ordered using their natural ordering. </a:t>
            </a:r>
            <a:endParaRPr dirty="0">
              <a:solidFill>
                <a:schemeClr val="tx1"/>
              </a:solidFill>
            </a:endParaRPr>
          </a:p>
          <a:p>
            <a:pPr marL="177800" lvl="0" indent="-1714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All elements inserted into a sorted set must implement the Comparable interface. </a:t>
            </a:r>
            <a:endParaRPr dirty="0">
              <a:solidFill>
                <a:schemeClr val="tx1"/>
              </a:solidFill>
            </a:endParaRPr>
          </a:p>
          <a:p>
            <a:pPr marL="177800" lvl="0" indent="-1714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Implemented by the </a:t>
            </a:r>
            <a:r>
              <a:rPr lang="en" sz="1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 dirty="0"/>
          </a:p>
          <a:p>
            <a:pPr marL="177800" lvl="0" indent="-381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177800" lvl="0" indent="-635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1485900" y="114301"/>
            <a:ext cx="6172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/>
              <a:t> Interface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/>
              <a:t> associates key with values.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/>
              <a:t> cannot contain duplicate keys.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Implemented by the 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1485900" y="114301"/>
            <a:ext cx="6172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Pre-Generic Code</a:t>
            </a: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"/>
          </p:nvPr>
        </p:nvSpPr>
        <p:spPr>
          <a:xfrm>
            <a:off x="1428750" y="651300"/>
            <a:ext cx="6229500" cy="409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17780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rPr lang="en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class GeneralClass</a:t>
            </a:r>
            <a:endParaRPr sz="14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dirty="0">
              <a:solidFill>
                <a:schemeClr val="tx1"/>
              </a:solidFill>
            </a:endParaRPr>
          </a:p>
          <a:p>
            <a:pPr marL="520700" lvl="1" indent="-1778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		Object ob;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GeneralClass(Object ob){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	this.ob = ob;	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Object getOb(){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	return ob;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GeneralClass g1 = new GeneralClass(new Integer(100));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Integer i1 = (Integer)g1.getOb(); 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GeneralClass g2 = new GeneralClass(“Hello World”);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String s1 = (String)g2.getOb();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1469232" y="144067"/>
            <a:ext cx="6189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en"/>
              <a:t> Interface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1469232" y="857251"/>
            <a:ext cx="6189000" cy="3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Allow users to visit the elements in the container one by one.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This interface contain 3 methods:</a:t>
            </a:r>
            <a:endParaRPr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Object next()</a:t>
            </a:r>
            <a:endParaRPr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boolean hasNext()</a:t>
            </a:r>
            <a:endParaRPr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void remove()</a:t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4286250" y="2057400"/>
            <a:ext cx="3495600" cy="2171700"/>
          </a:xfrm>
          <a:prstGeom prst="rect">
            <a:avLst/>
          </a:prstGeom>
          <a:solidFill>
            <a:srgbClr val="EBEBC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Iterator i= a.iterator();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while( i.hasNext())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 i.next());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r>
              <a:rPr lang="en" sz="14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400" b="0" i="0" u="none" strike="noStrike" cap="non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1371600" y="3028950"/>
            <a:ext cx="2905200" cy="1828800"/>
          </a:xfrm>
          <a:prstGeom prst="roundRect">
            <a:avLst>
              <a:gd name="adj" fmla="val 0"/>
            </a:avLst>
          </a:prstGeom>
          <a:solidFill>
            <a:srgbClr val="FAFAB4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consider ArrayList contain 5 elements  now iterate these elements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 a=new ArrayList();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a.add(4);a.add(5);a.add(1),a.add(7);a.add(“hello”);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485900" y="114301"/>
            <a:ext cx="6172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en"/>
              <a:t> Interface</a:t>
            </a: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1485900" y="800100"/>
            <a:ext cx="6286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 comparison function, which imposes a total ordering on a collection of objects.</a:t>
            </a:r>
            <a:endParaRPr/>
          </a:p>
          <a:p>
            <a:pPr marL="177800" lvl="0" indent="-1714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Comparable used to </a:t>
            </a:r>
            <a:endParaRPr/>
          </a:p>
          <a:p>
            <a:pPr marL="520700" lvl="1" indent="-1778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Provide an ordering for collections of objects that do not have a natural ordering.</a:t>
            </a:r>
            <a:endParaRPr/>
          </a:p>
          <a:p>
            <a:pPr marL="520700" lvl="1" indent="-1778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Control the order of certain data structures (such as sorted sets or sorted maps).</a:t>
            </a:r>
            <a:endParaRPr/>
          </a:p>
          <a:p>
            <a:pPr marL="177800" lvl="0" indent="-1714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Comparators can be passed to a sort method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Collection.sort()</a:t>
            </a:r>
            <a:r>
              <a:rPr lang="en"/>
              <a:t>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Arrays.sort() </a:t>
            </a:r>
            <a:r>
              <a:rPr lang="en"/>
              <a:t>to  maintain the control over the sort order.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Method is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int compare(Object o1,Object o2)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1485900" y="114301"/>
            <a:ext cx="6172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en"/>
              <a:t>-Example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1371600" y="809625"/>
            <a:ext cx="5634000" cy="3019500"/>
          </a:xfrm>
          <a:prstGeom prst="roundRect">
            <a:avLst>
              <a:gd name="adj" fmla="val 0"/>
            </a:avLst>
          </a:prstGeom>
          <a:solidFill>
            <a:srgbClr val="FAFAB4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EmpCompartor implements </a:t>
            </a:r>
            <a:r>
              <a:rPr lang="en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Comparator&lt;Employee&gt;</a:t>
            </a: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       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 c</a:t>
            </a:r>
            <a:r>
              <a:rPr lang="en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ompare</a:t>
            </a: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(Employee e1, Employee e2){</a:t>
            </a: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emp1Age = e1.getAge();        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emp2Age = e2.getAge();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if(emp1Age &gt; emp2Age)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return 1;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else if(emp1Age &lt; emp2Age)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return -1;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else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return 0;    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4343400" y="1314450"/>
            <a:ext cx="3486300" cy="3486300"/>
          </a:xfrm>
          <a:prstGeom prst="rect">
            <a:avLst/>
          </a:prstGeom>
          <a:solidFill>
            <a:srgbClr val="EBEBC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     </a:t>
            </a: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employee[0] = new Employee();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  employee[0].setAge(40);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employee[1] = new Employee();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employee[1].setAge(20);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Arrays.sort(employee, new EmpComparator());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System.out.println("\n\nOrder of employee after sorting by employee age is");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for(int i=0; i &lt; employee. length; i++){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System.out.println( “Age :: " + employee[i].getAge());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}    </a:t>
            </a: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1828800" y="3028950"/>
            <a:ext cx="2391000" cy="1801200"/>
          </a:xfrm>
          <a:prstGeom prst="roundRect">
            <a:avLst>
              <a:gd name="adj" fmla="val 0"/>
            </a:avLst>
          </a:prstGeom>
          <a:solidFill>
            <a:srgbClr val="FAFAB4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marR="0" lvl="0" indent="-215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</a:t>
            </a: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15900" marR="0" lvl="0" indent="-215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15900" marR="0" lvl="0" indent="-215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eid</a:t>
            </a: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15900" marR="0" lvl="0" indent="-215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String ename;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age;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//appropriate constructor and properties present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088a7bcd4_0_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8 Stream</a:t>
            </a:r>
            <a:endParaRPr/>
          </a:p>
        </p:txBody>
      </p:sp>
      <p:sp>
        <p:nvSpPr>
          <p:cNvPr id="202" name="Google Shape;202;g27088a7bcd4_0_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Java provides a new additional package in Java 8 called java.util.stream.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This package consists of classes, interfaces and enum to allows functional-style operations on the elements.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You can use stream by importing java.util.stream package.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You can use stream to filter, collect, print, and convert from one data structure to other etc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088a7bcd4_0_8"/>
          <p:cNvSpPr txBox="1">
            <a:spLocks noGrp="1"/>
          </p:cNvSpPr>
          <p:nvPr>
            <p:ph type="body" idx="1"/>
          </p:nvPr>
        </p:nvSpPr>
        <p:spPr>
          <a:xfrm>
            <a:off x="628650" y="186077"/>
            <a:ext cx="7886700" cy="4446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Stream does not store elements. It simply conveys elements from a source such as a data structure, an array, or an I/O channel, through a pipeline of computational operations.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Stream is functional in nature. Operations performed on a stream does not modify it's source. For example, filtering a Stream obtained from a collection produces a new Stream without the filtered elements, rather than removing elements from the source collection.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Stream is lazy and evaluates code only when required.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elements of a stream are only visited once during the life of a stream. Like an Iterator, a new stream must be generated to revisit the same elements of the source.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088a7bcd4_0_14"/>
          <p:cNvSpPr txBox="1">
            <a:spLocks noGrp="1"/>
          </p:cNvSpPr>
          <p:nvPr>
            <p:ph type="body" idx="1"/>
          </p:nvPr>
        </p:nvSpPr>
        <p:spPr>
          <a:xfrm>
            <a:off x="628650" y="438652"/>
            <a:ext cx="7886700" cy="4194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Different Operations On Streams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are two types of Operations in Streams: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Intermediate Operations: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Intermediate Operations are the types of operations in which multiple methods are chained in a row.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Terminate Operations: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Terminal Operations are the type of Operations that return the result. These Operations are not processed further just return a final result value.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088a7bcd4_0_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Operations</a:t>
            </a:r>
            <a:endParaRPr/>
          </a:p>
        </p:txBody>
      </p:sp>
      <p:pic>
        <p:nvPicPr>
          <p:cNvPr id="218" name="Google Shape;218;g27088a7bcd4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161977"/>
            <a:ext cx="7315200" cy="38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091229435_0_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Intermediate Operations</a:t>
            </a:r>
            <a:endParaRPr/>
          </a:p>
        </p:txBody>
      </p:sp>
      <p:sp>
        <p:nvSpPr>
          <p:cNvPr id="224" name="Google Shape;224;g27091229435_0_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map()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map method is used to return a stream consisting of the results of applying the given function to the elements of this stream.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filter()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filter method is used to select elements as per the Predicate passed as an argument.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sorted()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sorted method is used to sort the stream.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091229435_0_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Terminal Operations</a:t>
            </a:r>
            <a:endParaRPr/>
          </a:p>
        </p:txBody>
      </p:sp>
      <p:sp>
        <p:nvSpPr>
          <p:cNvPr id="230" name="Google Shape;230;g27091229435_0_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collect()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collect method is used to return the result of the intermediate operations performed on the stream.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forEach()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forEach method is used to iterate through every element of the stream.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reduce()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reduce method is used to reduce the elements of a stream to a single value. The reduce method takes a BinaryOperator as a parameter.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Stream API</a:t>
            </a:r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Stream API is a newly added feature to the Collections API in Java Eight.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"/>
              <a:t> A stream represents a sequence of elements and supports different operations (Filter, Sort, Map, and Collect) from a collection.</a:t>
            </a:r>
            <a:endParaRPr/>
          </a:p>
        </p:txBody>
      </p:sp>
      <p:pic>
        <p:nvPicPr>
          <p:cNvPr id="237" name="Google Shape;2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2627913"/>
            <a:ext cx="76200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1485900" y="114301"/>
            <a:ext cx="6172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000"/>
              <a:t>Disadvantages of Pre-Generic Code</a:t>
            </a:r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" dirty="0">
                <a:solidFill>
                  <a:schemeClr val="tx1"/>
                </a:solidFill>
              </a:rPr>
              <a:t>	1] No Type Safety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" dirty="0">
                <a:solidFill>
                  <a:schemeClr val="tx1"/>
                </a:solidFill>
              </a:rPr>
              <a:t>	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Integer i1 = (Integer)g1.getOb(); 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>
                <a:solidFill>
                  <a:schemeClr val="tx1"/>
                </a:solidFill>
              </a:rPr>
              <a:t>		</a:t>
            </a: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// required explicit type casting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" dirty="0">
                <a:solidFill>
                  <a:schemeClr val="tx1"/>
                </a:solidFill>
              </a:rPr>
              <a:t>		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" dirty="0">
                <a:solidFill>
                  <a:schemeClr val="tx1"/>
                </a:solidFill>
              </a:rPr>
              <a:t>	2] Without RTTI Program Crashes 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" dirty="0">
                <a:solidFill>
                  <a:schemeClr val="tx1"/>
                </a:solidFill>
              </a:rPr>
              <a:t>	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g1 = g2;  // now g1 contains String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Integer i2 = (Integer)g1.getOb(); 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>
                <a:solidFill>
                  <a:schemeClr val="tx1"/>
                </a:solidFill>
              </a:rPr>
              <a:t>		</a:t>
            </a: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// throws ClassCastException</a:t>
            </a:r>
            <a:endParaRPr sz="18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body" idx="1"/>
          </p:nvPr>
        </p:nvSpPr>
        <p:spPr>
          <a:xfrm>
            <a:off x="628650" y="114875"/>
            <a:ext cx="7886700" cy="4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//Purpose: Filters the elements of a stream based on a given predicate.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List&lt;String&gt; fruits = Arrays.asList("apple", "banana", "orange", "kiwi", "mango");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List&lt;String&gt; result = fruits.stream()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.filter(fruit -&gt; fruit.startsWith("a"))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.collect(Collectors.toList());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Result: [apple]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1485900" y="114301"/>
            <a:ext cx="6172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Why Generics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body" idx="1"/>
          </p:nvPr>
        </p:nvSpPr>
        <p:spPr>
          <a:xfrm>
            <a:off x="628650" y="902726"/>
            <a:ext cx="7886700" cy="3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400" dirty="0">
                <a:solidFill>
                  <a:schemeClr val="tx1"/>
                </a:solidFill>
              </a:rPr>
              <a:t>Many algorithms are logically same irrespective of type of data to which they are applied.</a:t>
            </a:r>
            <a:endParaRPr sz="2400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400" dirty="0">
                <a:solidFill>
                  <a:schemeClr val="tx1"/>
                </a:solidFill>
              </a:rPr>
              <a:t>Useful to define algorithm once, independent of any type of data.</a:t>
            </a:r>
            <a:endParaRPr sz="2400" dirty="0">
              <a:solidFill>
                <a:schemeClr val="tx1"/>
              </a:solidFill>
            </a:endParaRPr>
          </a:p>
          <a:p>
            <a:pPr marL="520700" lvl="1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000" dirty="0">
                <a:solidFill>
                  <a:schemeClr val="tx1"/>
                </a:solidFill>
              </a:rPr>
              <a:t>Collections like Stack, Queue, etc </a:t>
            </a:r>
            <a:endParaRPr sz="2000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400" dirty="0">
                <a:solidFill>
                  <a:schemeClr val="tx1"/>
                </a:solidFill>
              </a:rPr>
              <a:t>To create Generic classes, interfaces and   methods which work in type-safe manner with various types of data elements.</a:t>
            </a:r>
            <a:endParaRPr sz="2400"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dirty="0">
              <a:solidFill>
                <a:schemeClr val="tx1"/>
              </a:solidFill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485900" y="114301"/>
            <a:ext cx="6172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are Generics?</a:t>
            </a:r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Parameterized Types</a:t>
            </a:r>
            <a:endParaRPr dirty="0">
              <a:solidFill>
                <a:schemeClr val="tx1"/>
              </a:solidFill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Uses type-parameter or placeholder</a:t>
            </a:r>
            <a:endParaRPr dirty="0">
              <a:solidFill>
                <a:schemeClr val="tx1"/>
              </a:solidFill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Single Class, Interface or Method works with different types of data automatically.</a:t>
            </a:r>
            <a:endParaRPr dirty="0">
              <a:solidFill>
                <a:schemeClr val="tx1"/>
              </a:solidFill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Used to create </a:t>
            </a:r>
            <a:endParaRPr dirty="0">
              <a:solidFill>
                <a:schemeClr val="tx1"/>
              </a:solidFill>
            </a:endParaRPr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tx1"/>
                </a:solidFill>
              </a:rPr>
              <a:t>Generic Class</a:t>
            </a:r>
            <a:endParaRPr dirty="0">
              <a:solidFill>
                <a:schemeClr val="tx1"/>
              </a:solidFill>
            </a:endParaRPr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tx1"/>
                </a:solidFill>
              </a:rPr>
              <a:t>Generic Interface</a:t>
            </a:r>
            <a:endParaRPr dirty="0">
              <a:solidFill>
                <a:schemeClr val="tx1"/>
              </a:solidFill>
            </a:endParaRPr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tx1"/>
                </a:solidFill>
              </a:rPr>
              <a:t>Generic Method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1485900" y="114301"/>
            <a:ext cx="6172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Creating Generic Class</a:t>
            </a:r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1485900" y="1143000"/>
            <a:ext cx="6172200" cy="3714900"/>
          </a:xfrm>
          <a:prstGeom prst="rect">
            <a:avLst/>
          </a:prstGeom>
          <a:solidFill>
            <a:srgbClr val="FAFAB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17780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>
                <a:solidFill>
                  <a:schemeClr val="tx1"/>
                </a:solidFill>
              </a:rPr>
              <a:t>Generic Syntax: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class ClassName&lt;Type-Parameter-List&gt;{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class Gen&lt;T&gt; {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T ob;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Gen(T ob){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	this.ob = ob;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T getOb(){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	return ob;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8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1485900" y="114301"/>
            <a:ext cx="6172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Instantiating Generic class</a:t>
            </a:r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Syntax: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" dirty="0">
                <a:solidFill>
                  <a:schemeClr val="tx1"/>
                </a:solidFill>
              </a:rPr>
              <a:t>	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ClassName&lt;Type-Argument-List&gt; ref =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new ClassName&lt;Type-Argument-List&gt;();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" dirty="0">
                <a:solidFill>
                  <a:schemeClr val="tx1"/>
                </a:solidFill>
              </a:rPr>
              <a:t>   where Type-Argument-List for reference must match that of instance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" dirty="0">
                <a:solidFill>
                  <a:schemeClr val="tx1"/>
                </a:solidFill>
              </a:rPr>
              <a:t>   eg. 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Gen&lt;Integer&gt; iob = 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		new Gen&lt;Integer&gt;();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1485900" y="114301"/>
            <a:ext cx="6172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Characteristics</a:t>
            </a: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1"/>
          </p:nvPr>
        </p:nvSpPr>
        <p:spPr>
          <a:xfrm>
            <a:off x="1485900" y="1200150"/>
            <a:ext cx="6172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Generics works only with objects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" dirty="0">
                <a:solidFill>
                  <a:schemeClr val="tx1"/>
                </a:solidFill>
              </a:rPr>
              <a:t>	</a:t>
            </a: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Gen&lt;Integer&gt; iob = 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	new Gen&lt;Integer&gt;(new Integer(100));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Gen&lt;String&gt; sob =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	new Gen&lt;String&gt;(“Hello World”);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Gen&lt;int&gt; g = new Gen&lt;int&gt;(100); // compiler error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tx1"/>
              </a:solidFill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Generic type differ based on their type arguments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" dirty="0">
                <a:solidFill>
                  <a:schemeClr val="tx1"/>
                </a:solidFill>
              </a:rPr>
              <a:t>	</a:t>
            </a: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iob = sob;  // compiler error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/>
        </p:nvSpPr>
        <p:spPr>
          <a:xfrm>
            <a:off x="2286000" y="2286000"/>
            <a:ext cx="4972200" cy="120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1485900" y="114301"/>
            <a:ext cx="6172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dirty="0">
                <a:solidFill>
                  <a:schemeClr val="tx1"/>
                </a:solidFill>
              </a:rPr>
              <a:t>Type Safety</a:t>
            </a:r>
            <a:endParaRPr dirty="0">
              <a:solidFill>
                <a:schemeClr val="tx1"/>
              </a:solidFill>
            </a:endParaRPr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tx1"/>
                </a:solidFill>
              </a:rPr>
              <a:t>No need of explicit type casting</a:t>
            </a:r>
            <a:endParaRPr dirty="0">
              <a:solidFill>
                <a:schemeClr val="tx1"/>
              </a:solidFill>
            </a:endParaRPr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tx1"/>
                </a:solidFill>
              </a:rPr>
              <a:t>All casts are automatic and implicit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/>
              <a:t>		 </a:t>
            </a:r>
            <a:endParaRPr dirty="0"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/>
              <a:t>			              </a:t>
            </a: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Integer i1 = iob.getOb();</a:t>
            </a:r>
            <a:endParaRPr dirty="0">
              <a:solidFill>
                <a:schemeClr val="tx1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	       String s1 = sob.getOb();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1127</Words>
  <Application>Microsoft Office PowerPoint</Application>
  <PresentationFormat>On-screen Show (16:9)</PresentationFormat>
  <Paragraphs>272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Noto Sans Symbols</vt:lpstr>
      <vt:lpstr>Simple Light</vt:lpstr>
      <vt:lpstr>Generic And Collection</vt:lpstr>
      <vt:lpstr>Pre-Generic Code</vt:lpstr>
      <vt:lpstr>Disadvantages of Pre-Generic Code</vt:lpstr>
      <vt:lpstr>Why Generics</vt:lpstr>
      <vt:lpstr>What are Generics?</vt:lpstr>
      <vt:lpstr>Creating Generic Class</vt:lpstr>
      <vt:lpstr>Instantiating Generic class</vt:lpstr>
      <vt:lpstr>Characteristics</vt:lpstr>
      <vt:lpstr>Advantages</vt:lpstr>
      <vt:lpstr>multiple type-parameters</vt:lpstr>
      <vt:lpstr>Bounded Type</vt:lpstr>
      <vt:lpstr>Why Collections?</vt:lpstr>
      <vt:lpstr>Why Collections?</vt:lpstr>
      <vt:lpstr>PowerPoint Presentation</vt:lpstr>
      <vt:lpstr>Collection Interfaces</vt:lpstr>
      <vt:lpstr>List interface</vt:lpstr>
      <vt:lpstr>Set Interface</vt:lpstr>
      <vt:lpstr>SortedSet Interface</vt:lpstr>
      <vt:lpstr>Map Interface</vt:lpstr>
      <vt:lpstr>Iterator Interface</vt:lpstr>
      <vt:lpstr>Comparator Interface</vt:lpstr>
      <vt:lpstr>Comparator-Example</vt:lpstr>
      <vt:lpstr>Java 8 Stream</vt:lpstr>
      <vt:lpstr>PowerPoint Presentation</vt:lpstr>
      <vt:lpstr>PowerPoint Presentation</vt:lpstr>
      <vt:lpstr>Intermediate Operations</vt:lpstr>
      <vt:lpstr>Important Intermediate Operations</vt:lpstr>
      <vt:lpstr>Important Terminal Operations</vt:lpstr>
      <vt:lpstr>Stream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And Collection</dc:title>
  <cp:lastModifiedBy>cdacstaff</cp:lastModifiedBy>
  <cp:revision>1</cp:revision>
  <dcterms:modified xsi:type="dcterms:W3CDTF">2024-05-20T07:01:07Z</dcterms:modified>
</cp:coreProperties>
</file>