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69"/>
  </p:notesMasterIdLst>
  <p:sldIdLst>
    <p:sldId id="325" r:id="rId2"/>
    <p:sldId id="326" r:id="rId3"/>
    <p:sldId id="328" r:id="rId4"/>
    <p:sldId id="329" r:id="rId5"/>
    <p:sldId id="327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284" r:id="rId30"/>
    <p:sldId id="353" r:id="rId31"/>
    <p:sldId id="354" r:id="rId32"/>
    <p:sldId id="355" r:id="rId33"/>
    <p:sldId id="356" r:id="rId34"/>
    <p:sldId id="289" r:id="rId35"/>
    <p:sldId id="357" r:id="rId36"/>
    <p:sldId id="358" r:id="rId37"/>
    <p:sldId id="359" r:id="rId38"/>
    <p:sldId id="293" r:id="rId39"/>
    <p:sldId id="360" r:id="rId40"/>
    <p:sldId id="361" r:id="rId41"/>
    <p:sldId id="362" r:id="rId42"/>
    <p:sldId id="363" r:id="rId43"/>
    <p:sldId id="364" r:id="rId44"/>
    <p:sldId id="365" r:id="rId45"/>
    <p:sldId id="301" r:id="rId46"/>
    <p:sldId id="366" r:id="rId47"/>
    <p:sldId id="367" r:id="rId48"/>
    <p:sldId id="323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2" autoAdjust="0"/>
    <p:restoredTop sz="91467"/>
  </p:normalViewPr>
  <p:slideViewPr>
    <p:cSldViewPr snapToGrid="0" snapToObjects="1">
      <p:cViewPr varScale="1">
        <p:scale>
          <a:sx n="105" d="100"/>
          <a:sy n="105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76" Type="http://schemas.microsoft.com/office/2015/10/relationships/revisionInfo" Target="revisionInfo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04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1765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5623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034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2174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252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26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9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60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568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5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322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1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3473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395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38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8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713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7.jpe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7.jpe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upenn.bootcampcontent.com/upenn-bootcamp/UPENN201804FSF4-Class-Repository-FSF/tree/master/01-html-git-css/Homework/Instructions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311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970C109-8470-4251-9882-4BA83F43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723899"/>
            <a:ext cx="5616575" cy="56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14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0910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8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12061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2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4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7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0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1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2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3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25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26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29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31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32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34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35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36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37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38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5296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CSS works by hooking onto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Once hooked, we apply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those HTML elements using CSS.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2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13306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8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In HTML/CSS, (by default) every element displayed is governed by a concept called “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This means that HTML elements force their adjacent elements to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them.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1490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2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 Box Model wraps every CSS element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 dirty="0"/>
          </a:p>
        </p:txBody>
      </p:sp>
      <p:pic>
        <p:nvPicPr>
          <p:cNvPr id="13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81813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8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We can orient our HTML elements in relation to space with CSS positioning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  <p:pic>
        <p:nvPicPr>
          <p:cNvPr id="9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230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11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12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13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14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15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16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17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18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19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72421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3016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30503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4" name="CustomShape 2"/>
          <p:cNvSpPr/>
          <p:nvPr/>
        </p:nvSpPr>
        <p:spPr>
          <a:xfrm>
            <a:off x="305039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287399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6" name="CustomShape 4"/>
          <p:cNvSpPr/>
          <p:nvPr/>
        </p:nvSpPr>
        <p:spPr>
          <a:xfrm>
            <a:off x="258959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9085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Double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614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1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1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71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1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1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web layouts are inherently composed of containers, traditionally called “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4871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HTML5 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In theory, this helps with organization and search engine optimization.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5660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That 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There 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Additionally, it’s possible to include “semantics” by using id names and classes. </a:t>
            </a:r>
            <a:endParaRPr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0974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Bottom 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 Follow 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13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621566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9" name="Picture 8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10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Classes (.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classname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IDs (#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idname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 dirty="0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that HTML element.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15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60817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Chrome Developer Tools (Inspector)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is one of the most frequent tools you will use in web 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 It allows you to truly 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930574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Plus, you’ll see your results instantly. </a:t>
            </a:r>
            <a:endParaRPr dirty="0"/>
          </a:p>
        </p:txBody>
      </p:sp>
      <p:sp>
        <p:nvSpPr>
          <p:cNvPr id="8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87540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810922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1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516559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96282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CSS 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Resets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4418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85716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</a:t>
            </a: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Files </a:t>
            </a:r>
            <a:r>
              <a:rPr lang="en-US" sz="2400" b="1" strike="noStrike" smtClean="0">
                <a:solidFill>
                  <a:srgbClr val="000000"/>
                </a:solidFill>
                <a:latin typeface="Arial"/>
              </a:rPr>
              <a:t>***(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Very Important!!!)***</a:t>
            </a:r>
            <a:endParaRPr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9862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3-MultipleCSS)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28593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2599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8" name="Picture 4"/>
          <p:cNvPicPr/>
          <p:nvPr/>
        </p:nvPicPr>
        <p:blipFill>
          <a:blip r:embed="rId2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However, you will have to re-style everything yourself.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41366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4-ResetCSS)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0" y="1307880"/>
            <a:ext cx="904500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815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 dirty="0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well: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handling an enormous volume of information.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asking the right questions.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notice the right details.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all help each other out.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And, most importantly, you are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figuring out things on your own.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36850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727047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To the Web with GitHub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1545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10" name="Picture 2"/>
          <p:cNvPicPr/>
          <p:nvPr/>
        </p:nvPicPr>
        <p:blipFill>
          <a:blip r:embed="rId2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7505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8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710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90629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Personal 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52964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35659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1401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A Few Admin Things…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217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5612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11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996051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Questions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0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Homework 1 - Help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9934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EXTRA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751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And Back to </a:t>
            </a:r>
            <a:r>
              <a:rPr lang="en-US" sz="4100" b="1" i="1" strike="noStrike" dirty="0" err="1">
                <a:solidFill>
                  <a:srgbClr val="FFFFFF"/>
                </a:solidFill>
                <a:latin typeface="Arial"/>
              </a:rPr>
              <a:t>Git</a:t>
            </a: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59713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lang="en-US" b="1" i="1" u="sng" strike="noStrike">
                <a:solidFill>
                  <a:srgbClr val="FFFFFF"/>
                </a:solidFill>
                <a:latin typeface="Arial"/>
              </a:rPr>
              <a:t>different</a:t>
            </a:r>
            <a:r>
              <a:rPr lang="en-US" b="1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Remember, Homework #1 is due on 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Saturday.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 Homework Link: 
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1" u="sng" dirty="0" smtClean="0">
                <a:solidFill>
                  <a:srgbClr val="000000"/>
                </a:solidFill>
                <a:latin typeface="Arial"/>
                <a:hlinkClick r:id="rId2"/>
              </a:rPr>
              <a:t>https</a:t>
            </a:r>
            <a:r>
              <a:rPr lang="en-US" sz="2200" b="1" u="sng" dirty="0">
                <a:solidFill>
                  <a:srgbClr val="000000"/>
                </a:solidFill>
                <a:latin typeface="Arial"/>
                <a:hlinkClick r:id="rId2"/>
              </a:rPr>
              <a:t>://</a:t>
            </a:r>
            <a:r>
              <a:rPr lang="en-US" sz="2200" b="1" u="sng" dirty="0" smtClean="0">
                <a:solidFill>
                  <a:srgbClr val="000000"/>
                </a:solidFill>
                <a:latin typeface="Arial"/>
                <a:hlinkClick r:id="rId2"/>
              </a:rPr>
              <a:t>upenn.bootcampcontent.com/upenn-bootcamp/UPENN201804FSF4-Class-Repository-FSF/tree/master/01-html-git-css/Homework/Instructions</a:t>
            </a:r>
            <a:endParaRPr lang="en-US" sz="2200" b="1" u="sng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 to submit Homework via GitHub (</a:t>
            </a:r>
            <a:r>
              <a:rPr lang="en-US" sz="2200" b="1" dirty="0">
                <a:solidFill>
                  <a:srgbClr val="000000"/>
                </a:solidFill>
                <a:latin typeface="Arial"/>
              </a:rPr>
              <a:t>&amp; GitHub Pages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):
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Push to your GitHub &amp; then Submit on BCS.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622080" y="41911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5100917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Create a new branch of on your local computer 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branch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Checkout that branch (locally) on your machine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checkout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/ Commit your changes (will automatically save to this branch)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add –A
	git commit –m “Comment”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Push your branch to GitHub</a:t>
            </a: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push origin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Submit a Pull Request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
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In 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Review In Class Material (Exercises and Slides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):</a:t>
            </a:r>
            <a:endParaRPr lang="en-US" sz="22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Arial"/>
              </a:rPr>
              <a:t>Available on </a:t>
            </a:r>
            <a:r>
              <a:rPr lang="en-US" sz="2200" dirty="0" err="1" smtClean="0">
                <a:solidFill>
                  <a:srgbClr val="000000"/>
                </a:solidFill>
                <a:latin typeface="Arial"/>
              </a:rPr>
              <a:t>GitLab</a:t>
            </a:r>
            <a:endParaRPr lang="en-US" sz="22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Arial"/>
              </a:rPr>
              <a:t>Do a </a:t>
            </a:r>
            <a:r>
              <a:rPr lang="en-US" sz="2200" dirty="0" err="1" smtClean="0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dirty="0" smtClean="0">
                <a:solidFill>
                  <a:srgbClr val="000000"/>
                </a:solidFill>
                <a:latin typeface="Arial"/>
              </a:rPr>
              <a:t> pull from </a:t>
            </a:r>
            <a:r>
              <a:rPr lang="en-US" sz="2200" dirty="0" err="1" smtClean="0">
                <a:solidFill>
                  <a:srgbClr val="000000"/>
                </a:solidFill>
                <a:latin typeface="Arial"/>
              </a:rPr>
              <a:t>GitLab</a:t>
            </a:r>
            <a:r>
              <a:rPr lang="en-US" sz="2200" dirty="0" smtClean="0">
                <a:solidFill>
                  <a:srgbClr val="000000"/>
                </a:solidFill>
                <a:latin typeface="Arial"/>
              </a:rPr>
              <a:t> repo to bring down latest updates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Arial"/>
              </a:rPr>
              <a:t>   This includes the Solutions to the Activities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Re-Watch Class Videos: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Posted on BCS for each Session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37433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Recapping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66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Full-Stack Development Conceptually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Terminal /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Bash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HTML Syntax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Concepts and Commands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CSS Purpose, Syntax, and Styles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Floating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Positioning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Box Model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Chrome Dev Tools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How to Learn on Your Own!!</a:t>
            </a:r>
            <a:endParaRPr dirty="0"/>
          </a:p>
        </p:txBody>
      </p:sp>
      <p:pic>
        <p:nvPicPr>
          <p:cNvPr id="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58923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1810</Words>
  <Application>Microsoft Macintosh PowerPoint</Application>
  <PresentationFormat>On-screen Show (4:3)</PresentationFormat>
  <Paragraphs>354</Paragraphs>
  <Slides>67</Slides>
  <Notes>14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Calibri</vt:lpstr>
      <vt:lpstr>Calibri Light</vt:lpstr>
      <vt:lpstr>DejaVu Sans</vt:lpstr>
      <vt:lpstr>Mangal</vt:lpstr>
      <vt:lpstr>Roboto</vt:lpstr>
      <vt:lpstr>Times New Roman</vt:lpstr>
      <vt:lpstr>Arial</vt:lpstr>
      <vt:lpstr>1_Unbranded</vt:lpstr>
      <vt:lpstr>Going Live</vt:lpstr>
      <vt:lpstr>PowerPoint Presentation</vt:lpstr>
      <vt:lpstr>PowerPoint Presentation</vt:lpstr>
      <vt:lpstr>PowerPoint Presentation</vt:lpstr>
      <vt:lpstr>A Few Admin Things…</vt:lpstr>
      <vt:lpstr>PowerPoint Presentation</vt:lpstr>
      <vt:lpstr>PowerPoint Presentation</vt:lpstr>
      <vt:lpstr>Recapping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Take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Resets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the Web with GitHub!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Homework 1 - Help?</vt:lpstr>
      <vt:lpstr>EXTRA MATERIAL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Edward Brennan</cp:lastModifiedBy>
  <cp:revision>1486</cp:revision>
  <cp:lastPrinted>2016-01-30T16:23:56Z</cp:lastPrinted>
  <dcterms:created xsi:type="dcterms:W3CDTF">2015-01-20T17:19:00Z</dcterms:created>
  <dcterms:modified xsi:type="dcterms:W3CDTF">2018-05-07T11:54:25Z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