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5"/>
    <p:restoredTop sz="94669"/>
  </p:normalViewPr>
  <p:slideViewPr>
    <p:cSldViewPr snapToGrid="0" snapToObjects="1">
      <p:cViewPr>
        <p:scale>
          <a:sx n="86" d="100"/>
          <a:sy n="86" d="100"/>
        </p:scale>
        <p:origin x="93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P.o.i.r.o.t</a:t>
            </a:r>
            <a:r>
              <a:rPr lang="en-US" dirty="0" smtClean="0"/>
              <a:t>. </a:t>
            </a:r>
            <a:r>
              <a:rPr lang="en-US" sz="3600" dirty="0" smtClean="0"/>
              <a:t>Politically Optimized Intelligent Real-Fake Organizing Tool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493962"/>
          </a:xfrm>
        </p:spPr>
        <p:txBody>
          <a:bodyPr/>
          <a:lstStyle/>
          <a:p>
            <a:pPr algn="r"/>
            <a:r>
              <a:rPr lang="en-US" dirty="0" smtClean="0"/>
              <a:t>Hari AMOOR</a:t>
            </a:r>
          </a:p>
          <a:p>
            <a:pPr algn="ctr"/>
            <a:r>
              <a:rPr lang="en-US" dirty="0" err="1" smtClean="0"/>
              <a:t>Avi</a:t>
            </a:r>
            <a:r>
              <a:rPr lang="en-US" dirty="0" smtClean="0"/>
              <a:t> </a:t>
            </a:r>
            <a:r>
              <a:rPr lang="en-US" dirty="0" err="1" smtClean="0"/>
              <a:t>boppana</a:t>
            </a:r>
            <a:endParaRPr lang="en-US" dirty="0" smtClean="0"/>
          </a:p>
          <a:p>
            <a:r>
              <a:rPr lang="en-US" dirty="0" smtClean="0"/>
              <a:t>Xavier </a:t>
            </a:r>
            <a:r>
              <a:rPr lang="en-US" dirty="0" err="1" smtClean="0"/>
              <a:t>boudreau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898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and impact of fake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09645"/>
          </a:xfrm>
        </p:spPr>
        <p:txBody>
          <a:bodyPr>
            <a:normAutofit/>
          </a:bodyPr>
          <a:lstStyle/>
          <a:p>
            <a:r>
              <a:rPr lang="en-US" dirty="0" smtClean="0"/>
              <a:t>Fake news is 70% more likely to be retweeted than real news</a:t>
            </a:r>
            <a:r>
              <a:rPr lang="en-US" baseline="30000" dirty="0"/>
              <a:t>[1]</a:t>
            </a:r>
            <a:r>
              <a:rPr lang="en-US" dirty="0"/>
              <a:t> </a:t>
            </a:r>
            <a:endParaRPr lang="en-US" baseline="30000" dirty="0" smtClean="0"/>
          </a:p>
          <a:p>
            <a:r>
              <a:rPr lang="en-US" dirty="0" smtClean="0"/>
              <a:t>Fake news was rampant during the 2016 election</a:t>
            </a:r>
            <a:r>
              <a:rPr lang="en-US" baseline="30000" dirty="0" smtClean="0"/>
              <a:t>[2]</a:t>
            </a:r>
          </a:p>
          <a:p>
            <a:r>
              <a:rPr lang="en-US" dirty="0" smtClean="0"/>
              <a:t>Fake news causes polarizing and negative discussions</a:t>
            </a:r>
            <a:r>
              <a:rPr lang="en-US" baseline="30000" dirty="0" smtClean="0"/>
              <a:t>[3]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30000" dirty="0"/>
              <a:t>[</a:t>
            </a:r>
            <a:r>
              <a:rPr lang="en-US" baseline="30000" dirty="0" smtClean="0"/>
              <a:t>1]</a:t>
            </a:r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 smtClean="0"/>
              <a:t>science.sciencemag.org</a:t>
            </a:r>
            <a:r>
              <a:rPr lang="en-US" sz="1600" dirty="0" smtClean="0"/>
              <a:t>/content/359/6380/1146</a:t>
            </a:r>
          </a:p>
          <a:p>
            <a:r>
              <a:rPr lang="en-US" baseline="30000" dirty="0"/>
              <a:t>[</a:t>
            </a:r>
            <a:r>
              <a:rPr lang="en-US" baseline="30000" dirty="0" smtClean="0"/>
              <a:t>2]</a:t>
            </a:r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err="1"/>
              <a:t>www.buzzfeednews.com</a:t>
            </a:r>
            <a:r>
              <a:rPr lang="en-US" sz="1600" dirty="0"/>
              <a:t>/article/</a:t>
            </a:r>
            <a:r>
              <a:rPr lang="en-US" sz="1600" dirty="0" err="1"/>
              <a:t>craigsilverman</a:t>
            </a:r>
            <a:r>
              <a:rPr lang="en-US" sz="1600" dirty="0"/>
              <a:t>/viral-fake-election-news-outperformed-real-news-on-facebook#.</a:t>
            </a:r>
            <a:r>
              <a:rPr lang="en-US" sz="1600" dirty="0" smtClean="0"/>
              <a:t>gt1ygzDN</a:t>
            </a:r>
          </a:p>
          <a:p>
            <a:r>
              <a:rPr lang="en-US" baseline="30000" dirty="0" smtClean="0"/>
              <a:t>[3]</a:t>
            </a:r>
            <a:r>
              <a:rPr lang="en-US" baseline="30000" dirty="0"/>
              <a:t> https://</a:t>
            </a:r>
            <a:r>
              <a:rPr lang="en-US" baseline="30000" dirty="0" err="1"/>
              <a:t>journals.plos.org</a:t>
            </a:r>
            <a:r>
              <a:rPr lang="en-US" baseline="30000" dirty="0"/>
              <a:t>/</a:t>
            </a:r>
            <a:r>
              <a:rPr lang="en-US" baseline="30000" dirty="0" err="1"/>
              <a:t>plosone</a:t>
            </a:r>
            <a:r>
              <a:rPr lang="en-US" baseline="30000" dirty="0"/>
              <a:t>/</a:t>
            </a:r>
            <a:r>
              <a:rPr lang="en-US" baseline="30000" dirty="0" err="1"/>
              <a:t>article?id</a:t>
            </a:r>
            <a:r>
              <a:rPr lang="en-US" baseline="30000" dirty="0"/>
              <a:t>=10.1371/journal.pone.0138740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plug-in</a:t>
            </a:r>
          </a:p>
          <a:p>
            <a:r>
              <a:rPr lang="en-US" dirty="0" smtClean="0"/>
              <a:t>Classifies news article as real or fake with 88% accuracy</a:t>
            </a:r>
          </a:p>
          <a:p>
            <a:r>
              <a:rPr lang="en-US" dirty="0" smtClean="0"/>
              <a:t>&lt;PICTURE OF CHROME PLUG IN EXAMPLE&gt;</a:t>
            </a:r>
          </a:p>
        </p:txBody>
      </p:sp>
    </p:spTree>
    <p:extLst>
      <p:ext uri="{BB962C8B-B14F-4D97-AF65-F5344CB8AC3E}">
        <p14:creationId xmlns:p14="http://schemas.microsoft.com/office/powerpoint/2010/main" val="151376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2E4E997-8672-4FFD-B8EC-9932A8E47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FE6BA9E6-1D9E-4D30-B528-D49FA1342E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Data collection and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055459" cy="3965046"/>
          </a:xfrm>
        </p:spPr>
        <p:txBody>
          <a:bodyPr>
            <a:normAutofit/>
          </a:bodyPr>
          <a:lstStyle/>
          <a:p>
            <a:r>
              <a:rPr lang="en-US" sz="2000" dirty="0"/>
              <a:t>NEWS API</a:t>
            </a:r>
          </a:p>
          <a:p>
            <a:pPr lvl="1"/>
            <a:r>
              <a:rPr lang="en-US" dirty="0"/>
              <a:t>Searched for real and fake news using </a:t>
            </a:r>
            <a:r>
              <a:rPr lang="en-US" dirty="0" err="1" smtClean="0"/>
              <a:t>preclassified</a:t>
            </a:r>
            <a:r>
              <a:rPr lang="en-US" dirty="0" smtClean="0"/>
              <a:t> </a:t>
            </a:r>
            <a:r>
              <a:rPr lang="en-US" dirty="0"/>
              <a:t>sources</a:t>
            </a:r>
          </a:p>
          <a:p>
            <a:pPr lvl="0"/>
            <a:r>
              <a:rPr lang="en-US" sz="2000" dirty="0" err="1"/>
              <a:t>DiffBot</a:t>
            </a:r>
            <a:r>
              <a:rPr lang="en-US" sz="2000" dirty="0"/>
              <a:t> API</a:t>
            </a:r>
          </a:p>
          <a:p>
            <a:pPr lvl="1"/>
            <a:r>
              <a:rPr lang="en-US" dirty="0"/>
              <a:t>Extracted text of article</a:t>
            </a:r>
          </a:p>
          <a:p>
            <a:pPr lvl="0"/>
            <a:r>
              <a:rPr lang="en-US" sz="2000" dirty="0"/>
              <a:t>MongoDB and AWS</a:t>
            </a:r>
          </a:p>
          <a:p>
            <a:pPr lvl="1"/>
            <a:r>
              <a:rPr lang="en-US" dirty="0"/>
              <a:t>Stored news </a:t>
            </a:r>
            <a:r>
              <a:rPr lang="en-US" dirty="0" smtClean="0"/>
              <a:t>metadata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4" t="9266" r="11889"/>
          <a:stretch/>
        </p:blipFill>
        <p:spPr>
          <a:xfrm>
            <a:off x="5196871" y="1858963"/>
            <a:ext cx="6310185" cy="441928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53E4DEE-E996-40F8-8635-0FF43D7348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xmlns="" id="{08BD1D3E-43CE-49EB-A424-0738950C64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E9182037-E3FA-489A-95D5-29E4248420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xmlns="" id="{E8864E76-AD7F-4BEE-B3F6-A78FA42AEF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xmlns="" id="{8AD071B3-046D-4479-91FE-01E9AD7C8A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91D776F5-E902-4A4D-A75D-A46E063C9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EBED8F24-A998-4952-AB68-E2074F0746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74D7A646-8CDC-49B3-9C44-3EF38DB426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D4E99D14-E4F4-419B-9AAF-8D1CEAB28A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xmlns="" id="{377E106C-5445-4A52-9F7E-DA17387442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xmlns="" id="{752BFE96-D378-4BAE-A64B-F851A34C4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xmlns="" id="{B88FFB19-5A5E-4078-B467-9D4ABD21BD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xmlns="" id="{11042975-3D19-4728-BCDA-D3F5CD633E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xmlns="" id="{A28972BD-D2E1-4DCA-A907-2E3B6F6066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xmlns="" id="{1C806824-5C2D-4747-B038-69EE4074B3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xmlns="" id="{3B33F710-16D7-4F48-BFCA-66C9CA2352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xmlns="" id="{6C8C8ED4-90FA-4E97-AAF0-D5D51E6A9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xmlns="" id="{6C5EB9C1-B25F-4172-8A96-5950ECC828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xmlns="" id="{097E6E8A-9373-4655-882B-21715CCE97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xmlns="" id="{EB8CC766-1206-4372-ACAF-8230AF4D54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xmlns="" id="{1C8E2511-2489-47B2-9C19-C410910DD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xmlns="" id="{D7820196-0A47-47EF-832C-A688E8977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xmlns="" id="{4982E0BF-34AE-48A3-AD6B-E0F3CD05DB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xmlns="" id="{CD34643B-9DF2-4310-8868-48252C3393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xmlns="" id="{4E020C4E-AF64-44A8-B830-779541D8D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xmlns="" id="{D97BC3D3-B1B3-4825-9169-BBEF1DBCF0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xmlns="" id="{A750DC4F-1DAF-470E-98C6-6C68DEB933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xmlns="" id="{2F99594A-5BBD-4E10-A818-8BE52B7D95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5768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 Training </a:t>
            </a:r>
            <a:r>
              <a:rPr lang="en-US" sz="2800" dirty="0" smtClean="0"/>
              <a:t>(</a:t>
            </a:r>
            <a:r>
              <a:rPr lang="en-US" sz="2800" dirty="0" err="1" smtClean="0"/>
              <a:t>sci</a:t>
            </a:r>
            <a:r>
              <a:rPr lang="en-US" sz="2800" dirty="0" smtClean="0"/>
              <a:t>-kit Learn)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833" y="1865269"/>
            <a:ext cx="10115694" cy="430371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79% accuracy- proportion of correctly predicted articles outside training set</a:t>
            </a:r>
          </a:p>
          <a:p>
            <a:r>
              <a:rPr lang="en-US" sz="2400" dirty="0" smtClean="0"/>
              <a:t>Identified </a:t>
            </a:r>
            <a:r>
              <a:rPr lang="en-US" sz="2400" dirty="0"/>
              <a:t>important features from existing research on Fake News Identification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Included over 30 features include parts-of-speech, lexical diversity, and </a:t>
            </a:r>
            <a:r>
              <a:rPr lang="en-US" sz="2400" dirty="0" smtClean="0"/>
              <a:t>punctuation</a:t>
            </a:r>
          </a:p>
          <a:p>
            <a:pPr marL="685800" lvl="2">
              <a:spcBef>
                <a:spcPts val="1000"/>
              </a:spcBef>
            </a:pPr>
            <a:r>
              <a:rPr lang="en-US" sz="2000" dirty="0"/>
              <a:t>Natural Language Tool </a:t>
            </a:r>
            <a:r>
              <a:rPr lang="en-US" sz="2000" dirty="0" smtClean="0"/>
              <a:t>Kit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Stacking classifier combines several classifying methodologies into one pipeline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07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 </a:t>
            </a:r>
            <a:r>
              <a:rPr lang="en-US" dirty="0"/>
              <a:t>Training </a:t>
            </a:r>
            <a:r>
              <a:rPr lang="en-US" sz="2800" dirty="0"/>
              <a:t>(</a:t>
            </a:r>
            <a:r>
              <a:rPr lang="en-US" sz="2800" dirty="0" err="1"/>
              <a:t>sci</a:t>
            </a:r>
            <a:r>
              <a:rPr lang="en-US" sz="2800" dirty="0"/>
              <a:t>-kit Learn)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76" y="2097088"/>
            <a:ext cx="9905999" cy="2863426"/>
          </a:xfrm>
        </p:spPr>
        <p:txBody>
          <a:bodyPr>
            <a:normAutofit/>
          </a:bodyPr>
          <a:lstStyle/>
          <a:p>
            <a:r>
              <a:rPr lang="en-US" dirty="0" smtClean="0"/>
              <a:t>88</a:t>
            </a:r>
            <a:r>
              <a:rPr lang="en-US" dirty="0"/>
              <a:t>% </a:t>
            </a:r>
            <a:r>
              <a:rPr lang="en-US" dirty="0" smtClean="0"/>
              <a:t>accuracy- cross validated with 10 subsets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Preprocessing to remove stop words and </a:t>
            </a:r>
            <a:r>
              <a:rPr lang="en-US" sz="2400" dirty="0" smtClean="0"/>
              <a:t>capitalization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 smtClean="0"/>
              <a:t>Random </a:t>
            </a:r>
            <a:r>
              <a:rPr lang="en-US" sz="2400" dirty="0"/>
              <a:t>forest classifier enhanced by </a:t>
            </a:r>
            <a:r>
              <a:rPr lang="en-US" sz="2400" dirty="0" err="1" smtClean="0"/>
              <a:t>XGBoost</a:t>
            </a:r>
            <a:endParaRPr lang="en-US" sz="2400" dirty="0" smtClean="0"/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I</a:t>
            </a:r>
            <a:r>
              <a:rPr lang="en-US" sz="2400" dirty="0" smtClean="0"/>
              <a:t>nput </a:t>
            </a:r>
            <a:r>
              <a:rPr lang="en-US" sz="2400" dirty="0"/>
              <a:t>vectors made with term frequency–inverse document </a:t>
            </a:r>
            <a:r>
              <a:rPr lang="en-US" sz="2400" dirty="0" smtClean="0"/>
              <a:t>frequency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4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References, Datasets,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76000"/>
            <a:ext cx="9905999" cy="4048282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“This Just in</a:t>
            </a:r>
            <a:r>
              <a:rPr lang="mr-IN" i="1" dirty="0" smtClean="0"/>
              <a:t>…</a:t>
            </a:r>
            <a:r>
              <a:rPr lang="en-US" i="1" dirty="0" smtClean="0"/>
              <a:t>”. </a:t>
            </a:r>
            <a:r>
              <a:rPr lang="en-US" dirty="0" smtClean="0"/>
              <a:t>Benjamin </a:t>
            </a:r>
            <a:r>
              <a:rPr lang="en-US" dirty="0"/>
              <a:t>D. Horne and </a:t>
            </a:r>
            <a:r>
              <a:rPr lang="en-US" dirty="0" err="1"/>
              <a:t>Sibel</a:t>
            </a:r>
            <a:r>
              <a:rPr lang="en-US" dirty="0"/>
              <a:t> </a:t>
            </a:r>
            <a:r>
              <a:rPr lang="en-US" dirty="0" err="1" smtClean="0"/>
              <a:t>Adali</a:t>
            </a:r>
            <a:r>
              <a:rPr lang="en-US" dirty="0" smtClean="0"/>
              <a:t>. 2017.</a:t>
            </a:r>
            <a:endParaRPr lang="en-US" i="1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/pdf/1703.09398.pdf</a:t>
            </a:r>
          </a:p>
          <a:p>
            <a:r>
              <a:rPr lang="en-US" dirty="0" err="1" smtClean="0"/>
              <a:t>Diffbot</a:t>
            </a:r>
            <a:r>
              <a:rPr lang="en-US" dirty="0" smtClean="0"/>
              <a:t> Article </a:t>
            </a:r>
            <a:r>
              <a:rPr lang="en-US" dirty="0" err="1" smtClean="0"/>
              <a:t>Extracter</a:t>
            </a:r>
            <a:r>
              <a:rPr lang="en-US" dirty="0" smtClean="0"/>
              <a:t> API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www.diffbot.com</a:t>
            </a:r>
            <a:r>
              <a:rPr lang="en-US" dirty="0"/>
              <a:t>/dev/docs/article/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i="1" dirty="0"/>
              <a:t>Getting Real about Fake </a:t>
            </a:r>
            <a:r>
              <a:rPr lang="en-US" i="1" dirty="0" smtClean="0"/>
              <a:t>News</a:t>
            </a:r>
            <a:r>
              <a:rPr lang="en-US" dirty="0" smtClean="0"/>
              <a:t>”. Megan </a:t>
            </a:r>
            <a:r>
              <a:rPr lang="en-US" dirty="0" err="1" smtClean="0"/>
              <a:t>Risdal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mrisdal</a:t>
            </a:r>
            <a:r>
              <a:rPr lang="en-US" dirty="0"/>
              <a:t>/</a:t>
            </a:r>
            <a:r>
              <a:rPr lang="en-US" dirty="0" err="1"/>
              <a:t>fake-news#fake.csv</a:t>
            </a:r>
            <a:endParaRPr lang="en-US" dirty="0" smtClean="0"/>
          </a:p>
          <a:p>
            <a:r>
              <a:rPr lang="en-US" dirty="0"/>
              <a:t>News API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newsapi.org</a:t>
            </a:r>
            <a:r>
              <a:rPr lang="en-US" dirty="0"/>
              <a:t>/</a:t>
            </a:r>
          </a:p>
          <a:p>
            <a:r>
              <a:rPr lang="en-US" dirty="0" smtClean="0"/>
              <a:t>NLTK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www.nltk.org</a:t>
            </a:r>
            <a:r>
              <a:rPr lang="en-US" dirty="0"/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1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References, Datasets, </a:t>
            </a:r>
            <a:r>
              <a:rPr lang="en-US" dirty="0" smtClean="0"/>
              <a:t>Tools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scikit-learn.org</a:t>
            </a:r>
            <a:r>
              <a:rPr lang="en-US" dirty="0"/>
              <a:t>/stable</a:t>
            </a:r>
            <a:r>
              <a:rPr lang="en-US" dirty="0" smtClean="0"/>
              <a:t>/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 err="1" smtClean="0"/>
              <a:t>XGBoost</a:t>
            </a:r>
            <a:endParaRPr lang="en-US" sz="2400" dirty="0"/>
          </a:p>
          <a:p>
            <a:pPr lvl="1"/>
            <a:r>
              <a:rPr lang="en-US" dirty="0"/>
              <a:t>https://xgboost.readthedocs.io/en/latest</a:t>
            </a:r>
            <a:r>
              <a:rPr lang="en-US" dirty="0" smtClean="0"/>
              <a:t>/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918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183</TotalTime>
  <Words>280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Mangal</vt:lpstr>
      <vt:lpstr>Trebuchet MS</vt:lpstr>
      <vt:lpstr>Tw Cen MT</vt:lpstr>
      <vt:lpstr>Arial</vt:lpstr>
      <vt:lpstr>Circuit</vt:lpstr>
      <vt:lpstr>P.o.i.r.o.t. Politically Optimized Intelligent Real-Fake Organizing Tool</vt:lpstr>
      <vt:lpstr>Spread and impact of fake news</vt:lpstr>
      <vt:lpstr>Product</vt:lpstr>
      <vt:lpstr>Data collection and storage</vt:lpstr>
      <vt:lpstr>Model 1 Training (sci-kit Learn)</vt:lpstr>
      <vt:lpstr>Model 2 Training (sci-kit Learn)</vt:lpstr>
      <vt:lpstr>References, Datasets, Tools</vt:lpstr>
      <vt:lpstr>References, Datasets, Tools (con’t)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Boudreau, Xavier 2016</dc:creator>
  <cp:lastModifiedBy>Boudreau, Xavier 2016</cp:lastModifiedBy>
  <cp:revision>49</cp:revision>
  <dcterms:created xsi:type="dcterms:W3CDTF">2018-09-09T00:55:46Z</dcterms:created>
  <dcterms:modified xsi:type="dcterms:W3CDTF">2018-09-09T03:59:10Z</dcterms:modified>
</cp:coreProperties>
</file>