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5"/>
    <p:restoredTop sz="94669"/>
  </p:normalViewPr>
  <p:slideViewPr>
    <p:cSldViewPr snapToGrid="0" snapToObjects="1">
      <p:cViewPr>
        <p:scale>
          <a:sx n="100" d="100"/>
          <a:sy n="10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P.o.i.r.o.t</a:t>
            </a:r>
            <a:r>
              <a:rPr lang="en-US" dirty="0" smtClean="0"/>
              <a:t>. </a:t>
            </a:r>
            <a:r>
              <a:rPr lang="en-US" sz="3600" dirty="0" smtClean="0"/>
              <a:t>Politically Optimized Intelligent Real-Fake Organizing 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3962"/>
          </a:xfrm>
        </p:spPr>
        <p:txBody>
          <a:bodyPr/>
          <a:lstStyle/>
          <a:p>
            <a:pPr algn="r"/>
            <a:r>
              <a:rPr lang="en-US" dirty="0" smtClean="0"/>
              <a:t>Hari AMOOR</a:t>
            </a:r>
          </a:p>
          <a:p>
            <a:pPr algn="ctr"/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boppana</a:t>
            </a:r>
            <a:endParaRPr lang="en-US" dirty="0" smtClean="0"/>
          </a:p>
          <a:p>
            <a:r>
              <a:rPr lang="en-US" dirty="0" smtClean="0"/>
              <a:t>Xavier </a:t>
            </a:r>
            <a:r>
              <a:rPr lang="en-US" dirty="0" err="1" smtClean="0"/>
              <a:t>boudreau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9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impact of fake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645"/>
          </a:xfrm>
        </p:spPr>
        <p:txBody>
          <a:bodyPr>
            <a:normAutofit/>
          </a:bodyPr>
          <a:lstStyle/>
          <a:p>
            <a:r>
              <a:rPr lang="en-US" dirty="0" smtClean="0"/>
              <a:t>Fake news is 70% more likely to be retweeted than real news</a:t>
            </a:r>
            <a:r>
              <a:rPr lang="en-US" baseline="30000" dirty="0"/>
              <a:t>[1]</a:t>
            </a:r>
            <a:r>
              <a:rPr lang="en-US" dirty="0"/>
              <a:t> </a:t>
            </a:r>
            <a:endParaRPr lang="en-US" baseline="30000" dirty="0" smtClean="0"/>
          </a:p>
          <a:p>
            <a:r>
              <a:rPr lang="en-US" dirty="0" smtClean="0"/>
              <a:t>Fake news was rampant during the 2016 election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Fake news causes polarizing and negative discussions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/>
              <a:t>[</a:t>
            </a:r>
            <a:r>
              <a:rPr lang="en-US" baseline="30000" dirty="0" smtClean="0"/>
              <a:t>1]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 smtClean="0"/>
              <a:t>science.sciencemag.org</a:t>
            </a:r>
            <a:r>
              <a:rPr lang="en-US" sz="1600" dirty="0" smtClean="0"/>
              <a:t>/content/359/6380/1146</a:t>
            </a:r>
          </a:p>
          <a:p>
            <a:r>
              <a:rPr lang="en-US" baseline="30000" dirty="0"/>
              <a:t>[</a:t>
            </a:r>
            <a:r>
              <a:rPr lang="en-US" baseline="30000" dirty="0" smtClean="0"/>
              <a:t>2]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www.buzzfeednews.com</a:t>
            </a:r>
            <a:r>
              <a:rPr lang="en-US" sz="1600" dirty="0"/>
              <a:t>/article/</a:t>
            </a:r>
            <a:r>
              <a:rPr lang="en-US" sz="1600" dirty="0" err="1"/>
              <a:t>craigsilverman</a:t>
            </a:r>
            <a:r>
              <a:rPr lang="en-US" sz="1600" dirty="0"/>
              <a:t>/viral-fake-election-news-outperformed-real-news-on-facebook#.</a:t>
            </a:r>
            <a:r>
              <a:rPr lang="en-US" sz="1600" dirty="0" smtClean="0"/>
              <a:t>gt1ygzDN</a:t>
            </a:r>
          </a:p>
          <a:p>
            <a:r>
              <a:rPr lang="en-US" baseline="30000" dirty="0" smtClean="0"/>
              <a:t>[3]</a:t>
            </a:r>
            <a:r>
              <a:rPr lang="en-US" baseline="30000" dirty="0"/>
              <a:t> https://</a:t>
            </a:r>
            <a:r>
              <a:rPr lang="en-US" baseline="30000" dirty="0" err="1"/>
              <a:t>journals.plos.org</a:t>
            </a:r>
            <a:r>
              <a:rPr lang="en-US" baseline="30000" dirty="0"/>
              <a:t>/</a:t>
            </a:r>
            <a:r>
              <a:rPr lang="en-US" baseline="30000" dirty="0" err="1"/>
              <a:t>plosone</a:t>
            </a:r>
            <a:r>
              <a:rPr lang="en-US" baseline="30000" dirty="0"/>
              <a:t>/</a:t>
            </a:r>
            <a:r>
              <a:rPr lang="en-US" baseline="30000" dirty="0" err="1"/>
              <a:t>article?id</a:t>
            </a:r>
            <a:r>
              <a:rPr lang="en-US" baseline="30000" dirty="0"/>
              <a:t>=10.1371/journal.pone.0138740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plug-in</a:t>
            </a:r>
          </a:p>
          <a:p>
            <a:r>
              <a:rPr lang="en-US" dirty="0" smtClean="0"/>
              <a:t>Classifies news article as real or fake with 88% accuracy</a:t>
            </a:r>
          </a:p>
          <a:p>
            <a:r>
              <a:rPr lang="en-US" dirty="0" smtClean="0"/>
              <a:t>&lt;PICTURE OF CHROME PLUG IN EXAMPLE&gt;</a:t>
            </a:r>
          </a:p>
        </p:txBody>
      </p:sp>
    </p:spTree>
    <p:extLst>
      <p:ext uri="{BB962C8B-B14F-4D97-AF65-F5344CB8AC3E}">
        <p14:creationId xmlns:p14="http://schemas.microsoft.com/office/powerpoint/2010/main" val="15137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39" y="2232554"/>
            <a:ext cx="405545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NEWS API</a:t>
            </a:r>
          </a:p>
          <a:p>
            <a:pPr lvl="1"/>
            <a:r>
              <a:rPr lang="en-US" dirty="0"/>
              <a:t>Searched for real and fake news using </a:t>
            </a:r>
            <a:r>
              <a:rPr lang="en-US" dirty="0" err="1" smtClean="0"/>
              <a:t>preclassified</a:t>
            </a:r>
            <a:r>
              <a:rPr lang="en-US" dirty="0" smtClean="0"/>
              <a:t> </a:t>
            </a:r>
            <a:r>
              <a:rPr lang="en-US" dirty="0"/>
              <a:t>sources</a:t>
            </a:r>
          </a:p>
          <a:p>
            <a:pPr lvl="0"/>
            <a:r>
              <a:rPr lang="en-US" sz="2000" dirty="0" err="1"/>
              <a:t>DiffBot</a:t>
            </a:r>
            <a:r>
              <a:rPr lang="en-US" sz="2000" dirty="0"/>
              <a:t> API</a:t>
            </a:r>
          </a:p>
          <a:p>
            <a:pPr lvl="1"/>
            <a:r>
              <a:rPr lang="en-US" dirty="0"/>
              <a:t>Extracted text of article</a:t>
            </a:r>
          </a:p>
          <a:p>
            <a:pPr lvl="0"/>
            <a:r>
              <a:rPr lang="en-US" sz="2000" dirty="0"/>
              <a:t>MongoDB and AWS</a:t>
            </a:r>
          </a:p>
          <a:p>
            <a:pPr lvl="1"/>
            <a:r>
              <a:rPr lang="en-US" dirty="0"/>
              <a:t>Stored news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9266" r="11889"/>
          <a:stretch/>
        </p:blipFill>
        <p:spPr>
          <a:xfrm>
            <a:off x="4641169" y="1435101"/>
            <a:ext cx="7171721" cy="50226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576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Training </a:t>
            </a:r>
            <a:r>
              <a:rPr lang="en-US" sz="2800" dirty="0" smtClean="0"/>
              <a:t>(</a:t>
            </a:r>
            <a:r>
              <a:rPr lang="en-US" sz="2800" dirty="0" err="1" smtClean="0"/>
              <a:t>sci</a:t>
            </a:r>
            <a:r>
              <a:rPr lang="en-US" sz="2800" dirty="0" smtClean="0"/>
              <a:t>-kit Learn)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3" y="1865269"/>
            <a:ext cx="10612692" cy="43037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79% accuracy- proportion of correctly predicted articles outside training set</a:t>
            </a:r>
          </a:p>
          <a:p>
            <a:r>
              <a:rPr lang="en-US" sz="2400" dirty="0" smtClean="0"/>
              <a:t>Identified </a:t>
            </a:r>
            <a:r>
              <a:rPr lang="en-US" sz="2400" dirty="0"/>
              <a:t>important features from existing research on Fake News Identification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Included over 30 features </a:t>
            </a:r>
            <a:r>
              <a:rPr lang="en-US" sz="2400" dirty="0" smtClean="0"/>
              <a:t>such as </a:t>
            </a:r>
            <a:r>
              <a:rPr lang="en-US" sz="2400" dirty="0"/>
              <a:t>parts-of-speech, lexical diversity, and </a:t>
            </a:r>
            <a:r>
              <a:rPr lang="en-US" sz="2400" dirty="0" smtClean="0"/>
              <a:t>punctuation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Natural Language Tool </a:t>
            </a:r>
            <a:r>
              <a:rPr lang="en-US" sz="2000" dirty="0" smtClean="0"/>
              <a:t>Kit</a:t>
            </a:r>
          </a:p>
          <a:p>
            <a:pPr marL="685800" lvl="2">
              <a:spcBef>
                <a:spcPts val="1000"/>
              </a:spcBef>
            </a:pPr>
            <a:r>
              <a:rPr lang="en-US" sz="2000" smtClean="0"/>
              <a:t>Pandas</a:t>
            </a:r>
            <a:endParaRPr lang="en-US" sz="20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Stacking classifier combines several classifying methodologies into one pipeline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0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en-US" dirty="0"/>
              <a:t>Training </a:t>
            </a:r>
            <a:r>
              <a:rPr lang="en-US" sz="2800" dirty="0"/>
              <a:t>(</a:t>
            </a:r>
            <a:r>
              <a:rPr lang="en-US" sz="2800" dirty="0" err="1"/>
              <a:t>sci</a:t>
            </a:r>
            <a:r>
              <a:rPr lang="en-US" sz="2800" dirty="0"/>
              <a:t>-kit 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6" y="2097088"/>
            <a:ext cx="9905999" cy="2863426"/>
          </a:xfrm>
        </p:spPr>
        <p:txBody>
          <a:bodyPr>
            <a:normAutofit/>
          </a:bodyPr>
          <a:lstStyle/>
          <a:p>
            <a:r>
              <a:rPr lang="en-US" dirty="0" smtClean="0"/>
              <a:t>88</a:t>
            </a:r>
            <a:r>
              <a:rPr lang="en-US" dirty="0"/>
              <a:t>% </a:t>
            </a:r>
            <a:r>
              <a:rPr lang="en-US" dirty="0" smtClean="0"/>
              <a:t>accuracy- cross validated with 10 subsets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Preprocessing to remove stop words and </a:t>
            </a:r>
            <a:r>
              <a:rPr lang="en-US" sz="2400" dirty="0" smtClean="0"/>
              <a:t>capitalization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Random </a:t>
            </a:r>
            <a:r>
              <a:rPr lang="en-US" sz="2400" dirty="0"/>
              <a:t>forest classifier enhanced by </a:t>
            </a:r>
            <a:r>
              <a:rPr lang="en-US" sz="2400" dirty="0" err="1" smtClean="0"/>
              <a:t>XGBoost</a:t>
            </a: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</a:t>
            </a:r>
            <a:r>
              <a:rPr lang="en-US" sz="2400" dirty="0" smtClean="0"/>
              <a:t>nput </a:t>
            </a:r>
            <a:r>
              <a:rPr lang="en-US" sz="2400" dirty="0"/>
              <a:t>vectors made with term frequency–inverse document </a:t>
            </a:r>
            <a:r>
              <a:rPr lang="en-US" sz="2400" dirty="0" smtClean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References, Datasets,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000"/>
            <a:ext cx="9905999" cy="40482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“This Just in</a:t>
            </a:r>
            <a:r>
              <a:rPr lang="mr-IN" i="1" dirty="0" smtClean="0"/>
              <a:t>…</a:t>
            </a:r>
            <a:r>
              <a:rPr lang="en-US" i="1" dirty="0" smtClean="0"/>
              <a:t>”. </a:t>
            </a:r>
            <a:r>
              <a:rPr lang="en-US" dirty="0" smtClean="0"/>
              <a:t>Benjamin </a:t>
            </a:r>
            <a:r>
              <a:rPr lang="en-US" dirty="0"/>
              <a:t>D. Horne and </a:t>
            </a:r>
            <a:r>
              <a:rPr lang="en-US" dirty="0" err="1"/>
              <a:t>Sibel</a:t>
            </a:r>
            <a:r>
              <a:rPr lang="en-US" dirty="0"/>
              <a:t> </a:t>
            </a:r>
            <a:r>
              <a:rPr lang="en-US" dirty="0" err="1" smtClean="0"/>
              <a:t>Adali</a:t>
            </a:r>
            <a:r>
              <a:rPr lang="en-US" dirty="0" smtClean="0"/>
              <a:t>. 2017.</a:t>
            </a:r>
            <a:endParaRPr lang="en-US" i="1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/pdf/1703.09398.pdf</a:t>
            </a:r>
          </a:p>
          <a:p>
            <a:r>
              <a:rPr lang="en-US" dirty="0" err="1" smtClean="0"/>
              <a:t>Diffbot</a:t>
            </a:r>
            <a:r>
              <a:rPr lang="en-US" dirty="0" smtClean="0"/>
              <a:t> Article </a:t>
            </a:r>
            <a:r>
              <a:rPr lang="en-US" dirty="0" err="1" smtClean="0"/>
              <a:t>Extracter</a:t>
            </a:r>
            <a:r>
              <a:rPr lang="en-US" dirty="0" smtClean="0"/>
              <a:t>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www.diffbot.com</a:t>
            </a:r>
            <a:r>
              <a:rPr lang="en-US" dirty="0"/>
              <a:t>/dev/docs/article/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Getting Real about Fake </a:t>
            </a:r>
            <a:r>
              <a:rPr lang="en-US" i="1" dirty="0" smtClean="0"/>
              <a:t>News</a:t>
            </a:r>
            <a:r>
              <a:rPr lang="en-US" dirty="0" smtClean="0"/>
              <a:t>”. Megan </a:t>
            </a:r>
            <a:r>
              <a:rPr lang="en-US" dirty="0" err="1" smtClean="0"/>
              <a:t>Risdal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mrisdal</a:t>
            </a:r>
            <a:r>
              <a:rPr lang="en-US" dirty="0"/>
              <a:t>/</a:t>
            </a:r>
            <a:r>
              <a:rPr lang="en-US" dirty="0" err="1"/>
              <a:t>fake-news#fake.csv</a:t>
            </a:r>
            <a:endParaRPr lang="en-US" dirty="0" smtClean="0"/>
          </a:p>
          <a:p>
            <a:r>
              <a:rPr lang="en-US" dirty="0"/>
              <a:t>News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newsapi.org</a:t>
            </a:r>
            <a:r>
              <a:rPr lang="en-US" dirty="0"/>
              <a:t>/</a:t>
            </a:r>
          </a:p>
          <a:p>
            <a:r>
              <a:rPr lang="en-US" dirty="0" smtClean="0"/>
              <a:t>NLTK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www.nltk.org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Datasets, </a:t>
            </a:r>
            <a:r>
              <a:rPr lang="en-US" dirty="0" smtClean="0"/>
              <a:t>Tools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</a:t>
            </a:r>
            <a:r>
              <a:rPr lang="en-US" dirty="0" smtClean="0"/>
              <a:t>/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err="1" smtClean="0"/>
              <a:t>XGBoost</a:t>
            </a:r>
            <a:endParaRPr lang="en-US" sz="2400" dirty="0"/>
          </a:p>
          <a:p>
            <a:pPr lvl="1"/>
            <a:r>
              <a:rPr lang="en-US" dirty="0"/>
              <a:t>https://xgboost.readthedocs.io/en/latest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1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</TotalTime>
  <Words>282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Tw Cen MT</vt:lpstr>
      <vt:lpstr>Arial</vt:lpstr>
      <vt:lpstr>Circuit</vt:lpstr>
      <vt:lpstr>P.o.i.r.o.t. Politically Optimized Intelligent Real-Fake Organizing Tool</vt:lpstr>
      <vt:lpstr>Spread and impact of fake news</vt:lpstr>
      <vt:lpstr>Product</vt:lpstr>
      <vt:lpstr>Data collection and storage</vt:lpstr>
      <vt:lpstr>Model 1 Training (sci-kit Learn)</vt:lpstr>
      <vt:lpstr>Model 2 Training (sci-kit Learn)</vt:lpstr>
      <vt:lpstr>References, Datasets, Tools</vt:lpstr>
      <vt:lpstr>References, Datasets, Tools (con’t)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Boudreau, Xavier 2016</dc:creator>
  <cp:lastModifiedBy>Boudreau, Xavier 2016</cp:lastModifiedBy>
  <cp:revision>51</cp:revision>
  <dcterms:created xsi:type="dcterms:W3CDTF">2018-09-09T00:55:46Z</dcterms:created>
  <dcterms:modified xsi:type="dcterms:W3CDTF">2018-09-09T05:04:44Z</dcterms:modified>
</cp:coreProperties>
</file>