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3"/>
    <p:sldId id="16140622" r:id="rId4"/>
    <p:sldId id="262" r:id="rId5"/>
    <p:sldId id="263" r:id="rId6"/>
    <p:sldId id="265" r:id="rId7"/>
    <p:sldId id="16140625" r:id="rId8"/>
    <p:sldId id="16140628" r:id="rId9"/>
    <p:sldId id="16140634" r:id="rId10"/>
    <p:sldId id="16140635" r:id="rId11"/>
    <p:sldId id="16140630" r:id="rId12"/>
    <p:sldId id="16140629" r:id="rId13"/>
    <p:sldId id="16140623"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avicado0/steno-projec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6495" y="2046605"/>
            <a:ext cx="9733915" cy="528955"/>
          </a:xfrm>
        </p:spPr>
        <p:txBody>
          <a:bodyPr>
            <a:noAutofit/>
          </a:bodyPr>
          <a:lstStyle/>
          <a:p>
            <a:pPr algn="ctr"/>
            <a:r>
              <a:rPr lang="en-IN" altLang="en-US" sz="2400" b="1" dirty="0">
                <a:solidFill>
                  <a:schemeClr val="accent1"/>
                </a:solidFill>
                <a:latin typeface="DM Sans 14pt SemiBold" charset="0"/>
                <a:cs typeface="DM Sans 14pt SemiBold" charset="0"/>
              </a:rPr>
              <a:t>SE</a:t>
            </a:r>
            <a:r>
              <a:rPr lang="en-US" sz="2400" b="1" dirty="0">
                <a:solidFill>
                  <a:schemeClr val="accent1"/>
                </a:solidFill>
                <a:latin typeface="DM Sans 14pt SemiBold" charset="0"/>
                <a:cs typeface="DM Sans 14pt SemiBold" charset="0"/>
              </a:rPr>
              <a:t>CURE DATA HIDING IN IMAGES USING STEGANOGRAPHY</a:t>
            </a:r>
            <a:endParaRPr lang="en-US" sz="2400" b="1" dirty="0">
              <a:solidFill>
                <a:schemeClr val="accent1"/>
              </a:solidFill>
              <a:latin typeface="DM Sans 14pt SemiBold" charset="0"/>
              <a:cs typeface="DM Sans 14pt SemiBold" charset="0"/>
            </a:endParaRPr>
          </a:p>
        </p:txBody>
      </p:sp>
      <p:sp>
        <p:nvSpPr>
          <p:cNvPr id="3" name="TextBox 2"/>
          <p:cNvSpPr txBox="1"/>
          <p:nvPr/>
        </p:nvSpPr>
        <p:spPr>
          <a:xfrm>
            <a:off x="-329782" y="1034321"/>
            <a:ext cx="12726648" cy="58356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DM Sans 14pt SemiBold" charset="0"/>
                <a:cs typeface="DM Sans 14pt SemiBold" charset="0"/>
              </a:rPr>
              <a:t>CAPSTONE PROJECT</a:t>
            </a:r>
            <a:endParaRPr lang="en-US" sz="3200" b="1" dirty="0">
              <a:solidFill>
                <a:schemeClr val="accent1">
                  <a:lumMod val="75000"/>
                </a:schemeClr>
              </a:solidFill>
              <a:latin typeface="DM Sans 14pt SemiBold" charset="0"/>
              <a:cs typeface="DM Sans 14pt SemiBold" charset="0"/>
            </a:endParaRPr>
          </a:p>
        </p:txBody>
      </p:sp>
      <p:sp>
        <p:nvSpPr>
          <p:cNvPr id="4" name="TextBox 3"/>
          <p:cNvSpPr txBox="1"/>
          <p:nvPr/>
        </p:nvSpPr>
        <p:spPr>
          <a:xfrm>
            <a:off x="788349" y="4436505"/>
            <a:ext cx="7980183" cy="132207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DM Sans 14pt SemiBold" charset="0"/>
                <a:cs typeface="DM Sans 14pt SemiBold" charset="0"/>
              </a:rPr>
              <a:t>Presented By </a:t>
            </a:r>
            <a:r>
              <a:rPr lang="en-IN" altLang="en-US" sz="2000" b="1" dirty="0">
                <a:solidFill>
                  <a:schemeClr val="accent1">
                    <a:lumMod val="75000"/>
                  </a:schemeClr>
                </a:solidFill>
                <a:latin typeface="DM Sans 14pt SemiBold" charset="0"/>
                <a:cs typeface="DM Sans 14pt SemiBold" charset="0"/>
              </a:rPr>
              <a:t>: Abhishek Sahu</a:t>
            </a:r>
            <a:r>
              <a:rPr lang="en-US" sz="2000" b="1" dirty="0">
                <a:solidFill>
                  <a:schemeClr val="accent1">
                    <a:lumMod val="75000"/>
                  </a:schemeClr>
                </a:solidFill>
                <a:latin typeface="DM Sans 14pt SemiBold" charset="0"/>
                <a:cs typeface="DM Sans 14pt SemiBold" charset="0"/>
              </a:rPr>
              <a:t> </a:t>
            </a:r>
            <a:endParaRPr lang="en-US" sz="2000" b="1" dirty="0">
              <a:solidFill>
                <a:schemeClr val="accent1">
                  <a:lumMod val="75000"/>
                </a:schemeClr>
              </a:solidFill>
              <a:latin typeface="DM Sans 14pt SemiBold" charset="0"/>
              <a:cs typeface="DM Sans 14pt SemiBold" charset="0"/>
            </a:endParaRPr>
          </a:p>
          <a:p>
            <a:r>
              <a:rPr lang="en-IN" altLang="en-US" sz="2000" b="1" dirty="0">
                <a:solidFill>
                  <a:schemeClr val="accent1">
                    <a:lumMod val="75000"/>
                  </a:schemeClr>
                </a:solidFill>
                <a:latin typeface="DM Sans 14pt SemiBold" charset="0"/>
                <a:cs typeface="DM Sans 14pt SemiBold" charset="0"/>
              </a:rPr>
              <a:t>Student Name : Abhishek Sahu</a:t>
            </a:r>
            <a:endParaRPr lang="en-US" sz="2000" b="1" dirty="0">
              <a:solidFill>
                <a:schemeClr val="accent1">
                  <a:lumMod val="75000"/>
                </a:schemeClr>
              </a:solidFill>
              <a:latin typeface="DM Sans 14pt SemiBold" charset="0"/>
              <a:cs typeface="DM Sans 14pt SemiBold" charset="0"/>
            </a:endParaRPr>
          </a:p>
          <a:p>
            <a:r>
              <a:rPr lang="en-US" sz="2000" b="1" dirty="0" smtClean="0">
                <a:solidFill>
                  <a:schemeClr val="accent1">
                    <a:lumMod val="75000"/>
                  </a:schemeClr>
                </a:solidFill>
                <a:latin typeface="DM Sans 14pt SemiBold" charset="0"/>
                <a:cs typeface="DM Sans 14pt SemiBold" charset="0"/>
              </a:rPr>
              <a:t>College </a:t>
            </a:r>
            <a:r>
              <a:rPr lang="en-US" sz="2000" b="1" dirty="0">
                <a:solidFill>
                  <a:schemeClr val="accent1">
                    <a:lumMod val="75000"/>
                  </a:schemeClr>
                </a:solidFill>
                <a:latin typeface="DM Sans 14pt SemiBold" charset="0"/>
                <a:cs typeface="DM Sans 14pt SemiBold" charset="0"/>
              </a:rPr>
              <a:t>Name : </a:t>
            </a:r>
            <a:r>
              <a:rPr lang="en-IN" altLang="en-US" sz="2000" b="1" dirty="0">
                <a:solidFill>
                  <a:schemeClr val="accent1">
                    <a:lumMod val="75000"/>
                  </a:schemeClr>
                </a:solidFill>
                <a:latin typeface="DM Sans 14pt SemiBold" charset="0"/>
                <a:cs typeface="DM Sans 14pt SemiBold" charset="0"/>
              </a:rPr>
              <a:t>St. Francis De Sales College</a:t>
            </a:r>
            <a:endParaRPr lang="en-IN" altLang="en-US" sz="2000" b="1" dirty="0">
              <a:solidFill>
                <a:schemeClr val="accent1">
                  <a:lumMod val="75000"/>
                </a:schemeClr>
              </a:solidFill>
              <a:latin typeface="DM Sans 14pt SemiBold" charset="0"/>
              <a:cs typeface="DM Sans 14pt SemiBold" charset="0"/>
            </a:endParaRPr>
          </a:p>
          <a:p>
            <a:r>
              <a:rPr lang="en-IN" altLang="en-US" sz="2000" b="1" dirty="0">
                <a:solidFill>
                  <a:schemeClr val="accent1">
                    <a:lumMod val="75000"/>
                  </a:schemeClr>
                </a:solidFill>
                <a:latin typeface="DM Sans 14pt SemiBold" charset="0"/>
                <a:cs typeface="DM Sans 14pt SemiBold" charset="0"/>
              </a:rPr>
              <a:t>Department : Computer Science</a:t>
            </a:r>
            <a:endParaRPr lang="en-IN" altLang="en-US" sz="2000" b="1" dirty="0">
              <a:solidFill>
                <a:schemeClr val="accent1">
                  <a:lumMod val="75000"/>
                </a:schemeClr>
              </a:solidFill>
              <a:latin typeface="DM Sans 14pt SemiBold" charset="0"/>
              <a:cs typeface="DM Sans 14pt SemiBold"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555" dirty="0">
                <a:solidFill>
                  <a:schemeClr val="accent1"/>
                </a:solidFill>
                <a:latin typeface="DM Sans 14pt SemiBold" charset="0"/>
                <a:cs typeface="DM Sans 14pt SemiBold" charset="0"/>
              </a:rPr>
              <a:t>Conclusion</a:t>
            </a:r>
            <a:endParaRPr lang="en-IN" sz="3555" dirty="0">
              <a:solidFill>
                <a:schemeClr val="accent1"/>
              </a:solidFill>
              <a:latin typeface="DM Sans 14pt SemiBold" charset="0"/>
              <a:cs typeface="DM Sans 14pt SemiBold" charset="0"/>
            </a:endParaRPr>
          </a:p>
        </p:txBody>
      </p:sp>
      <p:sp>
        <p:nvSpPr>
          <p:cNvPr id="3" name="Content Placeholder 2"/>
          <p:cNvSpPr>
            <a:spLocks noGrp="1"/>
          </p:cNvSpPr>
          <p:nvPr>
            <p:ph idx="1"/>
          </p:nvPr>
        </p:nvSpPr>
        <p:spPr/>
        <p:txBody>
          <a:bodyPr/>
          <a:lstStyle/>
          <a:p>
            <a:r>
              <a:rPr lang="en-IN" dirty="0">
                <a:latin typeface="Inter" panose="02000503000000020004" charset="0"/>
                <a:cs typeface="Inter" panose="02000503000000020004" charset="0"/>
              </a:rPr>
              <a:t>The "Secure Data Hiding in Images Using Steganography" project successfully demonstrates a method to securely hide data within images. By embedding the message length and integrating encryption, the project ensures that sensitive information remains hidden and secure, making it difficult for unauthorized users to detect. The project aligns with the need for covert and secure data transmission in various sectors.</a:t>
            </a:r>
            <a:endParaRPr lang="en-IN" dirty="0">
              <a:latin typeface="Inter" panose="02000503000000020004" charset="0"/>
              <a:cs typeface="Inter" panose="020005030000000200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555" dirty="0">
                <a:solidFill>
                  <a:schemeClr val="accent1"/>
                </a:solidFill>
                <a:latin typeface="DM Sans 14pt SemiBold" charset="0"/>
                <a:cs typeface="DM Sans 14pt SemiBold" charset="0"/>
              </a:rPr>
              <a:t>GitHub Link</a:t>
            </a:r>
            <a:endParaRPr lang="en-IN" sz="3555" dirty="0">
              <a:solidFill>
                <a:schemeClr val="accent1"/>
              </a:solidFill>
              <a:latin typeface="DM Sans 14pt SemiBold" charset="0"/>
              <a:cs typeface="DM Sans 14pt SemiBold" charset="0"/>
            </a:endParaRPr>
          </a:p>
        </p:txBody>
      </p:sp>
      <p:sp>
        <p:nvSpPr>
          <p:cNvPr id="3" name="Content Placeholder 2"/>
          <p:cNvSpPr>
            <a:spLocks noGrp="1"/>
          </p:cNvSpPr>
          <p:nvPr>
            <p:ph idx="1"/>
          </p:nvPr>
        </p:nvSpPr>
        <p:spPr/>
        <p:txBody>
          <a:bodyPr/>
          <a:lstStyle/>
          <a:p>
            <a:r>
              <a:rPr lang="en-IN" dirty="0">
                <a:latin typeface="Inter" panose="02000503000000020004" charset="0"/>
                <a:cs typeface="Inter" panose="02000503000000020004" charset="0"/>
              </a:rPr>
              <a:t>Github Repository : </a:t>
            </a:r>
            <a:r>
              <a:rPr lang="en-IN" dirty="0">
                <a:latin typeface="Inter" panose="02000503000000020004" charset="0"/>
                <a:cs typeface="Inter" panose="02000503000000020004" charset="0"/>
                <a:hlinkClick r:id="rId1" tooltip="" action="ppaction://hlinkfile"/>
              </a:rPr>
              <a:t>https://github.com/avicado0/steno-project</a:t>
            </a:r>
            <a:endParaRPr lang="en-IN" dirty="0">
              <a:latin typeface="Inter" panose="02000503000000020004" charset="0"/>
              <a:cs typeface="Inter" panose="020005030000000200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r>
              <a:rPr lang="en-US" dirty="0">
                <a:latin typeface="Inter" panose="02000503000000020004" charset="0"/>
                <a:cs typeface="Inter" panose="02000503000000020004" charset="0"/>
              </a:rPr>
              <a:t>Enhanced Security: Integrate advanced cryptographic techniques.</a:t>
            </a:r>
            <a:endParaRPr lang="en-US" dirty="0">
              <a:latin typeface="Inter" panose="02000503000000020004" charset="0"/>
              <a:cs typeface="Inter" panose="02000503000000020004" charset="0"/>
            </a:endParaRPr>
          </a:p>
          <a:p>
            <a:pPr marL="305435" indent="-305435"/>
            <a:r>
              <a:rPr lang="en-US" dirty="0">
                <a:latin typeface="Inter" panose="02000503000000020004" charset="0"/>
                <a:cs typeface="Inter" panose="02000503000000020004" charset="0"/>
              </a:rPr>
              <a:t>User Interface: Develop a user-friendly GUI for easier use.</a:t>
            </a:r>
            <a:endParaRPr lang="en-US" dirty="0">
              <a:latin typeface="Inter" panose="02000503000000020004" charset="0"/>
              <a:cs typeface="Inter" panose="02000503000000020004" charset="0"/>
            </a:endParaRPr>
          </a:p>
          <a:p>
            <a:pPr marL="305435" indent="-305435"/>
            <a:r>
              <a:rPr lang="en-US" dirty="0">
                <a:latin typeface="Inter" panose="02000503000000020004" charset="0"/>
                <a:cs typeface="Inter" panose="02000503000000020004" charset="0"/>
              </a:rPr>
              <a:t>Multi-Platform Support: Ensure compatibility across different operating systems.</a:t>
            </a:r>
            <a:endParaRPr lang="en-US" dirty="0">
              <a:latin typeface="Inter" panose="02000503000000020004" charset="0"/>
              <a:cs typeface="Inter" panose="02000503000000020004" charset="0"/>
            </a:endParaRPr>
          </a:p>
          <a:p>
            <a:pPr marL="305435" indent="-305435"/>
            <a:r>
              <a:rPr lang="en-US" dirty="0">
                <a:latin typeface="Inter" panose="02000503000000020004" charset="0"/>
                <a:cs typeface="Inter" panose="02000503000000020004" charset="0"/>
              </a:rPr>
              <a:t>Error Handling: Improve robustness with better error handling mechanisms</a:t>
            </a:r>
            <a:endParaRPr lang="en-US" dirty="0">
              <a:latin typeface="Inter" panose="02000503000000020004" charset="0"/>
              <a:cs typeface="Inter" panose="0200050300000002000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DM Sans 14pt SemiBold" charset="0"/>
                <a:cs typeface="DM Sans 14pt SemiBold" charset="0"/>
              </a:rPr>
              <a:t>Future </a:t>
            </a:r>
            <a:r>
              <a:rPr lang="en-US" sz="3200" b="1" dirty="0" smtClean="0">
                <a:solidFill>
                  <a:schemeClr val="accent1"/>
                </a:solidFill>
                <a:latin typeface="DM Sans 14pt SemiBold" charset="0"/>
                <a:cs typeface="DM Sans 14pt SemiBold" charset="0"/>
              </a:rPr>
              <a:t>scope(optional)</a:t>
            </a:r>
            <a:endParaRPr lang="en-US" sz="3200" b="1" dirty="0" smtClean="0">
              <a:solidFill>
                <a:schemeClr val="accent1"/>
              </a:solidFill>
              <a:latin typeface="DM Sans 14pt SemiBold" charset="0"/>
              <a:cs typeface="DM Sans 14pt SemiBold"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DM Sans 14pt SemiBold" charset="0"/>
                <a:cs typeface="DM Sans 14pt SemiBold" charset="0"/>
              </a:rPr>
              <a:t>THANK YOU</a:t>
            </a:r>
            <a:endParaRPr lang="en-US" b="1">
              <a:solidFill>
                <a:srgbClr val="002060"/>
              </a:solidFill>
              <a:latin typeface="DM Sans 14pt SemiBold" charset="0"/>
              <a:cs typeface="DM Sans 14pt SemiBold"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DM Sans 14pt SemiBold" charset="0"/>
                <a:cs typeface="DM Sans 14pt SemiBold" charset="0"/>
              </a:rPr>
              <a:t>OUTLINE</a:t>
            </a:r>
            <a:endParaRPr lang="en-US" b="1">
              <a:solidFill>
                <a:srgbClr val="002060"/>
              </a:solidFill>
              <a:latin typeface="DM Sans 14pt SemiBold" charset="0"/>
              <a:cs typeface="DM Sans 14pt SemiBold"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Inter" panose="02000503000000020004" charset="0"/>
                <a:ea typeface="+mn-lt"/>
                <a:cs typeface="Inter" panose="02000503000000020004" charset="0"/>
              </a:rPr>
              <a:t>Problem Statement </a:t>
            </a:r>
            <a:endParaRPr lang="en-US" sz="2000" b="1" dirty="0">
              <a:latin typeface="Inter" panose="02000503000000020004" charset="0"/>
              <a:ea typeface="+mn-lt"/>
              <a:cs typeface="Inter" panose="02000503000000020004" charset="0"/>
            </a:endParaRPr>
          </a:p>
          <a:p>
            <a:pPr marL="305435" indent="-305435"/>
            <a:r>
              <a:rPr lang="en-US" sz="2000" b="1" dirty="0">
                <a:latin typeface="Inter" panose="02000503000000020004" charset="0"/>
                <a:ea typeface="+mn-lt"/>
                <a:cs typeface="Inter" panose="02000503000000020004" charset="0"/>
              </a:rPr>
              <a:t>Technology used</a:t>
            </a:r>
            <a:endParaRPr lang="en-US" dirty="0">
              <a:latin typeface="Inter" panose="02000503000000020004" charset="0"/>
              <a:cs typeface="Inter" panose="02000503000000020004" charset="0"/>
            </a:endParaRPr>
          </a:p>
          <a:p>
            <a:pPr marL="305435" indent="-305435"/>
            <a:r>
              <a:rPr lang="en-US" sz="2000" b="1" dirty="0">
                <a:latin typeface="Inter" panose="02000503000000020004" charset="0"/>
                <a:ea typeface="+mn-lt"/>
                <a:cs typeface="Inter" panose="02000503000000020004" charset="0"/>
              </a:rPr>
              <a:t>Wow factor </a:t>
            </a:r>
            <a:endParaRPr lang="en-US" sz="2000" dirty="0">
              <a:latin typeface="Inter" panose="02000503000000020004" charset="0"/>
              <a:ea typeface="+mn-lt"/>
              <a:cs typeface="Inter" panose="02000503000000020004" charset="0"/>
            </a:endParaRPr>
          </a:p>
          <a:p>
            <a:pPr marL="305435" indent="-305435"/>
            <a:r>
              <a:rPr lang="en-US" sz="2000" b="1" dirty="0">
                <a:latin typeface="Inter" panose="02000503000000020004" charset="0"/>
                <a:ea typeface="+mn-lt"/>
                <a:cs typeface="Inter" panose="02000503000000020004" charset="0"/>
              </a:rPr>
              <a:t>End users</a:t>
            </a:r>
            <a:endParaRPr lang="en-US" sz="2000" b="1" dirty="0">
              <a:latin typeface="Inter" panose="02000503000000020004" charset="0"/>
              <a:ea typeface="+mn-lt"/>
              <a:cs typeface="Inter" panose="02000503000000020004" charset="0"/>
            </a:endParaRPr>
          </a:p>
          <a:p>
            <a:pPr marL="305435" indent="-305435"/>
            <a:r>
              <a:rPr lang="en-US" sz="2000" b="1" dirty="0">
                <a:latin typeface="Inter" panose="02000503000000020004" charset="0"/>
                <a:ea typeface="+mn-lt"/>
                <a:cs typeface="Inter" panose="02000503000000020004" charset="0"/>
              </a:rPr>
              <a:t>Result</a:t>
            </a:r>
            <a:endParaRPr lang="en-US" sz="2000" b="1" dirty="0">
              <a:latin typeface="Inter" panose="02000503000000020004" charset="0"/>
              <a:ea typeface="+mn-lt"/>
              <a:cs typeface="Inter" panose="02000503000000020004" charset="0"/>
            </a:endParaRPr>
          </a:p>
          <a:p>
            <a:pPr marL="305435" indent="-305435"/>
            <a:r>
              <a:rPr lang="en-US" sz="2000" b="1" dirty="0">
                <a:latin typeface="Inter" panose="02000503000000020004" charset="0"/>
                <a:ea typeface="+mn-lt"/>
                <a:cs typeface="Inter" panose="02000503000000020004" charset="0"/>
              </a:rPr>
              <a:t>Conclusion</a:t>
            </a:r>
            <a:endParaRPr lang="en-US" sz="2000" b="1" dirty="0">
              <a:latin typeface="Inter" panose="02000503000000020004" charset="0"/>
              <a:ea typeface="+mn-lt"/>
              <a:cs typeface="Inter" panose="02000503000000020004" charset="0"/>
            </a:endParaRPr>
          </a:p>
          <a:p>
            <a:pPr marL="305435" indent="-305435"/>
            <a:r>
              <a:rPr lang="en-US" sz="2000" b="1" dirty="0">
                <a:latin typeface="Inter" panose="02000503000000020004" charset="0"/>
                <a:ea typeface="+mn-lt"/>
                <a:cs typeface="Inter" panose="02000503000000020004" charset="0"/>
              </a:rPr>
              <a:t>Git-hub Link</a:t>
            </a:r>
            <a:endParaRPr lang="en-US" sz="2000" b="1" dirty="0">
              <a:latin typeface="Inter" panose="02000503000000020004" charset="0"/>
              <a:ea typeface="+mn-lt"/>
              <a:cs typeface="Inter" panose="02000503000000020004" charset="0"/>
            </a:endParaRPr>
          </a:p>
          <a:p>
            <a:pPr marL="305435" indent="-305435"/>
            <a:r>
              <a:rPr lang="en-US" sz="2000" b="1" dirty="0">
                <a:latin typeface="Inter" panose="02000503000000020004" charset="0"/>
                <a:ea typeface="+mn-lt"/>
                <a:cs typeface="Inter" panose="02000503000000020004" charset="0"/>
              </a:rPr>
              <a:t>Future scope</a:t>
            </a:r>
            <a:endParaRPr lang="en-US" sz="2000" b="1" dirty="0">
              <a:latin typeface="Inter" panose="02000503000000020004" charset="0"/>
              <a:ea typeface="+mn-lt"/>
              <a:cs typeface="Inter" panose="02000503000000020004" charset="0"/>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b="1">
                <a:solidFill>
                  <a:schemeClr val="accent1"/>
                </a:solidFill>
                <a:latin typeface="DM Sans 14pt SemiBold" charset="0"/>
                <a:cs typeface="DM Sans 14pt SemiBold" charset="0"/>
              </a:rPr>
              <a:t>Problem Statement</a:t>
            </a:r>
            <a:endParaRPr lang="en-US" sz="3200" b="1">
              <a:solidFill>
                <a:schemeClr val="accent1"/>
              </a:solidFill>
              <a:latin typeface="DM Sans 14pt SemiBold" charset="0"/>
              <a:cs typeface="DM Sans 14pt SemiBold" charset="0"/>
            </a:endParaRPr>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2000" dirty="0">
                <a:solidFill>
                  <a:srgbClr val="0F0F0F"/>
                </a:solidFill>
                <a:latin typeface="Inter" panose="02000503000000020004" charset="0"/>
                <a:ea typeface="+mn-lt"/>
                <a:cs typeface="Inter" panose="02000503000000020004" charset="0"/>
              </a:rPr>
              <a:t>In today's digital age, secure data transmission is crucial. Traditional encryption methods can be easily detected and intercepted. There is a need for a more covert method to hide sensitive information within seemingly innocuous files. Steganography offers a solution by embedding data within images, making it difficult to detect without the proper tools</a:t>
            </a:r>
            <a:endParaRPr lang="en-IN" sz="2000" dirty="0">
              <a:solidFill>
                <a:srgbClr val="0F0F0F"/>
              </a:solidFill>
              <a:latin typeface="Inter" panose="02000503000000020004" charset="0"/>
              <a:ea typeface="+mn-lt"/>
              <a:cs typeface="Inter" panose="020005030000000200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b="1" dirty="0">
                <a:solidFill>
                  <a:schemeClr val="accent1"/>
                </a:solidFill>
                <a:latin typeface="DM Sans 14pt SemiBold" charset="0"/>
                <a:cs typeface="DM Sans 14pt SemiBold" charset="0"/>
              </a:rPr>
              <a:t>Technology  used</a:t>
            </a:r>
            <a:endParaRPr lang="en-US" sz="3200" b="1" dirty="0">
              <a:solidFill>
                <a:schemeClr val="accent1"/>
              </a:solidFill>
              <a:latin typeface="DM Sans 14pt SemiBold" charset="0"/>
              <a:cs typeface="DM Sans 14pt SemiBold" charset="0"/>
            </a:endParaRPr>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latin typeface="Inter" panose="02000503000000020004" charset="0"/>
                <a:cs typeface="Inter" panose="02000503000000020004" charset="0"/>
              </a:rPr>
              <a:t>Programming Language: Python</a:t>
            </a:r>
            <a:endParaRPr lang="en-IN" dirty="0">
              <a:latin typeface="Inter" panose="02000503000000020004" charset="0"/>
              <a:cs typeface="Inter" panose="02000503000000020004" charset="0"/>
            </a:endParaRPr>
          </a:p>
          <a:p>
            <a:pPr marL="0" indent="0">
              <a:buNone/>
            </a:pPr>
            <a:r>
              <a:rPr lang="en-IN" dirty="0">
                <a:latin typeface="Inter" panose="02000503000000020004" charset="0"/>
                <a:cs typeface="Inter" panose="02000503000000020004" charset="0"/>
              </a:rPr>
              <a:t>Libraries: OpenCV, NumPy</a:t>
            </a:r>
            <a:endParaRPr lang="en-IN" dirty="0">
              <a:latin typeface="Inter" panose="02000503000000020004" charset="0"/>
              <a:cs typeface="Inter" panose="02000503000000020004" charset="0"/>
            </a:endParaRPr>
          </a:p>
          <a:p>
            <a:pPr marL="0" indent="0">
              <a:buNone/>
            </a:pPr>
            <a:r>
              <a:rPr lang="en-IN" dirty="0">
                <a:latin typeface="Inter" panose="02000503000000020004" charset="0"/>
                <a:cs typeface="Inter" panose="02000503000000020004" charset="0"/>
              </a:rPr>
              <a:t>Platform: Windows/Linux/MacOS</a:t>
            </a:r>
            <a:endParaRPr lang="en-IN" dirty="0">
              <a:latin typeface="Inter" panose="02000503000000020004" charset="0"/>
              <a:cs typeface="Inter" panose="02000503000000020004" charset="0"/>
            </a:endParaRPr>
          </a:p>
          <a:p>
            <a:pPr marL="0" indent="0">
              <a:buNone/>
            </a:pPr>
            <a:r>
              <a:rPr lang="en-IN" dirty="0">
                <a:latin typeface="Inter" panose="02000503000000020004" charset="0"/>
                <a:cs typeface="Inter" panose="02000503000000020004" charset="0"/>
              </a:rPr>
              <a:t>Tools: Visual Studio Code</a:t>
            </a:r>
            <a:endParaRPr lang="en-IN" dirty="0">
              <a:latin typeface="Inter" panose="02000503000000020004" charset="0"/>
              <a:cs typeface="Inter" panose="020005030000000200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DM Sans 14pt SemiBold" charset="0"/>
                <a:ea typeface="+mj-lt"/>
                <a:cs typeface="DM Sans 14pt SemiBold" charset="0"/>
              </a:rPr>
              <a:t>Wow factors</a:t>
            </a:r>
            <a:endParaRPr lang="en-US" sz="3200" dirty="0">
              <a:solidFill>
                <a:schemeClr val="accent1"/>
              </a:solidFill>
              <a:latin typeface="DM Sans 14pt SemiBold" charset="0"/>
              <a:cs typeface="DM Sans 14pt SemiBold" charset="0"/>
            </a:endParaRPr>
          </a:p>
        </p:txBody>
      </p:sp>
      <p:sp>
        <p:nvSpPr>
          <p:cNvPr id="2" name="Content Placeholder 1"/>
          <p:cNvSpPr>
            <a:spLocks noGrp="1"/>
          </p:cNvSpPr>
          <p:nvPr>
            <p:ph idx="1"/>
          </p:nvPr>
        </p:nvSpPr>
        <p:spPr/>
        <p:txBody>
          <a:bodyPr/>
          <a:lstStyle/>
          <a:p>
            <a:r>
              <a:rPr lang="en-IN" sz="1800" dirty="0">
                <a:solidFill>
                  <a:srgbClr val="0F0F0F"/>
                </a:solidFill>
                <a:latin typeface="Inter" panose="02000503000000020004" charset="0"/>
                <a:cs typeface="Inter" panose="02000503000000020004" charset="0"/>
              </a:rPr>
              <a:t>Invisible Data Hiding: Embeds secret messages into images, making them invisible to the naked eye.</a:t>
            </a:r>
            <a:endParaRPr lang="en-IN" sz="1800" dirty="0">
              <a:solidFill>
                <a:srgbClr val="0F0F0F"/>
              </a:solidFill>
              <a:latin typeface="Inter" panose="02000503000000020004" charset="0"/>
              <a:cs typeface="Inter" panose="02000503000000020004" charset="0"/>
            </a:endParaRPr>
          </a:p>
          <a:p>
            <a:r>
              <a:rPr lang="en-IN" sz="1800" dirty="0">
                <a:solidFill>
                  <a:srgbClr val="0F0F0F"/>
                </a:solidFill>
                <a:latin typeface="Inter" panose="02000503000000020004" charset="0"/>
                <a:cs typeface="Inter" panose="02000503000000020004" charset="0"/>
              </a:rPr>
              <a:t>Passcode Protection: Ensures only authorized users can access hidden messages.</a:t>
            </a:r>
            <a:endParaRPr lang="en-IN" sz="1800" dirty="0">
              <a:solidFill>
                <a:srgbClr val="0F0F0F"/>
              </a:solidFill>
              <a:latin typeface="Inter" panose="02000503000000020004" charset="0"/>
              <a:cs typeface="Inter" panose="02000503000000020004" charset="0"/>
            </a:endParaRPr>
          </a:p>
          <a:p>
            <a:r>
              <a:rPr lang="en-IN" sz="1800" dirty="0">
                <a:solidFill>
                  <a:srgbClr val="0F0F0F"/>
                </a:solidFill>
                <a:latin typeface="Inter" panose="02000503000000020004" charset="0"/>
                <a:cs typeface="Inter" panose="02000503000000020004" charset="0"/>
              </a:rPr>
              <a:t>Robust Security: Uses lossless PNG format to preserve hidden data integrity.</a:t>
            </a:r>
            <a:endParaRPr lang="en-IN" sz="1800" dirty="0">
              <a:solidFill>
                <a:srgbClr val="0F0F0F"/>
              </a:solidFill>
              <a:latin typeface="Inter" panose="02000503000000020004" charset="0"/>
              <a:cs typeface="Inter" panose="02000503000000020004" charset="0"/>
            </a:endParaRPr>
          </a:p>
          <a:p>
            <a:r>
              <a:rPr lang="en-IN" sz="1800" dirty="0">
                <a:solidFill>
                  <a:srgbClr val="0F0F0F"/>
                </a:solidFill>
                <a:latin typeface="Inter" panose="02000503000000020004" charset="0"/>
                <a:cs typeface="Inter" panose="02000503000000020004" charset="0"/>
              </a:rPr>
              <a:t>User-Friendly: Simple command-line interface for easy encryption and decryption.</a:t>
            </a:r>
            <a:endParaRPr lang="en-IN" sz="1800" dirty="0">
              <a:solidFill>
                <a:srgbClr val="0F0F0F"/>
              </a:solidFill>
              <a:latin typeface="Inter" panose="02000503000000020004" charset="0"/>
              <a:cs typeface="Inter" panose="02000503000000020004" charset="0"/>
            </a:endParaRPr>
          </a:p>
          <a:p>
            <a:r>
              <a:rPr lang="en-IN" sz="1800" dirty="0">
                <a:solidFill>
                  <a:srgbClr val="0F0F0F"/>
                </a:solidFill>
                <a:latin typeface="Inter" panose="02000503000000020004" charset="0"/>
                <a:cs typeface="Inter" panose="02000503000000020004" charset="0"/>
              </a:rPr>
              <a:t>Cross-Platform: Works seamlessly on Windows, macOS, and Linux.</a:t>
            </a:r>
            <a:endParaRPr lang="en-IN" sz="1800" dirty="0">
              <a:solidFill>
                <a:srgbClr val="0F0F0F"/>
              </a:solidFill>
              <a:latin typeface="Inter" panose="02000503000000020004" charset="0"/>
              <a:cs typeface="Inter" panose="020005030000000200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solidFill>
                  <a:schemeClr val="accent1"/>
                </a:solidFill>
                <a:latin typeface="DM Sans 14pt SemiBold" charset="0"/>
                <a:cs typeface="DM Sans 14pt SemiBold" charset="0"/>
              </a:rPr>
              <a:t>End users</a:t>
            </a:r>
            <a:endParaRPr lang="en-IN" sz="3200" dirty="0">
              <a:solidFill>
                <a:schemeClr val="accent1"/>
              </a:solidFill>
              <a:latin typeface="DM Sans 14pt SemiBold" charset="0"/>
              <a:cs typeface="DM Sans 14pt SemiBold" charset="0"/>
            </a:endParaRPr>
          </a:p>
        </p:txBody>
      </p:sp>
      <p:sp>
        <p:nvSpPr>
          <p:cNvPr id="3" name="Content Placeholder 2"/>
          <p:cNvSpPr>
            <a:spLocks noGrp="1"/>
          </p:cNvSpPr>
          <p:nvPr>
            <p:ph idx="1"/>
          </p:nvPr>
        </p:nvSpPr>
        <p:spPr/>
        <p:txBody>
          <a:bodyPr/>
          <a:lstStyle/>
          <a:p>
            <a:r>
              <a:rPr lang="en-IN" dirty="0">
                <a:latin typeface="Inter" panose="02000503000000020004" charset="0"/>
                <a:cs typeface="Inter" panose="02000503000000020004" charset="0"/>
              </a:rPr>
              <a:t>Government Agencies: For secure communication.</a:t>
            </a:r>
            <a:endParaRPr lang="en-IN" dirty="0">
              <a:latin typeface="Inter" panose="02000503000000020004" charset="0"/>
              <a:cs typeface="Inter" panose="02000503000000020004" charset="0"/>
            </a:endParaRPr>
          </a:p>
          <a:p>
            <a:r>
              <a:rPr lang="en-IN" dirty="0">
                <a:latin typeface="Inter" panose="02000503000000020004" charset="0"/>
                <a:cs typeface="Inter" panose="02000503000000020004" charset="0"/>
              </a:rPr>
              <a:t>Military: For covert operations.</a:t>
            </a:r>
            <a:endParaRPr lang="en-IN" dirty="0">
              <a:latin typeface="Inter" panose="02000503000000020004" charset="0"/>
              <a:cs typeface="Inter" panose="02000503000000020004" charset="0"/>
            </a:endParaRPr>
          </a:p>
          <a:p>
            <a:r>
              <a:rPr lang="en-IN" dirty="0">
                <a:latin typeface="Inter" panose="02000503000000020004" charset="0"/>
                <a:cs typeface="Inter" panose="02000503000000020004" charset="0"/>
              </a:rPr>
              <a:t>Businesses: To protect sensitive corporate data.</a:t>
            </a:r>
            <a:endParaRPr lang="en-IN" dirty="0">
              <a:latin typeface="Inter" panose="02000503000000020004" charset="0"/>
              <a:cs typeface="Inter" panose="02000503000000020004" charset="0"/>
            </a:endParaRPr>
          </a:p>
          <a:p>
            <a:r>
              <a:rPr lang="en-IN" dirty="0">
                <a:latin typeface="Inter" panose="02000503000000020004" charset="0"/>
                <a:cs typeface="Inter" panose="02000503000000020004" charset="0"/>
              </a:rPr>
              <a:t>Individuals: For personal data security.</a:t>
            </a:r>
            <a:endParaRPr lang="en-IN" dirty="0">
              <a:latin typeface="Inter" panose="02000503000000020004" charset="0"/>
              <a:cs typeface="Inter" panose="020005030000000200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555" dirty="0">
                <a:solidFill>
                  <a:schemeClr val="accent1"/>
                </a:solidFill>
                <a:latin typeface="DM Sans 14pt SemiBold" charset="0"/>
                <a:cs typeface="DM Sans 14pt SemiBold" charset="0"/>
              </a:rPr>
              <a:t>Results</a:t>
            </a:r>
            <a:endParaRPr lang="en-IN" sz="3555" dirty="0">
              <a:solidFill>
                <a:schemeClr val="accent1"/>
              </a:solidFill>
              <a:latin typeface="DM Sans 14pt SemiBold" charset="0"/>
              <a:cs typeface="DM Sans 14pt SemiBold" charset="0"/>
            </a:endParaRPr>
          </a:p>
        </p:txBody>
      </p:sp>
      <p:sp>
        <p:nvSpPr>
          <p:cNvPr id="3" name="Content Placeholder 2"/>
          <p:cNvSpPr>
            <a:spLocks noGrp="1"/>
          </p:cNvSpPr>
          <p:nvPr>
            <p:ph idx="1"/>
          </p:nvPr>
        </p:nvSpPr>
        <p:spPr/>
        <p:txBody>
          <a:bodyPr/>
          <a:lstStyle/>
          <a:p>
            <a:pPr marL="0" indent="0">
              <a:buNone/>
            </a:pPr>
            <a:endParaRPr lang="en-IN" dirty="0"/>
          </a:p>
        </p:txBody>
      </p:sp>
      <p:pic>
        <p:nvPicPr>
          <p:cNvPr id="4" name="Picture 3" descr="Screenshot 2025-02-26 063800"/>
          <p:cNvPicPr>
            <a:picLocks noChangeAspect="1"/>
          </p:cNvPicPr>
          <p:nvPr/>
        </p:nvPicPr>
        <p:blipFill>
          <a:blip r:embed="rId1"/>
          <a:stretch>
            <a:fillRect/>
          </a:stretch>
        </p:blipFill>
        <p:spPr>
          <a:xfrm>
            <a:off x="581025" y="1301750"/>
            <a:ext cx="4810125" cy="55562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555" dirty="0">
                <a:solidFill>
                  <a:schemeClr val="accent1"/>
                </a:solidFill>
                <a:latin typeface="DM Sans 14pt SemiBold" charset="0"/>
                <a:cs typeface="DM Sans 14pt SemiBold" charset="0"/>
              </a:rPr>
              <a:t>Results</a:t>
            </a:r>
            <a:endParaRPr lang="en-IN" sz="3555" dirty="0">
              <a:solidFill>
                <a:schemeClr val="accent1"/>
              </a:solidFill>
              <a:latin typeface="DM Sans 14pt SemiBold" charset="0"/>
              <a:cs typeface="DM Sans 14pt SemiBold" charset="0"/>
            </a:endParaRPr>
          </a:p>
        </p:txBody>
      </p:sp>
      <p:sp>
        <p:nvSpPr>
          <p:cNvPr id="3" name="Content Placeholder 2"/>
          <p:cNvSpPr>
            <a:spLocks noGrp="1"/>
          </p:cNvSpPr>
          <p:nvPr>
            <p:ph idx="1"/>
          </p:nvPr>
        </p:nvSpPr>
        <p:spPr/>
        <p:txBody>
          <a:bodyPr/>
          <a:lstStyle/>
          <a:p>
            <a:pPr marL="0" indent="0">
              <a:buNone/>
            </a:pPr>
            <a:endParaRPr lang="en-IN" dirty="0"/>
          </a:p>
        </p:txBody>
      </p:sp>
      <p:pic>
        <p:nvPicPr>
          <p:cNvPr id="5" name="Picture 4" descr="Screenshot 2025-02-26 063856"/>
          <p:cNvPicPr>
            <a:picLocks noChangeAspect="1"/>
          </p:cNvPicPr>
          <p:nvPr/>
        </p:nvPicPr>
        <p:blipFill>
          <a:blip r:embed="rId1"/>
          <a:stretch>
            <a:fillRect/>
          </a:stretch>
        </p:blipFill>
        <p:spPr>
          <a:xfrm>
            <a:off x="581025" y="1232535"/>
            <a:ext cx="4297045" cy="5626100"/>
          </a:xfrm>
          <a:prstGeom prst="rect">
            <a:avLst/>
          </a:prstGeom>
        </p:spPr>
      </p:pic>
      <p:pic>
        <p:nvPicPr>
          <p:cNvPr id="6" name="Picture 5" descr="Screenshot 2025-02-26 063945"/>
          <p:cNvPicPr>
            <a:picLocks noChangeAspect="1"/>
          </p:cNvPicPr>
          <p:nvPr/>
        </p:nvPicPr>
        <p:blipFill>
          <a:blip r:embed="rId2"/>
          <a:stretch>
            <a:fillRect/>
          </a:stretch>
        </p:blipFill>
        <p:spPr>
          <a:xfrm>
            <a:off x="5803265" y="1232535"/>
            <a:ext cx="5598795" cy="31762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555" dirty="0">
                <a:solidFill>
                  <a:schemeClr val="accent1"/>
                </a:solidFill>
                <a:latin typeface="DM Sans 14pt SemiBold" charset="0"/>
                <a:cs typeface="DM Sans 14pt SemiBold" charset="0"/>
              </a:rPr>
              <a:t>Results</a:t>
            </a:r>
            <a:endParaRPr lang="en-IN" sz="3555" dirty="0">
              <a:solidFill>
                <a:schemeClr val="accent1"/>
              </a:solidFill>
              <a:latin typeface="DM Sans 14pt SemiBold" charset="0"/>
              <a:cs typeface="DM Sans 14pt SemiBold" charset="0"/>
            </a:endParaRPr>
          </a:p>
        </p:txBody>
      </p:sp>
      <p:sp>
        <p:nvSpPr>
          <p:cNvPr id="3" name="Content Placeholder 2"/>
          <p:cNvSpPr>
            <a:spLocks noGrp="1"/>
          </p:cNvSpPr>
          <p:nvPr>
            <p:ph idx="1"/>
          </p:nvPr>
        </p:nvSpPr>
        <p:spPr/>
        <p:txBody>
          <a:bodyPr/>
          <a:lstStyle/>
          <a:p>
            <a:pPr marL="0" indent="0">
              <a:buNone/>
            </a:pPr>
            <a:endParaRPr lang="en-IN" dirty="0"/>
          </a:p>
        </p:txBody>
      </p:sp>
      <p:pic>
        <p:nvPicPr>
          <p:cNvPr id="7" name="Picture 6" descr="Screenshot 2025-02-26 064141"/>
          <p:cNvPicPr>
            <a:picLocks noChangeAspect="1"/>
          </p:cNvPicPr>
          <p:nvPr/>
        </p:nvPicPr>
        <p:blipFill>
          <a:blip r:embed="rId1"/>
          <a:stretch>
            <a:fillRect/>
          </a:stretch>
        </p:blipFill>
        <p:spPr>
          <a:xfrm>
            <a:off x="581025" y="1675130"/>
            <a:ext cx="9001760" cy="350774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2193</Words>
  <Application>WPS Presentation</Application>
  <PresentationFormat>Custom</PresentationFormat>
  <Paragraphs>73</Paragraphs>
  <Slides>13</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13</vt:i4>
      </vt:variant>
    </vt:vector>
  </HeadingPairs>
  <TitlesOfParts>
    <vt:vector size="30" baseType="lpstr">
      <vt:lpstr>Arial</vt:lpstr>
      <vt:lpstr>SimSun</vt:lpstr>
      <vt:lpstr>Wingdings</vt:lpstr>
      <vt:lpstr>Wingdings 2</vt:lpstr>
      <vt:lpstr>Wingdings</vt:lpstr>
      <vt:lpstr>Arial</vt:lpstr>
      <vt:lpstr>Calibri Light</vt:lpstr>
      <vt:lpstr>Microsoft YaHei</vt:lpstr>
      <vt:lpstr>Arial Unicode MS</vt:lpstr>
      <vt:lpstr>Franklin Gothic Demi</vt:lpstr>
      <vt:lpstr>Segoe Print</vt:lpstr>
      <vt:lpstr>Franklin Gothic Book</vt:lpstr>
      <vt:lpstr>Calibri</vt:lpstr>
      <vt:lpstr>DM Sans 14pt SemiBold</vt:lpstr>
      <vt:lpstr>Inter</vt:lpstr>
      <vt:lpstr>DM Sans 14pt Medium</vt:lpstr>
      <vt:lpstr>DividendVTI</vt:lpstr>
      <vt:lpstr>PROJECT TITLE</vt:lpstr>
      <vt:lpstr>OUTLINE</vt:lpstr>
      <vt:lpstr>Problem Statement</vt:lpstr>
      <vt:lpstr>Technology  used</vt:lpstr>
      <vt:lpstr>Wow factors</vt:lpstr>
      <vt:lpstr>End users</vt:lpstr>
      <vt:lpstr>Results</vt:lpstr>
      <vt:lpstr>Results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avisa</cp:lastModifiedBy>
  <cp:revision>28</cp:revision>
  <dcterms:created xsi:type="dcterms:W3CDTF">2021-05-26T16:50:00Z</dcterms:created>
  <dcterms:modified xsi:type="dcterms:W3CDTF">2025-02-26T01:39:55Z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KSOProductBuildVer">
    <vt:lpwstr>1033-11.2.0.9629</vt:lpwstr>
  </property>
</Properties>
</file>