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dca8a5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dca8a5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2fec61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2fec619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2fec619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2fec619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2fec619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2fec619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2fec619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2fec619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2fec619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2fec619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2fec619b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2fec619b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microsoft.com/en-us/dotnet/csharp/language-reference/keywords/accessibility-levels" TargetMode="External"/><Relationship Id="rId4" Type="http://schemas.openxmlformats.org/officeDocument/2006/relationships/hyperlink" Target="https://www.c-sharpcorner.com/uploadfile/puranindia/what-are-access-modifiers-in-C-Sharp/" TargetMode="External"/><Relationship Id="rId5" Type="http://schemas.openxmlformats.org/officeDocument/2006/relationships/hyperlink" Target="https://www.w3schools.com/cs/cs_access_modifiers.php" TargetMode="External"/><Relationship Id="rId6" Type="http://schemas.openxmlformats.org/officeDocument/2006/relationships/hyperlink" Target="https://docs.google.com/document/d/1m9xB1xo-lTfv6M5ZVn3XZKasXSsa0ZmiGVez_gyOAoc/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tutorialsteacher.com/csharp/csharp-static" TargetMode="External"/><Relationship Id="rId4" Type="http://schemas.openxmlformats.org/officeDocument/2006/relationships/hyperlink" Target="https://www.geeksforgeeks.org/static-keyword-in-c-sharp/" TargetMode="External"/><Relationship Id="rId5" Type="http://schemas.openxmlformats.org/officeDocument/2006/relationships/hyperlink" Target="https://www.c-sharpcorner.com/article/when-to-use-static-classes-in-c-sharp/" TargetMode="External"/><Relationship Id="rId6" Type="http://schemas.openxmlformats.org/officeDocument/2006/relationships/hyperlink" Target="https://docs.google.com/document/d/1_bIL3WBE4qvgdx1MJSkph66ACz9QfXI_i3lUcSDzHSM/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geeksforgeeks.org/difference-between-readonly-and-const-keyword-in-c-sharp/" TargetMode="External"/><Relationship Id="rId4" Type="http://schemas.openxmlformats.org/officeDocument/2006/relationships/hyperlink" Target="https://webmaster.org.il/articles/csharp-oop-const-readonly/" TargetMode="External"/><Relationship Id="rId5" Type="http://schemas.openxmlformats.org/officeDocument/2006/relationships/hyperlink" Target="https://docs.microsoft.com/en-us/dotnet/csharp/language-reference/keywords/readonly" TargetMode="External"/><Relationship Id="rId6" Type="http://schemas.openxmlformats.org/officeDocument/2006/relationships/hyperlink" Target="https://docs.microsoft.com/en-us/dotnet/csharp/language-reference/keywords/con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nvSpPr>
        <p:spPr>
          <a:xfrm>
            <a:off x="215650" y="204875"/>
            <a:ext cx="8658600" cy="4879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u="sng"/>
          </a:p>
          <a:p>
            <a:pPr indent="0" lvl="0" marL="0" rtl="1" algn="ctr">
              <a:spcBef>
                <a:spcPts val="0"/>
              </a:spcBef>
              <a:spcAft>
                <a:spcPts val="0"/>
              </a:spcAft>
              <a:buNone/>
            </a:pPr>
            <a:r>
              <a:t/>
            </a:r>
            <a:endParaRPr b="1" sz="2500"/>
          </a:p>
          <a:p>
            <a:pPr indent="0" lvl="0" marL="0" rtl="1" algn="r">
              <a:spcBef>
                <a:spcPts val="0"/>
              </a:spcBef>
              <a:spcAft>
                <a:spcPts val="0"/>
              </a:spcAft>
              <a:buNone/>
            </a:pPr>
            <a:r>
              <a:rPr b="1" lang="iw" sz="1500" u="sng"/>
              <a:t>מטרה:</a:t>
            </a:r>
            <a:endParaRPr b="1" sz="1500" u="sng"/>
          </a:p>
          <a:p>
            <a:pPr indent="0" lvl="0" marL="0" rtl="1" algn="r">
              <a:spcBef>
                <a:spcPts val="0"/>
              </a:spcBef>
              <a:spcAft>
                <a:spcPts val="0"/>
              </a:spcAft>
              <a:buNone/>
            </a:pPr>
            <a:r>
              <a:rPr lang="iw" sz="1500"/>
              <a:t>לחסום או לפתוח גישה לפרויקט נוכחי\לפרויקטים חיצוניים. (בעזרתם אנו מממשים את הEncupsulation)</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רמות:</a:t>
            </a:r>
            <a:endParaRPr b="1" sz="1500" u="sng"/>
          </a:p>
          <a:p>
            <a:pPr indent="0" lvl="0" marL="0" rtl="1" algn="r">
              <a:spcBef>
                <a:spcPts val="0"/>
              </a:spcBef>
              <a:spcAft>
                <a:spcPts val="0"/>
              </a:spcAft>
              <a:buNone/>
            </a:pPr>
            <a:r>
              <a:rPr lang="iw" sz="1500"/>
              <a:t>private (פרטי) - נגיש </a:t>
            </a:r>
            <a:r>
              <a:rPr b="1" lang="iw" sz="1500" u="sng"/>
              <a:t>רק דרך</a:t>
            </a:r>
            <a:r>
              <a:rPr b="1" lang="iw" sz="1500"/>
              <a:t> </a:t>
            </a:r>
            <a:r>
              <a:rPr lang="iw" sz="1500"/>
              <a:t>המחלקה המכילה את אותו שדה\ אותה פונקציה.</a:t>
            </a:r>
            <a:endParaRPr sz="1500"/>
          </a:p>
          <a:p>
            <a:pPr indent="0" lvl="0" marL="0" rtl="1" algn="r">
              <a:spcBef>
                <a:spcPts val="0"/>
              </a:spcBef>
              <a:spcAft>
                <a:spcPts val="0"/>
              </a:spcAft>
              <a:buNone/>
            </a:pPr>
            <a:r>
              <a:rPr lang="iw" sz="1500">
                <a:solidFill>
                  <a:schemeClr val="dk1"/>
                </a:solidFill>
              </a:rPr>
              <a:t>public(ציבורי) - נגיש לכל מחלקה ולכל אסמבלי שיש לו "שיוך" לאסמבלי שלנו.</a:t>
            </a:r>
            <a:endParaRPr sz="1500">
              <a:solidFill>
                <a:schemeClr val="dk1"/>
              </a:solidFill>
            </a:endParaRPr>
          </a:p>
          <a:p>
            <a:pPr indent="0" lvl="0" marL="0" rtl="1" algn="r">
              <a:spcBef>
                <a:spcPts val="0"/>
              </a:spcBef>
              <a:spcAft>
                <a:spcPts val="0"/>
              </a:spcAft>
              <a:buNone/>
            </a:pPr>
            <a:r>
              <a:rPr lang="iw" sz="1500">
                <a:solidFill>
                  <a:schemeClr val="dk1"/>
                </a:solidFill>
              </a:rPr>
              <a:t>internal(פנימי) - נגיש רק לאסמבלי\פרויקט הנוכחי.</a:t>
            </a:r>
            <a:endParaRPr sz="1500"/>
          </a:p>
          <a:p>
            <a:pPr indent="0" lvl="0" marL="0" rtl="1" algn="r">
              <a:spcBef>
                <a:spcPts val="0"/>
              </a:spcBef>
              <a:spcAft>
                <a:spcPts val="0"/>
              </a:spcAft>
              <a:buNone/>
            </a:pPr>
            <a:r>
              <a:rPr lang="iw" sz="1500"/>
              <a:t>protected(מוגן ליורשים) - נגיש רק למחלקות היורשות מאותה המחלקה.</a:t>
            </a:r>
            <a:endParaRPr sz="1500"/>
          </a:p>
          <a:p>
            <a:pPr indent="0" lvl="0" marL="0" rtl="1" algn="r">
              <a:spcBef>
                <a:spcPts val="0"/>
              </a:spcBef>
              <a:spcAft>
                <a:spcPts val="0"/>
              </a:spcAft>
              <a:buNone/>
            </a:pPr>
            <a:r>
              <a:rPr lang="iw" sz="1500">
                <a:solidFill>
                  <a:schemeClr val="dk1"/>
                </a:solidFill>
              </a:rPr>
              <a:t>private protected(מוגן ליורשים באותו פרוייקט) - נגיש </a:t>
            </a:r>
            <a:r>
              <a:rPr b="1" lang="iw" sz="1500">
                <a:solidFill>
                  <a:schemeClr val="dk1"/>
                </a:solidFill>
              </a:rPr>
              <a:t>באותו פרוייקט </a:t>
            </a:r>
            <a:r>
              <a:rPr lang="iw" sz="1500">
                <a:solidFill>
                  <a:schemeClr val="dk1"/>
                </a:solidFill>
              </a:rPr>
              <a:t>רק לה ולמחלקות היורשות שלה</a:t>
            </a:r>
            <a:r>
              <a:rPr b="1" lang="iw" sz="1500">
                <a:solidFill>
                  <a:schemeClr val="dk1"/>
                </a:solidFill>
              </a:rPr>
              <a:t>.</a:t>
            </a:r>
            <a:endParaRPr b="1" sz="1500"/>
          </a:p>
          <a:p>
            <a:pPr indent="0" lvl="0" marL="0" rtl="1" algn="r">
              <a:spcBef>
                <a:spcPts val="0"/>
              </a:spcBef>
              <a:spcAft>
                <a:spcPts val="0"/>
              </a:spcAft>
              <a:buNone/>
            </a:pPr>
            <a:r>
              <a:rPr lang="iw" sz="1500"/>
              <a:t>protected internal() - נגיש לכולם בפרויקט הנוכחי ובשאר הפרויקטים רק למחלקות היורשות.</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ערכים ברירת מחדל:</a:t>
            </a:r>
            <a:endParaRPr b="1" sz="1500" u="sng"/>
          </a:p>
          <a:p>
            <a:pPr indent="0" lvl="0" marL="0" rtl="1" algn="r">
              <a:spcBef>
                <a:spcPts val="0"/>
              </a:spcBef>
              <a:spcAft>
                <a:spcPts val="0"/>
              </a:spcAft>
              <a:buClr>
                <a:schemeClr val="dk1"/>
              </a:buClr>
              <a:buSzPts val="1100"/>
              <a:buFont typeface="Arial"/>
              <a:buNone/>
            </a:pPr>
            <a:r>
              <a:rPr lang="iw" sz="1500">
                <a:solidFill>
                  <a:schemeClr val="dk1"/>
                </a:solidFill>
              </a:rPr>
              <a:t>internal </a:t>
            </a:r>
            <a:r>
              <a:rPr b="1" lang="iw" sz="1500">
                <a:solidFill>
                  <a:schemeClr val="dk1"/>
                </a:solidFill>
              </a:rPr>
              <a:t>: class</a:t>
            </a:r>
            <a:endParaRPr b="1" sz="1500">
              <a:solidFill>
                <a:schemeClr val="dk1"/>
              </a:solidFill>
            </a:endParaRPr>
          </a:p>
          <a:p>
            <a:pPr indent="0" lvl="0" marL="0" rtl="1" algn="r">
              <a:spcBef>
                <a:spcPts val="0"/>
              </a:spcBef>
              <a:spcAft>
                <a:spcPts val="0"/>
              </a:spcAft>
              <a:buClr>
                <a:schemeClr val="dk1"/>
              </a:buClr>
              <a:buSzPts val="1100"/>
              <a:buFont typeface="Arial"/>
              <a:buNone/>
            </a:pPr>
            <a:r>
              <a:rPr lang="iw" sz="1500">
                <a:solidFill>
                  <a:schemeClr val="dk1"/>
                </a:solidFill>
              </a:rPr>
              <a:t>private </a:t>
            </a:r>
            <a:r>
              <a:rPr b="1" lang="iw" sz="1500">
                <a:solidFill>
                  <a:schemeClr val="dk1"/>
                </a:solidFill>
              </a:rPr>
              <a:t>: members </a:t>
            </a:r>
            <a:r>
              <a:rPr lang="iw" sz="1500">
                <a:solidFill>
                  <a:schemeClr val="dk1"/>
                </a:solidFill>
              </a:rPr>
              <a:t>(שדות או פונקציות)</a:t>
            </a:r>
            <a:endParaRPr sz="1500">
              <a:solidFill>
                <a:schemeClr val="dk1"/>
              </a:solidFill>
            </a:endParaRPr>
          </a:p>
          <a:p>
            <a:pPr indent="0" lvl="0" marL="0" rtl="1" algn="r">
              <a:spcBef>
                <a:spcPts val="0"/>
              </a:spcBef>
              <a:spcAft>
                <a:spcPts val="0"/>
              </a:spcAft>
              <a:buNone/>
            </a:pPr>
            <a:r>
              <a:rPr lang="iw" sz="1500">
                <a:solidFill>
                  <a:schemeClr val="dk1"/>
                </a:solidFill>
              </a:rPr>
              <a:t>שדות ב: public </a:t>
            </a:r>
            <a:r>
              <a:rPr b="1" lang="iw" sz="1500">
                <a:solidFill>
                  <a:schemeClr val="dk1"/>
                </a:solidFill>
              </a:rPr>
              <a:t>: enum/interface	</a:t>
            </a:r>
            <a:endParaRPr b="1" sz="1500"/>
          </a:p>
          <a:p>
            <a:pPr indent="0" lvl="0" marL="0" rtl="1" algn="r">
              <a:spcBef>
                <a:spcPts val="0"/>
              </a:spcBef>
              <a:spcAft>
                <a:spcPts val="0"/>
              </a:spcAft>
              <a:buNone/>
            </a:pPr>
            <a:r>
              <a:t/>
            </a:r>
            <a:endParaRPr sz="1500"/>
          </a:p>
          <a:p>
            <a:pPr indent="0" lvl="0" marL="0" rtl="1" algn="r">
              <a:spcBef>
                <a:spcPts val="0"/>
              </a:spcBef>
              <a:spcAft>
                <a:spcPts val="0"/>
              </a:spcAft>
              <a:buNone/>
            </a:pPr>
            <a:r>
              <a:t/>
            </a:r>
            <a:endParaRPr sz="1500"/>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nvSpPr>
        <p:spPr>
          <a:xfrm>
            <a:off x="215650" y="204875"/>
            <a:ext cx="8658600" cy="4725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t>תרגולים:</a:t>
            </a:r>
            <a:endParaRPr sz="1500"/>
          </a:p>
          <a:p>
            <a:pPr indent="0" lvl="0" marL="0" rtl="1" algn="r">
              <a:spcBef>
                <a:spcPts val="0"/>
              </a:spcBef>
              <a:spcAft>
                <a:spcPts val="0"/>
              </a:spcAft>
              <a:buNone/>
            </a:pPr>
            <a:r>
              <a:rPr lang="iw" sz="1500"/>
              <a:t>צור מחלקה בשם BankAccount עם השדות(public-ציבורי) balance, accountNumber, bankName כעת צור בMain מופע של מחלקת BankAccount והגדר לו את שלושת השדות כרצונך… אחרי ההגדרה הגדל את היתרה שלו ל20000.</a:t>
            </a:r>
            <a:endParaRPr sz="1500"/>
          </a:p>
          <a:p>
            <a:pPr indent="0" lvl="0" marL="0" rtl="1" algn="r">
              <a:spcBef>
                <a:spcPts val="0"/>
              </a:spcBef>
              <a:spcAft>
                <a:spcPts val="0"/>
              </a:spcAft>
              <a:buNone/>
            </a:pPr>
            <a:r>
              <a:rPr b="1" lang="iw" sz="1500"/>
              <a:t>הבעיה: </a:t>
            </a:r>
            <a:r>
              <a:rPr lang="iw" sz="1500"/>
              <a:t>כעת ניתן לקבל את פרטי החשבון ולהגדיר ללא בקרה את היתרה הנוכחית </a:t>
            </a:r>
            <a:r>
              <a:rPr b="1" lang="iw" sz="1500"/>
              <a:t>ואסור שזה יקרה…!</a:t>
            </a:r>
            <a:endParaRPr b="1" sz="1500"/>
          </a:p>
          <a:p>
            <a:pPr indent="0" lvl="0" marL="0" rtl="1" algn="r">
              <a:spcBef>
                <a:spcPts val="0"/>
              </a:spcBef>
              <a:spcAft>
                <a:spcPts val="0"/>
              </a:spcAft>
              <a:buNone/>
            </a:pPr>
            <a:r>
              <a:rPr lang="iw" sz="1500"/>
              <a:t>כדי למנוע זאת:</a:t>
            </a:r>
            <a:endParaRPr sz="1500"/>
          </a:p>
          <a:p>
            <a:pPr indent="-323850" lvl="0" marL="457200" rtl="1" algn="r">
              <a:spcBef>
                <a:spcPts val="0"/>
              </a:spcBef>
              <a:spcAft>
                <a:spcPts val="0"/>
              </a:spcAft>
              <a:buSzPts val="1500"/>
              <a:buChar char="●"/>
            </a:pPr>
            <a:r>
              <a:rPr lang="iw" sz="1500"/>
              <a:t> שנה את כל השדות לprivate והוסף בנאי(יחיד) המקבל 3 ארגומטים ומכניס אותם לשדות של המחלקה עצמה</a:t>
            </a:r>
            <a:endParaRPr sz="1500"/>
          </a:p>
          <a:p>
            <a:pPr indent="-323850" lvl="0" marL="457200" rtl="1" algn="r">
              <a:spcBef>
                <a:spcPts val="0"/>
              </a:spcBef>
              <a:spcAft>
                <a:spcPts val="0"/>
              </a:spcAft>
              <a:buSzPts val="1500"/>
              <a:buChar char="●"/>
            </a:pPr>
            <a:r>
              <a:rPr lang="iw" sz="1500"/>
              <a:t>הוסף במחלקת BankAccount פונקציה public הנקראת WithdrawOrDeposit המקבלת double ומוסיפה אותו ליתרה..</a:t>
            </a:r>
            <a:endParaRPr sz="1500"/>
          </a:p>
          <a:p>
            <a:pPr indent="-323850" lvl="0" marL="457200" rtl="1" algn="r">
              <a:spcBef>
                <a:spcPts val="0"/>
              </a:spcBef>
              <a:spcAft>
                <a:spcPts val="0"/>
              </a:spcAft>
              <a:buSzPts val="1500"/>
              <a:buChar char="●"/>
            </a:pPr>
            <a:r>
              <a:rPr lang="iw" sz="1500"/>
              <a:t>הוסף פונקציה public הנקראת GetAccountDetails() המחזירה string המורכב ממספר החשבון ושם הבנק</a:t>
            </a:r>
            <a:endParaRPr sz="1500"/>
          </a:p>
          <a:p>
            <a:pPr indent="0" lvl="0" marL="0" rtl="1" algn="r">
              <a:spcBef>
                <a:spcPts val="0"/>
              </a:spcBef>
              <a:spcAft>
                <a:spcPts val="0"/>
              </a:spcAft>
              <a:buNone/>
            </a:pPr>
            <a:r>
              <a:rPr b="1" lang="iw" sz="1500"/>
              <a:t>כעת, </a:t>
            </a:r>
            <a:r>
              <a:rPr lang="iw" sz="1500"/>
              <a:t>רק מחלקת הבנק בעצמו יכולה להחליט איזה ערכים להכניס לכל משתנה</a:t>
            </a:r>
            <a:endParaRPr sz="1500"/>
          </a:p>
          <a:p>
            <a:pPr indent="0" lvl="0" marL="0" rtl="1" algn="r">
              <a:spcBef>
                <a:spcPts val="0"/>
              </a:spcBef>
              <a:spcAft>
                <a:spcPts val="0"/>
              </a:spcAft>
              <a:buNone/>
            </a:pPr>
            <a:r>
              <a:rPr b="1" lang="iw" sz="1500" u="sng"/>
              <a:t>קישורי עזר:</a:t>
            </a:r>
            <a:endParaRPr b="1" sz="1500" u="sng"/>
          </a:p>
          <a:p>
            <a:pPr indent="-323850" lvl="0" marL="457200" rtl="1" algn="r">
              <a:spcBef>
                <a:spcPts val="0"/>
              </a:spcBef>
              <a:spcAft>
                <a:spcPts val="0"/>
              </a:spcAft>
              <a:buSzPts val="1500"/>
              <a:buChar char="●"/>
            </a:pPr>
            <a:r>
              <a:rPr lang="iw" sz="1500" u="sng">
                <a:solidFill>
                  <a:schemeClr val="hlink"/>
                </a:solidFill>
                <a:hlinkClick r:id="rId3"/>
              </a:rPr>
              <a:t>Microsoft Docs Accessibility Levels</a:t>
            </a:r>
            <a:endParaRPr sz="1500"/>
          </a:p>
          <a:p>
            <a:pPr indent="-323850" lvl="0" marL="457200" rtl="1" algn="r">
              <a:spcBef>
                <a:spcPts val="0"/>
              </a:spcBef>
              <a:spcAft>
                <a:spcPts val="0"/>
              </a:spcAft>
              <a:buSzPts val="1500"/>
              <a:buChar char="●"/>
            </a:pPr>
            <a:r>
              <a:rPr lang="iw" sz="1500" u="sng">
                <a:solidFill>
                  <a:schemeClr val="hlink"/>
                </a:solidFill>
                <a:hlinkClick r:id="rId4"/>
              </a:rPr>
              <a:t>C# Corner Accessibility Levels</a:t>
            </a:r>
            <a:endParaRPr sz="1500"/>
          </a:p>
          <a:p>
            <a:pPr indent="-323850" lvl="0" marL="457200" rtl="1" algn="r">
              <a:spcBef>
                <a:spcPts val="0"/>
              </a:spcBef>
              <a:spcAft>
                <a:spcPts val="0"/>
              </a:spcAft>
              <a:buSzPts val="1500"/>
              <a:buChar char="●"/>
            </a:pPr>
            <a:r>
              <a:rPr lang="iw" sz="1500" u="sng">
                <a:solidFill>
                  <a:schemeClr val="hlink"/>
                </a:solidFill>
                <a:hlinkClick r:id="rId5"/>
              </a:rPr>
              <a:t>W3Schools Access Modifiers</a:t>
            </a:r>
            <a:endParaRPr sz="1500"/>
          </a:p>
          <a:p>
            <a:pPr indent="0" lvl="0" marL="0" rtl="1" algn="r">
              <a:spcBef>
                <a:spcPts val="0"/>
              </a:spcBef>
              <a:spcAft>
                <a:spcPts val="0"/>
              </a:spcAft>
              <a:buNone/>
            </a:pPr>
            <a:r>
              <a:rPr b="1" lang="iw" sz="1500" u="sng"/>
              <a:t>שיעורי בית:</a:t>
            </a:r>
            <a:br>
              <a:rPr b="1" lang="iw" sz="1500" u="sng"/>
            </a:br>
            <a:r>
              <a:rPr lang="iw" sz="1500" u="sng">
                <a:solidFill>
                  <a:schemeClr val="hlink"/>
                </a:solidFill>
                <a:hlinkClick r:id="rId6"/>
              </a:rPr>
              <a:t>Access Modifiers</a:t>
            </a:r>
            <a:endParaRPr sz="1500"/>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nvSpPr>
        <p:spPr>
          <a:xfrm>
            <a:off x="215650" y="204875"/>
            <a:ext cx="8658600" cy="4879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u="sng"/>
          </a:p>
          <a:p>
            <a:pPr indent="0" lvl="0" marL="0" rtl="1" algn="ctr">
              <a:spcBef>
                <a:spcPts val="0"/>
              </a:spcBef>
              <a:spcAft>
                <a:spcPts val="0"/>
              </a:spcAft>
              <a:buNone/>
            </a:pPr>
            <a:r>
              <a:t/>
            </a:r>
            <a:endParaRPr b="1" sz="2500"/>
          </a:p>
          <a:p>
            <a:pPr indent="0" lvl="0" marL="0" rtl="0" algn="r">
              <a:spcBef>
                <a:spcPts val="0"/>
              </a:spcBef>
              <a:spcAft>
                <a:spcPts val="0"/>
              </a:spcAft>
              <a:buNone/>
            </a:pPr>
            <a:r>
              <a:rPr b="1" lang="iw" sz="1500" u="sng"/>
              <a:t>:enum</a:t>
            </a:r>
            <a:endParaRPr b="1" sz="1500" u="sng"/>
          </a:p>
          <a:p>
            <a:pPr indent="0" lvl="0" marL="0" rtl="1" algn="r">
              <a:spcBef>
                <a:spcPts val="0"/>
              </a:spcBef>
              <a:spcAft>
                <a:spcPts val="0"/>
              </a:spcAft>
              <a:buNone/>
            </a:pPr>
            <a:r>
              <a:rPr lang="iw" sz="1500"/>
              <a:t>סוג של טייפ חדש במערכת.. כמו שאנחנו מכירים את class, struct יש עוד אחד שנקרא enum שהתפקיד שלו זה לנהל רשימת אפשרויות ידועה מראש וכל פעם שנבוא להשתמש באותו enum נוכל להשתמש רק באופציות שהגדירו לו מראש.</a:t>
            </a:r>
            <a:endParaRPr sz="1500"/>
          </a:p>
          <a:p>
            <a:pPr indent="0" lvl="0" marL="0" rtl="1" algn="r">
              <a:spcBef>
                <a:spcPts val="0"/>
              </a:spcBef>
              <a:spcAft>
                <a:spcPts val="0"/>
              </a:spcAft>
              <a:buNone/>
            </a:pPr>
            <a:r>
              <a:rPr b="1" lang="iw" sz="1500" u="sng"/>
              <a:t>הגדרת enum:</a:t>
            </a:r>
            <a:endParaRPr b="1" sz="1500" u="sng"/>
          </a:p>
          <a:p>
            <a:pPr indent="0" lvl="0" marL="0" rtl="0" algn="l">
              <a:spcBef>
                <a:spcPts val="0"/>
              </a:spcBef>
              <a:spcAft>
                <a:spcPts val="0"/>
              </a:spcAft>
              <a:buNone/>
            </a:pPr>
            <a:r>
              <a:rPr b="1" lang="iw" sz="1500"/>
              <a:t>public enum DaysOfWeek</a:t>
            </a:r>
            <a:endParaRPr b="1" sz="1500"/>
          </a:p>
          <a:p>
            <a:pPr indent="0" lvl="0" marL="0" rtl="0" algn="l">
              <a:spcBef>
                <a:spcPts val="0"/>
              </a:spcBef>
              <a:spcAft>
                <a:spcPts val="0"/>
              </a:spcAft>
              <a:buNone/>
            </a:pPr>
            <a:r>
              <a:rPr b="1" lang="iw" sz="1500"/>
              <a:t>{</a:t>
            </a:r>
            <a:endParaRPr b="1" sz="1500"/>
          </a:p>
          <a:p>
            <a:pPr indent="0" lvl="0" marL="0" rtl="0" algn="l">
              <a:spcBef>
                <a:spcPts val="0"/>
              </a:spcBef>
              <a:spcAft>
                <a:spcPts val="0"/>
              </a:spcAft>
              <a:buNone/>
            </a:pPr>
            <a:r>
              <a:rPr b="1" lang="iw" sz="1500"/>
              <a:t>	Sunday,</a:t>
            </a:r>
            <a:endParaRPr b="1" sz="1500"/>
          </a:p>
          <a:p>
            <a:pPr indent="0" lvl="0" marL="0" rtl="0" algn="l">
              <a:spcBef>
                <a:spcPts val="0"/>
              </a:spcBef>
              <a:spcAft>
                <a:spcPts val="0"/>
              </a:spcAft>
              <a:buNone/>
            </a:pPr>
            <a:r>
              <a:rPr b="1" lang="iw" sz="1500"/>
              <a:t>	Monday,</a:t>
            </a:r>
            <a:endParaRPr b="1" sz="1500"/>
          </a:p>
          <a:p>
            <a:pPr indent="0" lvl="0" marL="0" rtl="0" algn="l">
              <a:spcBef>
                <a:spcPts val="0"/>
              </a:spcBef>
              <a:spcAft>
                <a:spcPts val="0"/>
              </a:spcAft>
              <a:buNone/>
            </a:pPr>
            <a:r>
              <a:rPr b="1" lang="iw" sz="1500"/>
              <a:t>	Tuesday,</a:t>
            </a:r>
            <a:endParaRPr b="1" sz="1500"/>
          </a:p>
          <a:p>
            <a:pPr indent="0" lvl="0" marL="0" rtl="0" algn="l">
              <a:spcBef>
                <a:spcPts val="0"/>
              </a:spcBef>
              <a:spcAft>
                <a:spcPts val="0"/>
              </a:spcAft>
              <a:buNone/>
            </a:pPr>
            <a:r>
              <a:rPr b="1" lang="iw" sz="1500"/>
              <a:t>	Wednesday,</a:t>
            </a:r>
            <a:endParaRPr b="1" sz="1500"/>
          </a:p>
          <a:p>
            <a:pPr indent="0" lvl="0" marL="0" rtl="0" algn="l">
              <a:spcBef>
                <a:spcPts val="0"/>
              </a:spcBef>
              <a:spcAft>
                <a:spcPts val="0"/>
              </a:spcAft>
              <a:buNone/>
            </a:pPr>
            <a:r>
              <a:rPr b="1" lang="iw" sz="1500"/>
              <a:t>	Thursday,</a:t>
            </a:r>
            <a:endParaRPr b="1" sz="1500"/>
          </a:p>
          <a:p>
            <a:pPr indent="457200" lvl="0" marL="0" rtl="0" algn="l">
              <a:spcBef>
                <a:spcPts val="0"/>
              </a:spcBef>
              <a:spcAft>
                <a:spcPts val="0"/>
              </a:spcAft>
              <a:buClr>
                <a:schemeClr val="dk1"/>
              </a:buClr>
              <a:buSzPts val="1100"/>
              <a:buFont typeface="Arial"/>
              <a:buNone/>
            </a:pPr>
            <a:r>
              <a:rPr b="1" lang="iw" sz="1500"/>
              <a:t>Friday,</a:t>
            </a:r>
            <a:endParaRPr b="1" sz="1500"/>
          </a:p>
          <a:p>
            <a:pPr indent="457200" lvl="0" marL="0" rtl="0" algn="l">
              <a:spcBef>
                <a:spcPts val="0"/>
              </a:spcBef>
              <a:spcAft>
                <a:spcPts val="0"/>
              </a:spcAft>
              <a:buNone/>
            </a:pPr>
            <a:r>
              <a:rPr b="1" lang="iw" sz="1500"/>
              <a:t>Saturday</a:t>
            </a:r>
            <a:endParaRPr b="1" sz="1500"/>
          </a:p>
          <a:p>
            <a:pPr indent="0" lvl="0" marL="0" rtl="0" algn="l">
              <a:spcBef>
                <a:spcPts val="0"/>
              </a:spcBef>
              <a:spcAft>
                <a:spcPts val="0"/>
              </a:spcAft>
              <a:buNone/>
            </a:pPr>
            <a:r>
              <a:rPr b="1" lang="iw" sz="1500"/>
              <a:t>}</a:t>
            </a:r>
            <a:endParaRPr b="1" sz="1500"/>
          </a:p>
          <a:p>
            <a:pPr indent="0" lvl="0" marL="0" rtl="1" algn="r">
              <a:spcBef>
                <a:spcPts val="0"/>
              </a:spcBef>
              <a:spcAft>
                <a:spcPts val="0"/>
              </a:spcAft>
              <a:buNone/>
            </a:pPr>
            <a:r>
              <a:rPr lang="iw" sz="1500"/>
              <a:t>כעת, נוכל להשתמש בenum (הדפסה, </a:t>
            </a:r>
            <a:r>
              <a:rPr lang="iw" sz="1500">
                <a:solidFill>
                  <a:schemeClr val="dk1"/>
                </a:solidFill>
              </a:rPr>
              <a:t>סוג שדה, </a:t>
            </a:r>
            <a:r>
              <a:rPr lang="iw" sz="1500"/>
              <a:t>שליחה לפונקציה, החזרת ערך) כך: </a:t>
            </a:r>
            <a:r>
              <a:rPr b="1" lang="iw" sz="1500"/>
              <a:t>DaysOfWeek.Sunday</a:t>
            </a:r>
            <a:endParaRPr b="1" sz="1500"/>
          </a:p>
          <a:p>
            <a:pPr indent="0" lvl="0" marL="0" rtl="0" algn="l">
              <a:spcBef>
                <a:spcPts val="0"/>
              </a:spcBef>
              <a:spcAft>
                <a:spcPts val="0"/>
              </a:spcAft>
              <a:buNone/>
            </a:pPr>
            <a:r>
              <a:t/>
            </a:r>
            <a:endParaRPr b="1" sz="1500"/>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6"/>
          <p:cNvSpPr txBox="1"/>
          <p:nvPr/>
        </p:nvSpPr>
        <p:spPr>
          <a:xfrm>
            <a:off x="215650" y="204875"/>
            <a:ext cx="8658600" cy="4648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u="sng"/>
          </a:p>
          <a:p>
            <a:pPr indent="0" lvl="0" marL="0" rtl="1" algn="ctr">
              <a:spcBef>
                <a:spcPts val="0"/>
              </a:spcBef>
              <a:spcAft>
                <a:spcPts val="0"/>
              </a:spcAft>
              <a:buNone/>
            </a:pPr>
            <a:r>
              <a:t/>
            </a:r>
            <a:endParaRPr b="1" sz="2500"/>
          </a:p>
          <a:p>
            <a:pPr indent="0" lvl="0" marL="0" rtl="0" algn="r">
              <a:spcBef>
                <a:spcPts val="0"/>
              </a:spcBef>
              <a:spcAft>
                <a:spcPts val="0"/>
              </a:spcAft>
              <a:buNone/>
            </a:pPr>
            <a:r>
              <a:rPr b="1" lang="iw" sz="1500" u="sng"/>
              <a:t>:static modifier</a:t>
            </a:r>
            <a:endParaRPr b="1" sz="1500" u="sng"/>
          </a:p>
          <a:p>
            <a:pPr indent="0" lvl="0" marL="0" rtl="1" algn="r">
              <a:spcBef>
                <a:spcPts val="0"/>
              </a:spcBef>
              <a:spcAft>
                <a:spcPts val="0"/>
              </a:spcAft>
              <a:buNone/>
            </a:pPr>
            <a:r>
              <a:rPr lang="iw" sz="1500"/>
              <a:t>כשמגדירים משתנה, פונקציה, מחלקה וכדו' ניתן להוסיף את המילה static ביצירה שלהם וכך להפוך אותם לבלתי תלויים במופע ספציפי אלא קשורים לתבנית עצמה…</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איך זה מתנהל:</a:t>
            </a:r>
            <a:endParaRPr b="1" sz="1500" u="sng"/>
          </a:p>
          <a:p>
            <a:pPr indent="0" lvl="0" marL="0" rtl="1" algn="r">
              <a:spcBef>
                <a:spcPts val="0"/>
              </a:spcBef>
              <a:spcAft>
                <a:spcPts val="0"/>
              </a:spcAft>
              <a:buNone/>
            </a:pPr>
            <a:r>
              <a:rPr lang="iw" sz="1500"/>
              <a:t>כשאנחנו יוצרים מחלקה רגילה לדוגמה מחלקת Circle (ללא static) שיש לה שדה המייצג את הרדיוס של העיגול המשתנה הזה ישתנה בין מופע ומופע… כלומר שאם אצור 2 מופעים ממחלקת Cyrcle לכל אחד מהמופעים האלה יהיה רדיוס שונה… כי התבנית משכפלת את כל השדות(שאינם סטטיים) הנמצאות בתוכה בשביל כל מופע חדש שניצור…</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אבל מה יקרה אם יהיה לי שדה שלא אמור להיות קשור למופע ספציפי אלא הגדרה של משהו גלובלי כמו לדוגמה Pie שכל העיגולים מחשבים את הרדיוס שלהם בעזרת אותו ערך וזה לא שדה שאמור להשתכפל לכל מופע?</a:t>
            </a:r>
            <a:endParaRPr sz="1500"/>
          </a:p>
          <a:p>
            <a:pPr indent="0" lvl="0" marL="0" rtl="1" algn="r">
              <a:spcBef>
                <a:spcPts val="0"/>
              </a:spcBef>
              <a:spcAft>
                <a:spcPts val="0"/>
              </a:spcAft>
              <a:buNone/>
            </a:pPr>
            <a:r>
              <a:rPr lang="iw" sz="1500"/>
              <a:t>במקרה כזה אנו נוסיף לשדה pie את המילה static בהגדרה שלה וכך אנו אומרים לקומפיילר, שהשדה הזה לא קשור למופע ספציפי ואף מופע לא יכול לשנות אותו אלא רק התבנית עצמה. בדרך הזו:</a:t>
            </a:r>
            <a:endParaRPr sz="1500"/>
          </a:p>
          <a:p>
            <a:pPr indent="0" lvl="0" marL="0" rtl="0" algn="l">
              <a:spcBef>
                <a:spcPts val="0"/>
              </a:spcBef>
              <a:spcAft>
                <a:spcPts val="0"/>
              </a:spcAft>
              <a:buNone/>
            </a:pPr>
            <a:r>
              <a:rPr lang="iw" sz="1500"/>
              <a:t>Circle.pie = 3.13;</a:t>
            </a:r>
            <a:endParaRPr sz="1500"/>
          </a:p>
          <a:p>
            <a:pPr indent="0" lvl="0" marL="0" rtl="1" algn="r">
              <a:spcBef>
                <a:spcPts val="0"/>
              </a:spcBef>
              <a:spcAft>
                <a:spcPts val="0"/>
              </a:spcAft>
              <a:buNone/>
            </a:pPr>
            <a:r>
              <a:rPr lang="iw" sz="1500"/>
              <a:t>וכך אנחנו חוסכים את יצירת המופע ומנהלים את הערך של pie דרך המחלקה עצמה... </a:t>
            </a:r>
            <a:endParaRPr sz="1500"/>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 name="Shape 77"/>
        <p:cNvGrpSpPr/>
        <p:nvPr/>
      </p:nvGrpSpPr>
      <p:grpSpPr>
        <a:xfrm>
          <a:off x="0" y="0"/>
          <a:ext cx="0" cy="0"/>
          <a:chOff x="0" y="0"/>
          <a:chExt cx="0" cy="0"/>
        </a:xfrm>
      </p:grpSpPr>
      <p:sp>
        <p:nvSpPr>
          <p:cNvPr id="78" name="Google Shape;78;p17"/>
          <p:cNvSpPr txBox="1"/>
          <p:nvPr/>
        </p:nvSpPr>
        <p:spPr>
          <a:xfrm>
            <a:off x="215650" y="204875"/>
            <a:ext cx="8658600" cy="1185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u="sng"/>
          </a:p>
          <a:p>
            <a:pPr indent="0" lvl="0" marL="0" rtl="1" algn="ctr">
              <a:spcBef>
                <a:spcPts val="0"/>
              </a:spcBef>
              <a:spcAft>
                <a:spcPts val="0"/>
              </a:spcAft>
              <a:buNone/>
            </a:pPr>
            <a:r>
              <a:t/>
            </a:r>
            <a:endParaRPr b="1" sz="2500"/>
          </a:p>
          <a:p>
            <a:pPr indent="0" lvl="0" marL="0" rtl="1" algn="r">
              <a:spcBef>
                <a:spcPts val="0"/>
              </a:spcBef>
              <a:spcAft>
                <a:spcPts val="0"/>
              </a:spcAft>
              <a:buNone/>
            </a:pPr>
            <a:r>
              <a:t/>
            </a:r>
            <a:endParaRPr sz="1500"/>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
        <p:nvSpPr>
          <p:cNvPr id="80" name="Google Shape;80;p17"/>
          <p:cNvSpPr/>
          <p:nvPr/>
        </p:nvSpPr>
        <p:spPr>
          <a:xfrm>
            <a:off x="2069650" y="1016450"/>
            <a:ext cx="5265900" cy="145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 name="Google Shape;81;p17"/>
          <p:cNvCxnSpPr>
            <a:stCxn id="80" idx="0"/>
          </p:cNvCxnSpPr>
          <p:nvPr/>
        </p:nvCxnSpPr>
        <p:spPr>
          <a:xfrm>
            <a:off x="4702600" y="1016450"/>
            <a:ext cx="12300" cy="1469700"/>
          </a:xfrm>
          <a:prstGeom prst="straightConnector1">
            <a:avLst/>
          </a:prstGeom>
          <a:noFill/>
          <a:ln cap="flat" cmpd="sng" w="9525">
            <a:solidFill>
              <a:schemeClr val="dk1"/>
            </a:solidFill>
            <a:prstDash val="solid"/>
            <a:round/>
            <a:headEnd len="med" w="med" type="none"/>
            <a:tailEnd len="med" w="med" type="none"/>
          </a:ln>
        </p:spPr>
      </p:cxnSp>
      <p:cxnSp>
        <p:nvCxnSpPr>
          <p:cNvPr id="82" name="Google Shape;82;p17"/>
          <p:cNvCxnSpPr/>
          <p:nvPr/>
        </p:nvCxnSpPr>
        <p:spPr>
          <a:xfrm rot="10800000">
            <a:off x="2081950" y="1420575"/>
            <a:ext cx="5265900" cy="0"/>
          </a:xfrm>
          <a:prstGeom prst="straightConnector1">
            <a:avLst/>
          </a:prstGeom>
          <a:noFill/>
          <a:ln cap="flat" cmpd="sng" w="9525">
            <a:solidFill>
              <a:schemeClr val="dk2"/>
            </a:solidFill>
            <a:prstDash val="solid"/>
            <a:round/>
            <a:headEnd len="med" w="med" type="none"/>
            <a:tailEnd len="med" w="med" type="none"/>
          </a:ln>
        </p:spPr>
      </p:cxnSp>
      <p:sp>
        <p:nvSpPr>
          <p:cNvPr id="83" name="Google Shape;83;p17"/>
          <p:cNvSpPr txBox="1"/>
          <p:nvPr/>
        </p:nvSpPr>
        <p:spPr>
          <a:xfrm>
            <a:off x="2081950" y="1016450"/>
            <a:ext cx="51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a:t>Static</a:t>
            </a:r>
            <a:r>
              <a:rPr b="1" lang="iw"/>
              <a:t>Circle - </a:t>
            </a:r>
            <a:r>
              <a:rPr b="1" lang="iw" u="sng"/>
              <a:t>לא </a:t>
            </a:r>
            <a:r>
              <a:rPr b="1" lang="iw"/>
              <a:t>משתכפל                  Circle - משתכפל לכל מופע</a:t>
            </a:r>
            <a:endParaRPr b="1"/>
          </a:p>
        </p:txBody>
      </p:sp>
      <p:sp>
        <p:nvSpPr>
          <p:cNvPr id="84" name="Google Shape;84;p17"/>
          <p:cNvSpPr txBox="1"/>
          <p:nvPr/>
        </p:nvSpPr>
        <p:spPr>
          <a:xfrm>
            <a:off x="4874075" y="1420575"/>
            <a:ext cx="240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t>- </a:t>
            </a:r>
            <a:r>
              <a:rPr lang="iw"/>
              <a:t>radius:  double</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 </a:t>
            </a:r>
            <a:r>
              <a:rPr lang="iw"/>
              <a:t>GetRadius() : double</a:t>
            </a:r>
            <a:endParaRPr/>
          </a:p>
          <a:p>
            <a:pPr indent="0" lvl="0" marL="0" rtl="0" algn="l">
              <a:spcBef>
                <a:spcPts val="0"/>
              </a:spcBef>
              <a:spcAft>
                <a:spcPts val="0"/>
              </a:spcAft>
              <a:buNone/>
            </a:pPr>
            <a:r>
              <a:rPr lang="iw"/>
              <a:t>+ CalcArea() : double</a:t>
            </a:r>
            <a:endParaRPr/>
          </a:p>
        </p:txBody>
      </p:sp>
      <p:sp>
        <p:nvSpPr>
          <p:cNvPr id="85" name="Google Shape;85;p17"/>
          <p:cNvSpPr txBox="1"/>
          <p:nvPr/>
        </p:nvSpPr>
        <p:spPr>
          <a:xfrm>
            <a:off x="2167625" y="1567550"/>
            <a:ext cx="240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t>pie</a:t>
            </a:r>
            <a:r>
              <a:rPr lang="iw"/>
              <a:t>:  double</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ChangePie(double newPie)</a:t>
            </a:r>
            <a:endParaRPr/>
          </a:p>
        </p:txBody>
      </p:sp>
      <p:sp>
        <p:nvSpPr>
          <p:cNvPr id="86" name="Google Shape;86;p17"/>
          <p:cNvSpPr txBox="1"/>
          <p:nvPr/>
        </p:nvSpPr>
        <p:spPr>
          <a:xfrm>
            <a:off x="269425" y="2694200"/>
            <a:ext cx="8604900" cy="14775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
              <a:t>מהדוגמה למעלה רואים שלא משנה אם ניצור מופעים ממחלקת Cyrcle או לא.. אני תמיד אוכל להשתמש ביכולות הסטטיות של התבנית\מחלקה (לקבל את הערך ש לpie ולשנות אותו עם ערך אחר)</a:t>
            </a:r>
            <a:endParaRPr/>
          </a:p>
          <a:p>
            <a:pPr indent="0" lvl="0" marL="0" rtl="1" algn="r">
              <a:spcBef>
                <a:spcPts val="0"/>
              </a:spcBef>
              <a:spcAft>
                <a:spcPts val="0"/>
              </a:spcAft>
              <a:buNone/>
            </a:pPr>
            <a:r>
              <a:rPr lang="iw"/>
              <a:t>ובצד הימני של התמונה, זה הצד שכל מופע מנהל בפני עצמו.. כל מופע של עיגול יש לו רדיוס  ויכולת שמחזירה את הרדיוס החוצה.</a:t>
            </a:r>
            <a:endParaRPr/>
          </a:p>
          <a:p>
            <a:pPr indent="0" lvl="0" marL="0" rtl="1" algn="r">
              <a:spcBef>
                <a:spcPts val="0"/>
              </a:spcBef>
              <a:spcAft>
                <a:spcPts val="0"/>
              </a:spcAft>
              <a:buNone/>
            </a:pPr>
            <a:r>
              <a:rPr b="1" lang="iw"/>
              <a:t>חשוב! </a:t>
            </a:r>
            <a:r>
              <a:rPr lang="iw"/>
              <a:t>כל דבר שקיים בצד הסטטי (שלא משתכפל) נגיש גם מהצד המשתכפל. כלומר, כל מופע של עיגול יוכל לחשב את השטח שלו(CalcArea) בעזרת הערך של Cyrcle.pie * radius * radius למרות שpie קשור לצד שלא משתכפל</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8"/>
          <p:cNvSpPr txBox="1"/>
          <p:nvPr/>
        </p:nvSpPr>
        <p:spPr>
          <a:xfrm>
            <a:off x="215650" y="204875"/>
            <a:ext cx="8658600" cy="46485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u="sng"/>
          </a:p>
          <a:p>
            <a:pPr indent="0" lvl="0" marL="0" rtl="1" algn="ctr">
              <a:spcBef>
                <a:spcPts val="0"/>
              </a:spcBef>
              <a:spcAft>
                <a:spcPts val="0"/>
              </a:spcAft>
              <a:buNone/>
            </a:pPr>
            <a:r>
              <a:t/>
            </a:r>
            <a:endParaRPr b="1" sz="2500"/>
          </a:p>
          <a:p>
            <a:pPr indent="0" lvl="0" marL="0" rtl="1" algn="r">
              <a:spcBef>
                <a:spcPts val="0"/>
              </a:spcBef>
              <a:spcAft>
                <a:spcPts val="0"/>
              </a:spcAft>
              <a:buNone/>
            </a:pPr>
            <a:r>
              <a:rPr b="1" lang="iw" sz="1500" u="sng"/>
              <a:t>ירושת הצד הסטטי:</a:t>
            </a:r>
            <a:endParaRPr b="1" sz="1500" u="sng"/>
          </a:p>
          <a:p>
            <a:pPr indent="0" lvl="0" marL="0" rtl="1" algn="r">
              <a:spcBef>
                <a:spcPts val="0"/>
              </a:spcBef>
              <a:spcAft>
                <a:spcPts val="0"/>
              </a:spcAft>
              <a:buNone/>
            </a:pPr>
            <a:r>
              <a:rPr lang="iw" sz="1500"/>
              <a:t>כל מה שהוגדר כסטטי אינה עובר בהורשה למחלקות היורשות ונשאר קיים רק באבא..(עדיין יהיה נגיש אבל לא בגלל שקיים במחלקה היורשת).</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כל החוקים שחלים על שדה סטטי חלים גם על פונקציה סטטית.. זאת אומרת שכדי להפעיל פונקציה סטטית אני חייב להפעיל אותה דרך מחלקה ולא  דרך שם של מופע (גם לא צריך ליצור מופע כדי להפעיל את הפונקציה.) בצורה הזו:</a:t>
            </a:r>
            <a:endParaRPr sz="1500"/>
          </a:p>
          <a:p>
            <a:pPr indent="0" lvl="0" marL="0" rtl="0" algn="l">
              <a:spcBef>
                <a:spcPts val="0"/>
              </a:spcBef>
              <a:spcAft>
                <a:spcPts val="0"/>
              </a:spcAft>
              <a:buNone/>
            </a:pPr>
            <a:r>
              <a:rPr b="1" lang="iw" sz="1500"/>
              <a:t>Cyrcle.ChangePie(3.12);</a:t>
            </a:r>
            <a:endParaRPr b="1" sz="1500"/>
          </a:p>
          <a:p>
            <a:pPr indent="0" lvl="0" marL="0" rtl="0" algn="l">
              <a:spcBef>
                <a:spcPts val="0"/>
              </a:spcBef>
              <a:spcAft>
                <a:spcPts val="0"/>
              </a:spcAft>
              <a:buNone/>
            </a:pPr>
            <a:r>
              <a:t/>
            </a:r>
            <a:endParaRPr sz="1500"/>
          </a:p>
          <a:p>
            <a:pPr indent="0" lvl="0" marL="0" rtl="1" algn="r">
              <a:spcBef>
                <a:spcPts val="0"/>
              </a:spcBef>
              <a:spcAft>
                <a:spcPts val="0"/>
              </a:spcAft>
              <a:buNone/>
            </a:pPr>
            <a:r>
              <a:rPr b="1" lang="iw" sz="1500" u="sng"/>
              <a:t>הערה:</a:t>
            </a:r>
            <a:r>
              <a:rPr b="1" lang="iw" sz="1500"/>
              <a:t> </a:t>
            </a:r>
            <a:r>
              <a:rPr lang="iw" sz="1500"/>
              <a:t>אין בעיה לשלוח לפונקציה סטטית מופע של מחלקה כלשהי כארגומנט לדוגמה אם אני ארצה לבנות פונקציה סטטית המקבלת שני מופעים של עיגולים ובודקת האם  יש להם את אותו רדיוס:</a:t>
            </a:r>
            <a:endParaRPr sz="1500"/>
          </a:p>
          <a:p>
            <a:pPr indent="0" lvl="0" marL="0" rtl="0" algn="l">
              <a:spcBef>
                <a:spcPts val="0"/>
              </a:spcBef>
              <a:spcAft>
                <a:spcPts val="0"/>
              </a:spcAft>
              <a:buNone/>
            </a:pPr>
            <a:r>
              <a:rPr b="1" lang="iw" sz="1500"/>
              <a:t>static bool CompareRadius(Cyrcle c1, Cyrcle c2)</a:t>
            </a:r>
            <a:endParaRPr b="1" sz="1500"/>
          </a:p>
          <a:p>
            <a:pPr indent="0" lvl="0" marL="0" rtl="0" algn="l">
              <a:spcBef>
                <a:spcPts val="0"/>
              </a:spcBef>
              <a:spcAft>
                <a:spcPts val="0"/>
              </a:spcAft>
              <a:buNone/>
            </a:pPr>
            <a:r>
              <a:rPr b="1" lang="iw" sz="1500"/>
              <a:t>{</a:t>
            </a:r>
            <a:endParaRPr b="1" sz="1500"/>
          </a:p>
          <a:p>
            <a:pPr indent="0" lvl="0" marL="0" rtl="0" algn="l">
              <a:spcBef>
                <a:spcPts val="0"/>
              </a:spcBef>
              <a:spcAft>
                <a:spcPts val="0"/>
              </a:spcAft>
              <a:buNone/>
            </a:pPr>
            <a:r>
              <a:rPr b="1" lang="iw" sz="1500"/>
              <a:t>	return c1.radius == c2.radius;</a:t>
            </a:r>
            <a:endParaRPr b="1" sz="1500"/>
          </a:p>
          <a:p>
            <a:pPr indent="0" lvl="0" marL="0" rtl="0" algn="l">
              <a:spcBef>
                <a:spcPts val="0"/>
              </a:spcBef>
              <a:spcAft>
                <a:spcPts val="0"/>
              </a:spcAft>
              <a:buNone/>
            </a:pPr>
            <a:r>
              <a:rPr b="1" lang="iw" sz="1500"/>
              <a:t>} </a:t>
            </a:r>
            <a:endParaRPr b="1" sz="1500"/>
          </a:p>
          <a:p>
            <a:pPr indent="0" lvl="0" marL="0" rtl="1" algn="r">
              <a:spcBef>
                <a:spcPts val="0"/>
              </a:spcBef>
              <a:spcAft>
                <a:spcPts val="0"/>
              </a:spcAft>
              <a:buNone/>
            </a:pPr>
            <a:r>
              <a:rPr b="1" lang="iw" sz="1500">
                <a:highlight>
                  <a:srgbClr val="FFFF00"/>
                </a:highlight>
              </a:rPr>
              <a:t>ניתן גם להגדיר מחלקה שלימה כ static(נרחיב בשיעורים הבאים)...</a:t>
            </a:r>
            <a:endParaRPr b="1" sz="1500">
              <a:highlight>
                <a:srgbClr val="FFFF00"/>
              </a:highlight>
            </a:endParaRPr>
          </a:p>
          <a:p>
            <a:pPr indent="0" lvl="0" marL="0" rtl="1" algn="r">
              <a:spcBef>
                <a:spcPts val="0"/>
              </a:spcBef>
              <a:spcAft>
                <a:spcPts val="0"/>
              </a:spcAft>
              <a:buNone/>
            </a:pPr>
            <a:r>
              <a:t/>
            </a:r>
            <a:endParaRPr b="1" sz="1500"/>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sp>
        <p:nvSpPr>
          <p:cNvPr id="97" name="Google Shape;97;p19"/>
          <p:cNvSpPr txBox="1"/>
          <p:nvPr/>
        </p:nvSpPr>
        <p:spPr>
          <a:xfrm>
            <a:off x="215650" y="204875"/>
            <a:ext cx="8658600" cy="3955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u="sng"/>
          </a:p>
          <a:p>
            <a:pPr indent="0" lvl="0" marL="0" rtl="1" algn="ctr">
              <a:spcBef>
                <a:spcPts val="0"/>
              </a:spcBef>
              <a:spcAft>
                <a:spcPts val="0"/>
              </a:spcAft>
              <a:buNone/>
            </a:pPr>
            <a:r>
              <a:t/>
            </a:r>
            <a:endParaRPr b="1" sz="2500"/>
          </a:p>
          <a:p>
            <a:pPr indent="0" lvl="0" marL="0" rtl="1" algn="r">
              <a:spcBef>
                <a:spcPts val="0"/>
              </a:spcBef>
              <a:spcAft>
                <a:spcPts val="0"/>
              </a:spcAft>
              <a:buNone/>
            </a:pPr>
            <a:r>
              <a:rPr b="1" lang="iw" sz="1500" u="sng"/>
              <a:t>תרגול:</a:t>
            </a:r>
            <a:endParaRPr b="1" sz="1500" u="sng"/>
          </a:p>
          <a:p>
            <a:pPr indent="0" lvl="0" marL="0" rtl="1" algn="r">
              <a:spcBef>
                <a:spcPts val="0"/>
              </a:spcBef>
              <a:spcAft>
                <a:spcPts val="0"/>
              </a:spcAft>
              <a:buNone/>
            </a:pPr>
            <a:r>
              <a:rPr lang="iw" sz="1500"/>
              <a:t>צור מחלקת Person עם השדות שם, ת"ז כשדות רגילים ומספר אנשים הקיימים בעולם כשדה סטטי (כולם כPrivate) צור בנאי במחלקה המקבל שם ות"ז ומכניס את הערכים למופע החדש ומגדיל את המשתנה הסטטי באחד</a:t>
            </a:r>
            <a:endParaRPr sz="1500"/>
          </a:p>
          <a:p>
            <a:pPr indent="0" lvl="0" marL="0" rtl="1" algn="r">
              <a:spcBef>
                <a:spcPts val="0"/>
              </a:spcBef>
              <a:spcAft>
                <a:spcPts val="0"/>
              </a:spcAft>
              <a:buNone/>
            </a:pPr>
            <a:r>
              <a:rPr lang="iw" sz="1500"/>
              <a:t>הוסף פונקציה static בשם ChangeName המקבלת Person וstring כארגומטים ומשנה את השם של הPerson שנשלח כארגומנט לערך שהתקבל בארגומנט השני…</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קישורי עזר:</a:t>
            </a:r>
            <a:endParaRPr b="1" sz="1500" u="sng"/>
          </a:p>
          <a:p>
            <a:pPr indent="0" lvl="0" marL="0" rtl="1" algn="r">
              <a:spcBef>
                <a:spcPts val="0"/>
              </a:spcBef>
              <a:spcAft>
                <a:spcPts val="0"/>
              </a:spcAft>
              <a:buNone/>
            </a:pPr>
            <a:r>
              <a:rPr lang="iw" sz="1500" u="sng">
                <a:solidFill>
                  <a:schemeClr val="hlink"/>
                </a:solidFill>
                <a:hlinkClick r:id="rId3"/>
              </a:rPr>
              <a:t>TutorialsTeacher Static Keyword</a:t>
            </a:r>
            <a:endParaRPr sz="1500" u="sng"/>
          </a:p>
          <a:p>
            <a:pPr indent="0" lvl="0" marL="0" rtl="1" algn="r">
              <a:spcBef>
                <a:spcPts val="0"/>
              </a:spcBef>
              <a:spcAft>
                <a:spcPts val="0"/>
              </a:spcAft>
              <a:buNone/>
            </a:pPr>
            <a:r>
              <a:rPr lang="iw" sz="1500" u="sng">
                <a:solidFill>
                  <a:schemeClr val="hlink"/>
                </a:solidFill>
                <a:hlinkClick r:id="rId4"/>
              </a:rPr>
              <a:t>GeeksForGeeks Static Modifier</a:t>
            </a:r>
            <a:endParaRPr sz="1500"/>
          </a:p>
          <a:p>
            <a:pPr indent="0" lvl="0" marL="0" rtl="1" algn="r">
              <a:spcBef>
                <a:spcPts val="0"/>
              </a:spcBef>
              <a:spcAft>
                <a:spcPts val="0"/>
              </a:spcAft>
              <a:buNone/>
            </a:pPr>
            <a:r>
              <a:rPr lang="iw" sz="1500" u="sng">
                <a:solidFill>
                  <a:schemeClr val="hlink"/>
                </a:solidFill>
                <a:hlinkClick r:id="rId5"/>
              </a:rPr>
              <a:t>C#Corner Static Modifier</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שיעורי בית:</a:t>
            </a:r>
            <a:endParaRPr b="1" sz="1500" u="sng"/>
          </a:p>
          <a:p>
            <a:pPr indent="0" lvl="0" marL="0" rtl="1" algn="r">
              <a:spcBef>
                <a:spcPts val="0"/>
              </a:spcBef>
              <a:spcAft>
                <a:spcPts val="0"/>
              </a:spcAft>
              <a:buNone/>
            </a:pPr>
            <a:r>
              <a:rPr lang="iw" sz="1500" u="sng">
                <a:solidFill>
                  <a:schemeClr val="hlink"/>
                </a:solidFill>
                <a:hlinkClick r:id="rId6"/>
              </a:rPr>
              <a:t>Home-Work Static Keyword</a:t>
            </a:r>
            <a:endParaRPr sz="1500" u="sng"/>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20"/>
          <p:cNvSpPr txBox="1"/>
          <p:nvPr/>
        </p:nvSpPr>
        <p:spPr>
          <a:xfrm>
            <a:off x="215650" y="204875"/>
            <a:ext cx="8658600" cy="3724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רמות הרשאה</a:t>
            </a:r>
            <a:endParaRPr b="1" sz="2500" u="sng"/>
          </a:p>
          <a:p>
            <a:pPr indent="0" lvl="0" marL="0" rtl="1" algn="ctr">
              <a:spcBef>
                <a:spcPts val="0"/>
              </a:spcBef>
              <a:spcAft>
                <a:spcPts val="0"/>
              </a:spcAft>
              <a:buNone/>
            </a:pPr>
            <a:r>
              <a:t/>
            </a:r>
            <a:endParaRPr b="1" sz="2500"/>
          </a:p>
          <a:p>
            <a:pPr indent="0" lvl="0" marL="0" rtl="1" algn="r">
              <a:spcBef>
                <a:spcPts val="0"/>
              </a:spcBef>
              <a:spcAft>
                <a:spcPts val="0"/>
              </a:spcAft>
              <a:buNone/>
            </a:pPr>
            <a:r>
              <a:rPr b="1" lang="iw" sz="1500" u="sng"/>
              <a:t>הרשאות גישה מיוחדות:</a:t>
            </a:r>
            <a:endParaRPr b="1" sz="1500" u="sng"/>
          </a:p>
          <a:p>
            <a:pPr indent="0" lvl="0" marL="0" rtl="1" algn="r">
              <a:spcBef>
                <a:spcPts val="0"/>
              </a:spcBef>
              <a:spcAft>
                <a:spcPts val="0"/>
              </a:spcAft>
              <a:buNone/>
            </a:pPr>
            <a:r>
              <a:rPr b="1" lang="iw" sz="1500"/>
              <a:t>const: </a:t>
            </a:r>
            <a:r>
              <a:rPr lang="iw" sz="1500"/>
              <a:t>ערך מוגדר עוד לפני הריצה (בזמן יצירת המשתנה) והערך הזה לא ניתן לשינוי לאחר שורת ההגדרה. השדה יתנהל כמו שדה static</a:t>
            </a:r>
            <a:endParaRPr sz="1500"/>
          </a:p>
          <a:p>
            <a:pPr indent="0" lvl="0" marL="0" rtl="1" algn="r">
              <a:spcBef>
                <a:spcPts val="0"/>
              </a:spcBef>
              <a:spcAft>
                <a:spcPts val="0"/>
              </a:spcAft>
              <a:buNone/>
            </a:pPr>
            <a:r>
              <a:rPr b="1" lang="iw" sz="1500"/>
              <a:t>readonly: </a:t>
            </a:r>
            <a:r>
              <a:rPr lang="iw" sz="1500"/>
              <a:t>ניתן לשינוי רק בזמן יצירת האובייקט(בזמן ריצה) דרך הבנאי של המחלקה שהצהירה על אותו שדה.</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קישורי עזר:</a:t>
            </a:r>
            <a:endParaRPr sz="1500"/>
          </a:p>
          <a:p>
            <a:pPr indent="-323850" lvl="0" marL="457200" rtl="1" algn="r">
              <a:spcBef>
                <a:spcPts val="0"/>
              </a:spcBef>
              <a:spcAft>
                <a:spcPts val="0"/>
              </a:spcAft>
              <a:buSzPts val="1500"/>
              <a:buChar char="●"/>
            </a:pPr>
            <a:r>
              <a:rPr lang="iw" sz="1500" u="sng">
                <a:solidFill>
                  <a:schemeClr val="hlink"/>
                </a:solidFill>
                <a:hlinkClick r:id="rId3"/>
              </a:rPr>
              <a:t>GeeksForGeeks const and readonly</a:t>
            </a:r>
            <a:endParaRPr sz="1500"/>
          </a:p>
          <a:p>
            <a:pPr indent="-323850" lvl="0" marL="457200" rtl="1" algn="r">
              <a:spcBef>
                <a:spcPts val="0"/>
              </a:spcBef>
              <a:spcAft>
                <a:spcPts val="0"/>
              </a:spcAft>
              <a:buSzPts val="1500"/>
              <a:buChar char="●"/>
            </a:pPr>
            <a:r>
              <a:rPr lang="iw" sz="1500" u="sng">
                <a:solidFill>
                  <a:schemeClr val="hlink"/>
                </a:solidFill>
                <a:hlinkClick r:id="rId4"/>
              </a:rPr>
              <a:t>WebMaster const and readonly</a:t>
            </a:r>
            <a:endParaRPr sz="1500"/>
          </a:p>
          <a:p>
            <a:pPr indent="-323850" lvl="0" marL="457200" rtl="1" algn="r">
              <a:spcBef>
                <a:spcPts val="0"/>
              </a:spcBef>
              <a:spcAft>
                <a:spcPts val="0"/>
              </a:spcAft>
              <a:buSzPts val="1500"/>
              <a:buChar char="●"/>
            </a:pPr>
            <a:r>
              <a:rPr lang="iw" sz="1500" u="sng">
                <a:solidFill>
                  <a:schemeClr val="hlink"/>
                </a:solidFill>
                <a:hlinkClick r:id="rId5"/>
              </a:rPr>
              <a:t>Microsoft Docs readonly</a:t>
            </a:r>
            <a:endParaRPr sz="1500"/>
          </a:p>
          <a:p>
            <a:pPr indent="-323850" lvl="0" marL="457200" rtl="1" algn="r">
              <a:spcBef>
                <a:spcPts val="0"/>
              </a:spcBef>
              <a:spcAft>
                <a:spcPts val="0"/>
              </a:spcAft>
              <a:buSzPts val="1500"/>
              <a:buChar char="●"/>
            </a:pPr>
            <a:r>
              <a:rPr lang="iw" sz="1500" u="sng">
                <a:solidFill>
                  <a:schemeClr val="hlink"/>
                </a:solidFill>
                <a:hlinkClick r:id="rId6"/>
              </a:rPr>
              <a:t>Microsoft Docs const</a:t>
            </a:r>
            <a:endParaRPr sz="1500"/>
          </a:p>
          <a:p>
            <a:pPr indent="0" lvl="0" marL="0" rtl="1" algn="r">
              <a:spcBef>
                <a:spcPts val="0"/>
              </a:spcBef>
              <a:spcAft>
                <a:spcPts val="0"/>
              </a:spcAft>
              <a:buNone/>
            </a:pPr>
            <a:r>
              <a:t/>
            </a:r>
            <a:endParaRPr sz="1500"/>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300">
                <a:solidFill>
                  <a:srgbClr val="000000"/>
                </a:solidFill>
              </a:rPr>
              <a:t>‹#›</a:t>
            </a:fld>
            <a:endParaRPr b="1" sz="13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