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ce4b676a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ce4b676a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ce4b676a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ce4b676a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ce4b676a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ce4b676a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ce4b676a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ce4b676a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ce4b676a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ce4b676a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021bc0b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021bc0b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3F3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microsoft.com/en-us/dotnet/csharp/programming-guide/arrays/" TargetMode="External"/><Relationship Id="rId4" Type="http://schemas.openxmlformats.org/officeDocument/2006/relationships/hyperlink" Target="https://www.w3schools.com/cs/cs_arrays.asp" TargetMode="External"/><Relationship Id="rId5" Type="http://schemas.openxmlformats.org/officeDocument/2006/relationships/hyperlink" Target="https://www.geeksforgeeks.org/c-sharp-arrays/" TargetMode="External"/><Relationship Id="rId6" Type="http://schemas.openxmlformats.org/officeDocument/2006/relationships/hyperlink" Target="https://webmaster.org.il/articles/csharp-array/" TargetMode="External"/><Relationship Id="rId7" Type="http://schemas.openxmlformats.org/officeDocument/2006/relationships/hyperlink" Target="https://docs.google.com/document/d/1Luc1Ls7z2Y1pTAFf0h9QSwN_uDLR9JpaLczInI345ps/ed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867600" y="54625"/>
            <a:ext cx="7138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3000" u="sng"/>
              <a:t>מערכים</a:t>
            </a:r>
            <a:r>
              <a:rPr lang="iw" sz="3000"/>
              <a:t> 1</a:t>
            </a:r>
            <a:endParaRPr sz="3000"/>
          </a:p>
        </p:txBody>
      </p:sp>
      <p:sp>
        <p:nvSpPr>
          <p:cNvPr id="55" name="Google Shape;55;p13"/>
          <p:cNvSpPr txBox="1"/>
          <p:nvPr/>
        </p:nvSpPr>
        <p:spPr>
          <a:xfrm>
            <a:off x="311400" y="844175"/>
            <a:ext cx="8611800" cy="42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000" lIns="54000" spcFirstLastPara="1" rIns="91425" wrap="square" tIns="198000">
            <a:spAutoFit/>
          </a:bodyPr>
          <a:lstStyle/>
          <a:p>
            <a:pPr indent="0" lvl="0" marL="35999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750">
                <a:solidFill>
                  <a:schemeClr val="dk1"/>
                </a:solidFill>
              </a:rPr>
              <a:t>מערך (array) :</a:t>
            </a:r>
            <a:br>
              <a:rPr lang="iw" sz="1550">
                <a:solidFill>
                  <a:schemeClr val="dk1"/>
                </a:solidFill>
              </a:rPr>
            </a:br>
            <a:r>
              <a:rPr lang="iw" sz="1550">
                <a:solidFill>
                  <a:schemeClr val="dk1"/>
                </a:solidFill>
              </a:rPr>
              <a:t>טיפוס מערכת (כל מה שניצור בהמשך ייקרא טיפוס\מחלקה) המכיל מספר משתנים מאותו סוג(int, string, או טיפוס מערכת אחר או שניצור מעצמנו ) </a:t>
            </a:r>
            <a:r>
              <a:rPr b="1" lang="iw" sz="1550">
                <a:solidFill>
                  <a:schemeClr val="dk1"/>
                </a:solidFill>
              </a:rPr>
              <a:t>שיושבים בזיכרון אחד על יד השני.</a:t>
            </a:r>
            <a:endParaRPr b="1" sz="1550">
              <a:solidFill>
                <a:schemeClr val="dk1"/>
              </a:solidFill>
            </a:endParaRPr>
          </a:p>
          <a:p>
            <a:pPr indent="0" lvl="0" marL="35999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chemeClr val="dk1"/>
              </a:solidFill>
            </a:endParaRPr>
          </a:p>
          <a:p>
            <a:pPr indent="0" lvl="0" marL="35999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550">
                <a:solidFill>
                  <a:schemeClr val="dk1"/>
                </a:solidFill>
              </a:rPr>
              <a:t>שימוש:</a:t>
            </a:r>
            <a:endParaRPr b="1" sz="1550">
              <a:solidFill>
                <a:schemeClr val="dk1"/>
              </a:solidFill>
            </a:endParaRPr>
          </a:p>
          <a:p>
            <a:pPr indent="0" lvl="0" marL="35999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550">
                <a:solidFill>
                  <a:schemeClr val="dk1"/>
                </a:solidFill>
              </a:rPr>
              <a:t>כל מקום שנרצה לשמור מספר ערכים קשורים אחד לשני נשתמש במערך.</a:t>
            </a:r>
            <a:endParaRPr sz="1550">
              <a:solidFill>
                <a:schemeClr val="dk1"/>
              </a:solidFill>
            </a:endParaRPr>
          </a:p>
          <a:p>
            <a:pPr indent="0" lvl="0" marL="35999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750">
                <a:solidFill>
                  <a:schemeClr val="dk1"/>
                </a:solidFill>
              </a:rPr>
              <a:t>מבנה המערך:</a:t>
            </a:r>
            <a:endParaRPr b="1" sz="1750">
              <a:solidFill>
                <a:schemeClr val="dk1"/>
              </a:solidFill>
            </a:endParaRPr>
          </a:p>
          <a:p>
            <a:pPr indent="-327025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AutoNum type="arabicPeriod"/>
            </a:pPr>
            <a:r>
              <a:rPr b="1" lang="iw" sz="1550">
                <a:solidFill>
                  <a:schemeClr val="dk1"/>
                </a:solidFill>
              </a:rPr>
              <a:t>טיפוס (בתוספת סוגריים מרובעות [ ] ):</a:t>
            </a:r>
            <a:r>
              <a:rPr lang="iw" sz="1550">
                <a:solidFill>
                  <a:schemeClr val="dk1"/>
                </a:solidFill>
              </a:rPr>
              <a:t> int, string, או כל טיפוס אחר שניצור או של המערכת.</a:t>
            </a:r>
            <a:endParaRPr sz="1550">
              <a:solidFill>
                <a:schemeClr val="dk1"/>
              </a:solidFill>
            </a:endParaRPr>
          </a:p>
          <a:p>
            <a:pPr indent="-327025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AutoNum type="arabicPeriod"/>
            </a:pPr>
            <a:r>
              <a:rPr b="1" lang="iw" sz="1550">
                <a:solidFill>
                  <a:schemeClr val="dk1"/>
                </a:solidFill>
              </a:rPr>
              <a:t>שם:</a:t>
            </a:r>
            <a:r>
              <a:rPr lang="iw" sz="1550">
                <a:solidFill>
                  <a:schemeClr val="dk1"/>
                </a:solidFill>
              </a:rPr>
              <a:t> ניתן לבחור כל שם פנוי בסקופ </a:t>
            </a:r>
            <a:endParaRPr sz="1550">
              <a:solidFill>
                <a:schemeClr val="dk1"/>
              </a:solidFill>
            </a:endParaRPr>
          </a:p>
          <a:p>
            <a:pPr indent="-327025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AutoNum type="arabicPeriod"/>
            </a:pPr>
            <a:r>
              <a:rPr b="1" lang="iw" sz="1550">
                <a:solidFill>
                  <a:schemeClr val="dk1"/>
                </a:solidFill>
              </a:rPr>
              <a:t>גודל: </a:t>
            </a:r>
            <a:r>
              <a:rPr lang="iw" sz="1550">
                <a:solidFill>
                  <a:schemeClr val="dk1"/>
                </a:solidFill>
              </a:rPr>
              <a:t>חובה(!) לציין ביצירת המערך מה יהיה האורך </a:t>
            </a:r>
            <a:r>
              <a:rPr lang="iw" sz="1550" u="sng">
                <a:solidFill>
                  <a:schemeClr val="dk1"/>
                </a:solidFill>
              </a:rPr>
              <a:t>הסופי*</a:t>
            </a:r>
            <a:r>
              <a:rPr lang="iw" sz="1550">
                <a:solidFill>
                  <a:schemeClr val="dk1"/>
                </a:solidFill>
              </a:rPr>
              <a:t> שלו.</a:t>
            </a:r>
            <a:endParaRPr sz="1550">
              <a:solidFill>
                <a:schemeClr val="dk1"/>
              </a:solidFill>
            </a:endParaRPr>
          </a:p>
          <a:p>
            <a:pPr indent="0" lvl="0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550">
                <a:solidFill>
                  <a:schemeClr val="dk1"/>
                </a:solidFill>
              </a:rPr>
              <a:t>* ניתן להציב מצביע למערך ללא תפיסת מקום בזיכרון.</a:t>
            </a:r>
            <a:endParaRPr sz="1550">
              <a:solidFill>
                <a:schemeClr val="dk1"/>
              </a:solidFill>
            </a:endParaRPr>
          </a:p>
          <a:p>
            <a:pPr indent="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867600" y="-21575"/>
            <a:ext cx="7138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3000" u="sng"/>
              <a:t>מערכים</a:t>
            </a:r>
            <a:r>
              <a:rPr lang="iw" sz="3000"/>
              <a:t> 2</a:t>
            </a:r>
            <a:endParaRPr sz="3000"/>
          </a:p>
        </p:txBody>
      </p:sp>
      <p:sp>
        <p:nvSpPr>
          <p:cNvPr id="62" name="Google Shape;62;p14"/>
          <p:cNvSpPr txBox="1"/>
          <p:nvPr/>
        </p:nvSpPr>
        <p:spPr>
          <a:xfrm>
            <a:off x="161075" y="561875"/>
            <a:ext cx="8751600" cy="49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550">
                <a:solidFill>
                  <a:schemeClr val="dk1"/>
                </a:solidFill>
              </a:rPr>
              <a:t>מערך לדוגמה:</a:t>
            </a:r>
            <a:endParaRPr b="1" sz="155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350">
                <a:solidFill>
                  <a:schemeClr val="dk1"/>
                </a:solidFill>
              </a:rPr>
              <a:t>string[] myStrArray = new string[4];</a:t>
            </a:r>
            <a:endParaRPr b="1" sz="135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w" sz="1650">
                <a:solidFill>
                  <a:schemeClr val="dk1"/>
                </a:solidFill>
              </a:rPr>
              <a:t>קריאה וכתיבה למערך:</a:t>
            </a:r>
            <a:endParaRPr b="1" sz="165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w" sz="1350">
                <a:solidFill>
                  <a:srgbClr val="FF0000"/>
                </a:solidFill>
              </a:rPr>
              <a:t>שים לב! </a:t>
            </a:r>
            <a:r>
              <a:rPr lang="iw" sz="1350">
                <a:solidFill>
                  <a:schemeClr val="dk1"/>
                </a:solidFill>
              </a:rPr>
              <a:t>כל מספור של המערכת מתחיל מ0 (Zero-Based) זאת אומרת שכדי להכניס\לקרוא ערכים לאיבר הראשון במערך נצטרך לכתוב: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350">
                <a:solidFill>
                  <a:schemeClr val="dk1"/>
                </a:solidFill>
              </a:rPr>
              <a:t>myStrArray[0] = “Rubi” =&gt; כתיבה\השמה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350">
                <a:solidFill>
                  <a:schemeClr val="dk1"/>
                </a:solidFill>
              </a:rPr>
              <a:t>string firstArrItem = myStrArray[0] =&gt; קריאה</a:t>
            </a:r>
            <a:endParaRPr sz="135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350">
                <a:solidFill>
                  <a:schemeClr val="dk1"/>
                </a:solidFill>
              </a:rPr>
              <a:t>ולאיבר האחרון נכתוב: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350">
                <a:solidFill>
                  <a:schemeClr val="dk1"/>
                </a:solidFill>
              </a:rPr>
              <a:t>myStrArray[3] = “Empty String” =&gt; כתיבה\השמה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350">
                <a:solidFill>
                  <a:schemeClr val="dk1"/>
                </a:solidFill>
              </a:rPr>
              <a:t>string bobi = myStrArray[3] =&gt; קריאה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highlight>
                <a:srgbClr val="F3F3F3"/>
              </a:highlight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3587125" y="2238950"/>
            <a:ext cx="2340875" cy="2684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" name="Google Shape;64;p14"/>
          <p:cNvCxnSpPr/>
          <p:nvPr/>
        </p:nvCxnSpPr>
        <p:spPr>
          <a:xfrm>
            <a:off x="4136825" y="2261450"/>
            <a:ext cx="0" cy="25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4"/>
          <p:cNvCxnSpPr/>
          <p:nvPr/>
        </p:nvCxnSpPr>
        <p:spPr>
          <a:xfrm>
            <a:off x="5432225" y="2261450"/>
            <a:ext cx="0" cy="25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4"/>
          <p:cNvCxnSpPr/>
          <p:nvPr/>
        </p:nvCxnSpPr>
        <p:spPr>
          <a:xfrm>
            <a:off x="4741250" y="2261450"/>
            <a:ext cx="0" cy="2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4"/>
          <p:cNvSpPr txBox="1"/>
          <p:nvPr/>
        </p:nvSpPr>
        <p:spPr>
          <a:xfrm>
            <a:off x="3577700" y="2248650"/>
            <a:ext cx="573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900"/>
              <a:t>“Avi”</a:t>
            </a:r>
            <a:endParaRPr b="1" sz="900"/>
          </a:p>
        </p:txBody>
      </p:sp>
      <p:sp>
        <p:nvSpPr>
          <p:cNvPr id="68" name="Google Shape;68;p14"/>
          <p:cNvSpPr txBox="1"/>
          <p:nvPr/>
        </p:nvSpPr>
        <p:spPr>
          <a:xfrm>
            <a:off x="4128050" y="2228750"/>
            <a:ext cx="61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900"/>
              <a:t>“Five”</a:t>
            </a:r>
            <a:endParaRPr b="1" sz="900"/>
          </a:p>
        </p:txBody>
      </p:sp>
      <p:sp>
        <p:nvSpPr>
          <p:cNvPr id="69" name="Google Shape;69;p14"/>
          <p:cNvSpPr txBox="1"/>
          <p:nvPr/>
        </p:nvSpPr>
        <p:spPr>
          <a:xfrm>
            <a:off x="4753950" y="2218100"/>
            <a:ext cx="68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900"/>
              <a:t>“4”</a:t>
            </a:r>
            <a:endParaRPr b="1" sz="900"/>
          </a:p>
        </p:txBody>
      </p:sp>
      <p:sp>
        <p:nvSpPr>
          <p:cNvPr id="70" name="Google Shape;70;p14"/>
          <p:cNvSpPr txBox="1"/>
          <p:nvPr/>
        </p:nvSpPr>
        <p:spPr>
          <a:xfrm>
            <a:off x="5443350" y="2248650"/>
            <a:ext cx="408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900"/>
              <a:t>“”</a:t>
            </a:r>
            <a:endParaRPr b="1" sz="900"/>
          </a:p>
        </p:txBody>
      </p:sp>
      <p:sp>
        <p:nvSpPr>
          <p:cNvPr id="71" name="Google Shape;71;p14"/>
          <p:cNvSpPr txBox="1"/>
          <p:nvPr/>
        </p:nvSpPr>
        <p:spPr>
          <a:xfrm>
            <a:off x="3048150" y="1783825"/>
            <a:ext cx="31608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650">
                <a:solidFill>
                  <a:schemeClr val="dk1"/>
                </a:solidFill>
              </a:rPr>
              <a:t>myStrArray[0]  myStrArray[1]   myStrArray[2]    myStrArray[3]</a:t>
            </a:r>
            <a:endParaRPr sz="900"/>
          </a:p>
        </p:txBody>
      </p:sp>
      <p:cxnSp>
        <p:nvCxnSpPr>
          <p:cNvPr id="72" name="Google Shape;72;p14"/>
          <p:cNvCxnSpPr/>
          <p:nvPr/>
        </p:nvCxnSpPr>
        <p:spPr>
          <a:xfrm>
            <a:off x="5683625" y="1964075"/>
            <a:ext cx="0" cy="23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4"/>
          <p:cNvCxnSpPr/>
          <p:nvPr/>
        </p:nvCxnSpPr>
        <p:spPr>
          <a:xfrm>
            <a:off x="5046875" y="1972350"/>
            <a:ext cx="0" cy="24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4"/>
          <p:cNvCxnSpPr/>
          <p:nvPr/>
        </p:nvCxnSpPr>
        <p:spPr>
          <a:xfrm flipH="1">
            <a:off x="4443125" y="2005425"/>
            <a:ext cx="24900" cy="1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4"/>
          <p:cNvCxnSpPr/>
          <p:nvPr/>
        </p:nvCxnSpPr>
        <p:spPr>
          <a:xfrm>
            <a:off x="3856100" y="2005425"/>
            <a:ext cx="16500" cy="1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/>
        </p:nvSpPr>
        <p:spPr>
          <a:xfrm>
            <a:off x="0" y="1066800"/>
            <a:ext cx="9079800" cy="3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700">
                <a:solidFill>
                  <a:schemeClr val="dk1"/>
                </a:solidFill>
              </a:rPr>
              <a:t>דרכים להגדרת מערך: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700">
                <a:solidFill>
                  <a:schemeClr val="dk1"/>
                </a:solidFill>
              </a:rPr>
              <a:t>קיימות מספר דרכים להגדרת מערך חדש: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arenR"/>
            </a:pPr>
            <a:r>
              <a:rPr b="1" lang="iw" sz="1700">
                <a:solidFill>
                  <a:schemeClr val="dk1"/>
                </a:solidFill>
              </a:rPr>
              <a:t>משמש למקרה שעוד לא יודעים את הערכים שייכנסו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500">
                <a:solidFill>
                  <a:schemeClr val="dk1"/>
                </a:solidFill>
                <a:highlight>
                  <a:srgbClr val="F3F3F3"/>
                </a:highlight>
              </a:rPr>
              <a:t>int[] arr1 = new int[10]; // הקצאת מקום וגודל 									</a:t>
            </a:r>
            <a:endParaRPr sz="1500">
              <a:solidFill>
                <a:schemeClr val="dk1"/>
              </a:solidFill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500">
                <a:solidFill>
                  <a:schemeClr val="dk1"/>
                </a:solidFill>
                <a:highlight>
                  <a:srgbClr val="F3F3F3"/>
                </a:highlight>
              </a:rPr>
              <a:t>arr1[0] = 3 // הכנסת ערכים/השמה</a:t>
            </a:r>
            <a:endParaRPr sz="1500">
              <a:solidFill>
                <a:schemeClr val="dk1"/>
              </a:solidFill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500">
                <a:solidFill>
                  <a:schemeClr val="dk1"/>
                </a:solidFill>
                <a:highlight>
                  <a:srgbClr val="F3F3F3"/>
                </a:highlight>
              </a:rPr>
              <a:t>arr[1] = 2 // הכנסת ערכים/השמה</a:t>
            </a:r>
            <a:endParaRPr sz="1500">
              <a:solidFill>
                <a:schemeClr val="dk1"/>
              </a:solidFill>
              <a:highlight>
                <a:srgbClr val="F3F3F3"/>
              </a:highlight>
            </a:endParaRPr>
          </a:p>
          <a:p>
            <a:pPr indent="-33655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arenR"/>
            </a:pPr>
            <a:r>
              <a:rPr b="1" lang="iw" sz="1700">
                <a:solidFill>
                  <a:schemeClr val="dk1"/>
                </a:solidFill>
                <a:highlight>
                  <a:srgbClr val="F3F3F3"/>
                </a:highlight>
              </a:rPr>
              <a:t>משמש למקרה שלא יודעים מה הולך להיות גודל המערך</a:t>
            </a:r>
            <a:endParaRPr b="1" sz="1700">
              <a:solidFill>
                <a:schemeClr val="dk1"/>
              </a:solidFill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500">
                <a:solidFill>
                  <a:schemeClr val="dk1"/>
                </a:solidFill>
                <a:highlight>
                  <a:srgbClr val="F3F3F3"/>
                </a:highlight>
              </a:rPr>
              <a:t>int[] arr2; // הקצאת מקום  </a:t>
            </a:r>
            <a:endParaRPr sz="1500">
              <a:solidFill>
                <a:schemeClr val="dk1"/>
              </a:solidFill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500">
                <a:solidFill>
                  <a:schemeClr val="dk1"/>
                </a:solidFill>
                <a:highlight>
                  <a:srgbClr val="F3F3F3"/>
                </a:highlight>
              </a:rPr>
              <a:t>arr2 = new int[20]; // השלמת הקצאת גודל </a:t>
            </a:r>
            <a:r>
              <a:rPr b="1" lang="iw" sz="1500">
                <a:solidFill>
                  <a:schemeClr val="dk1"/>
                </a:solidFill>
                <a:highlight>
                  <a:srgbClr val="F3F3F3"/>
                </a:highlight>
              </a:rPr>
              <a:t>  </a:t>
            </a:r>
            <a:endParaRPr b="1" sz="1500">
              <a:solidFill>
                <a:schemeClr val="dk1"/>
              </a:solidFill>
              <a:highlight>
                <a:srgbClr val="F3F3F3"/>
              </a:highlight>
            </a:endParaRPr>
          </a:p>
          <a:p>
            <a:pPr indent="-33655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arenR"/>
            </a:pPr>
            <a:r>
              <a:rPr b="1" lang="iw" sz="1700">
                <a:solidFill>
                  <a:schemeClr val="dk1"/>
                </a:solidFill>
                <a:highlight>
                  <a:srgbClr val="F3F3F3"/>
                </a:highlight>
              </a:rPr>
              <a:t>כשיש הכל ביד - מונע בלבולים</a:t>
            </a:r>
            <a:endParaRPr b="1" sz="1700">
              <a:solidFill>
                <a:schemeClr val="dk1"/>
              </a:solidFill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500">
                <a:solidFill>
                  <a:schemeClr val="dk1"/>
                </a:solidFill>
                <a:highlight>
                  <a:srgbClr val="F3F3F3"/>
                </a:highlight>
              </a:rPr>
              <a:t>int[] arr3 = new int[5] {1, 2, 3, 4, 5}; // הקצאת מקום וערכים(הגודל ייקבע לפי כמות הערכים)</a:t>
            </a:r>
            <a:endParaRPr sz="1500">
              <a:solidFill>
                <a:schemeClr val="dk1"/>
              </a:solidFill>
              <a:highlight>
                <a:srgbClr val="F3F3F3"/>
              </a:highlight>
            </a:endParaRPr>
          </a:p>
          <a:p>
            <a:pPr indent="-33655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arenR"/>
            </a:pPr>
            <a:r>
              <a:rPr b="1" lang="iw" sz="1700">
                <a:solidFill>
                  <a:schemeClr val="dk1"/>
                </a:solidFill>
                <a:highlight>
                  <a:srgbClr val="F3F3F3"/>
                </a:highlight>
              </a:rPr>
              <a:t>כנ”ל מקוצר</a:t>
            </a:r>
            <a:endParaRPr b="1" sz="1700">
              <a:solidFill>
                <a:schemeClr val="dk1"/>
              </a:solidFill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500">
                <a:solidFill>
                  <a:schemeClr val="dk1"/>
                </a:solidFill>
                <a:highlight>
                  <a:srgbClr val="F3F3F3"/>
                </a:highlight>
              </a:rPr>
              <a:t>int[] arr4 = { 1, 2, 3, 4, 5 }; // הקצאת מקום וערכים מקוצר(הגודל ייקבע לפי כמות הערכים)</a:t>
            </a:r>
            <a:endParaRPr sz="1500">
              <a:solidFill>
                <a:schemeClr val="dk1"/>
              </a:solidFill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3F3F3"/>
              </a:highlight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500">
                <a:solidFill>
                  <a:srgbClr val="FF0000"/>
                </a:solidFill>
                <a:highlight>
                  <a:srgbClr val="F3F3F3"/>
                </a:highlight>
              </a:rPr>
              <a:t>שים לב! </a:t>
            </a:r>
            <a:r>
              <a:rPr lang="iw" sz="1500">
                <a:solidFill>
                  <a:schemeClr val="dk1"/>
                </a:solidFill>
                <a:highlight>
                  <a:srgbClr val="F3F3F3"/>
                </a:highlight>
              </a:rPr>
              <a:t>איבר שלא הוגדר לו ערך ביצירה מקבל ערך ברירת מחדל של אותו טייפ</a:t>
            </a:r>
            <a:endParaRPr sz="1500">
              <a:solidFill>
                <a:schemeClr val="dk1"/>
              </a:solidFill>
              <a:highlight>
                <a:srgbClr val="F3F3F3"/>
              </a:highlight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867600" y="54625"/>
            <a:ext cx="7138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3000" u="sng"/>
              <a:t>מערכים</a:t>
            </a:r>
            <a:r>
              <a:rPr lang="iw" sz="3000"/>
              <a:t> 3</a:t>
            </a:r>
            <a:endParaRPr sz="3000"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/>
        </p:nvSpPr>
        <p:spPr>
          <a:xfrm>
            <a:off x="867600" y="54625"/>
            <a:ext cx="7138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3000" u="sng"/>
              <a:t>מערכים</a:t>
            </a:r>
            <a:r>
              <a:rPr lang="iw" sz="3000"/>
              <a:t> 4</a:t>
            </a:r>
            <a:endParaRPr sz="3000"/>
          </a:p>
        </p:txBody>
      </p:sp>
      <p:sp>
        <p:nvSpPr>
          <p:cNvPr id="89" name="Google Shape;89;p16"/>
          <p:cNvSpPr txBox="1"/>
          <p:nvPr/>
        </p:nvSpPr>
        <p:spPr>
          <a:xfrm>
            <a:off x="176275" y="678175"/>
            <a:ext cx="88149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600" u="sng"/>
              <a:t>מערך דו\תלת מימדי:</a:t>
            </a:r>
            <a:endParaRPr b="1" sz="1600" u="sng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500"/>
              <a:t>ניתן ליצור גם מערכים עם יותר ממערך אחד. לדוגמה: אם נרצה ליצור מערך שמייצג טבלה (מספר שורה ומספר עמודה) ניצור מערך דו מימדי כך שהמימד הראשון ייצג לנו את העמודות והמימד השני ייצג לנו כל שורה בכל אחת מהעמודות האלה.</a:t>
            </a:r>
            <a:endParaRPr sz="15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500" u="sng"/>
              <a:t>הגדרת מערך דו\תלת מימדי:</a:t>
            </a:r>
            <a:endParaRPr b="1" sz="15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500"/>
              <a:t>int[,] demArr = new int[4,3]</a:t>
            </a:r>
            <a:endParaRPr sz="15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500"/>
              <a:t>אם נצייר את המערך כטבלה נקבל משהו כזה:</a:t>
            </a:r>
            <a:endParaRPr sz="1500"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50" y="2281050"/>
            <a:ext cx="4921400" cy="28624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/>
        </p:nvSpPr>
        <p:spPr>
          <a:xfrm>
            <a:off x="867600" y="130825"/>
            <a:ext cx="7138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3000" u="sng"/>
              <a:t>מערכים</a:t>
            </a:r>
            <a:r>
              <a:rPr lang="iw" sz="3000"/>
              <a:t> 5</a:t>
            </a:r>
            <a:endParaRPr sz="3000"/>
          </a:p>
        </p:txBody>
      </p:sp>
      <p:sp>
        <p:nvSpPr>
          <p:cNvPr id="97" name="Google Shape;97;p17"/>
          <p:cNvSpPr txBox="1"/>
          <p:nvPr/>
        </p:nvSpPr>
        <p:spPr>
          <a:xfrm>
            <a:off x="179075" y="777325"/>
            <a:ext cx="87558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w" sz="1600" u="sng">
                <a:solidFill>
                  <a:schemeClr val="dk1"/>
                </a:solidFill>
              </a:rPr>
              <a:t>מערך דו\תלת מימדי </a:t>
            </a:r>
            <a:r>
              <a:rPr b="1" lang="iw" sz="1600" u="sng">
                <a:solidFill>
                  <a:srgbClr val="FF0000"/>
                </a:solidFill>
              </a:rPr>
              <a:t>לא קבוע</a:t>
            </a:r>
            <a:r>
              <a:rPr b="1" lang="iw" sz="1600" u="sng">
                <a:solidFill>
                  <a:schemeClr val="dk1"/>
                </a:solidFill>
              </a:rPr>
              <a:t>:</a:t>
            </a:r>
            <a:endParaRPr b="1" sz="1600" u="sng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500">
                <a:solidFill>
                  <a:schemeClr val="dk1"/>
                </a:solidFill>
              </a:rPr>
              <a:t>מערך זה נקרא jagged array ושהוא בעצם מערך חד מימדי שכל איבר הוא בעצמו מערך בגודל שונה.. כך שנוכל להגדיר מערך שה"מימד" הראשון שלו יהיה באורך 2 וה"מימד" השני שלו יהיה בכלל באורך 4 וכדו'</a:t>
            </a:r>
            <a:endParaRPr sz="15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w" sz="1500" u="sng">
                <a:solidFill>
                  <a:schemeClr val="dk1"/>
                </a:solidFill>
              </a:rPr>
              <a:t>הגדרת מערך דו\תלת מימדי </a:t>
            </a:r>
            <a:r>
              <a:rPr b="1" lang="iw" sz="1500" u="sng">
                <a:solidFill>
                  <a:srgbClr val="FF0000"/>
                </a:solidFill>
              </a:rPr>
              <a:t>לא קבוע</a:t>
            </a:r>
            <a:r>
              <a:rPr b="1" lang="iw" sz="1500" u="sng">
                <a:solidFill>
                  <a:schemeClr val="dk1"/>
                </a:solidFill>
              </a:rPr>
              <a:t>:</a:t>
            </a:r>
            <a:endParaRPr b="1" sz="15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500">
                <a:solidFill>
                  <a:schemeClr val="dk1"/>
                </a:solidFill>
              </a:rPr>
              <a:t>int[][] jagArr = new int[4][]</a:t>
            </a:r>
            <a:endParaRPr sz="15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500">
                <a:solidFill>
                  <a:schemeClr val="dk1"/>
                </a:solidFill>
              </a:rPr>
              <a:t>כמובן שגם אותו אפשר להגדיר עם כמה מימדים דוגמאות בהמשך.</a:t>
            </a:r>
            <a:endParaRPr sz="15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500">
                <a:solidFill>
                  <a:schemeClr val="dk1"/>
                </a:solidFill>
              </a:rPr>
              <a:t>אם נצייר את המערך כ"טבלה" נקבל משהו כזה: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28500"/>
            <a:ext cx="7554900" cy="22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/>
        </p:nvSpPr>
        <p:spPr>
          <a:xfrm>
            <a:off x="867600" y="130825"/>
            <a:ext cx="7138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3000" u="sng"/>
              <a:t>מערכים</a:t>
            </a:r>
            <a:r>
              <a:rPr lang="iw" sz="3000"/>
              <a:t> 6</a:t>
            </a:r>
            <a:endParaRPr b="1" sz="2000">
              <a:solidFill>
                <a:srgbClr val="434343"/>
              </a:solidFill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3498975" y="1981575"/>
            <a:ext cx="67332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199950" y="723425"/>
            <a:ext cx="87441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500" u="sng"/>
              <a:t>יכולות\שיטות ושדות\מאפיינים:</a:t>
            </a:r>
            <a:endParaRPr sz="15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500"/>
              <a:t>למערך יש עשרות פונקציות שניתן להפעיל ממנו ועליו.. נעבור על חלק מהמוכרים שלו: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500" u="sng"/>
              <a:t>array[3]</a:t>
            </a:r>
            <a:endParaRPr sz="1500" u="sng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500"/>
              <a:t>אינדקסר </a:t>
            </a:r>
            <a:r>
              <a:rPr lang="iw" sz="1500"/>
              <a:t>בעזרתו אפשר לשנות או לקבל ערכים של איבר מתוך מערך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500" u="sng"/>
              <a:t>Length</a:t>
            </a:r>
            <a:endParaRPr sz="1500" u="sng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500"/>
              <a:t>מאפיין </a:t>
            </a:r>
            <a:r>
              <a:rPr lang="iw" sz="1500"/>
              <a:t>המביא את האורך של המערך במקרה ומדובר במערך דו מימדי הוא מחזיר את הכפולות שלהם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500" u="sng"/>
              <a:t>GetLength(inxDim) </a:t>
            </a:r>
            <a:endParaRPr sz="1500" u="sng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500"/>
              <a:t>פונקציה </a:t>
            </a:r>
            <a:r>
              <a:rPr lang="iw" sz="1500"/>
              <a:t>המחזירה מספר המייצג את האורך של המימד שנשלח בפרמטר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500" u="sng"/>
              <a:t>Sort() </a:t>
            </a:r>
            <a:endParaRPr sz="15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500"/>
              <a:t>פונקציה </a:t>
            </a:r>
            <a:r>
              <a:rPr lang="iw" sz="1500"/>
              <a:t>המקבלת מערך כפרמטר ומחזירה אותו ממוין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500" u="sng"/>
              <a:t>Rank</a:t>
            </a:r>
            <a:endParaRPr sz="1500" u="sng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500"/>
              <a:t>מאפיין </a:t>
            </a:r>
            <a:r>
              <a:rPr lang="iw" sz="1500"/>
              <a:t>המחזיר כמה מימדים יש לי במערך הנבחר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500" u="sng"/>
              <a:t>IndexOf()</a:t>
            </a:r>
            <a:endParaRPr sz="1500" u="sng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500"/>
              <a:t>פונקציה </a:t>
            </a:r>
            <a:r>
              <a:rPr lang="iw" sz="1500"/>
              <a:t>המקבלת מערך ומספר(במקרה שלנו) כפרמטרים ומחזירה איפה הפרמטר השני נמצא במערך.(-1 אם לא נמצא)</a:t>
            </a:r>
            <a:endParaRPr sz="15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/>
        </p:nvSpPr>
        <p:spPr>
          <a:xfrm>
            <a:off x="867600" y="130825"/>
            <a:ext cx="7138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3000" u="sng"/>
              <a:t>מערכים</a:t>
            </a:r>
            <a:r>
              <a:rPr lang="iw" sz="3000"/>
              <a:t> 7</a:t>
            </a:r>
            <a:endParaRPr b="1" sz="2000">
              <a:solidFill>
                <a:srgbClr val="434343"/>
              </a:solidFill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202450" y="777325"/>
            <a:ext cx="8744100" cy="44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500" u="sng"/>
              <a:t>תרגולים:</a:t>
            </a:r>
            <a:endParaRPr b="1" sz="1500" u="sng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500">
                <a:solidFill>
                  <a:schemeClr val="dk1"/>
                </a:solidFill>
              </a:rPr>
              <a:t>מערך רגיל: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iw" sz="1500">
                <a:solidFill>
                  <a:schemeClr val="dk1"/>
                </a:solidFill>
              </a:rPr>
              <a:t>צור מערך בגודל 10 של int רוץ בלולאה והדפס כל ערך רק אם הוא זוגי (&lt;?&gt; % 2 == 0)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iw" sz="1500">
                <a:solidFill>
                  <a:schemeClr val="dk1"/>
                </a:solidFill>
              </a:rPr>
              <a:t>צור שני מערכים מסוג int בגודל 10 וקבל את הערכים למערכים מהמשתמש בעזרת לולאה אחת. רוץ בלולאה נוספת 10 פעמים ובכל איטרציה הדפס את האיבר הנוכחי הגדול מביניהם.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500">
                <a:solidFill>
                  <a:schemeClr val="dk1"/>
                </a:solidFill>
              </a:rPr>
              <a:t>מערך דו מימדי: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500">
                <a:solidFill>
                  <a:schemeClr val="dk1"/>
                </a:solidFill>
              </a:rPr>
              <a:t>	1. *אתגרון* צור מערך דו מימדי וממש בו את לוח הכפל והדפס אותו בצורה יפה למסך  </a:t>
            </a:r>
            <a:r>
              <a:rPr lang="iw" sz="1500" u="sng">
                <a:solidFill>
                  <a:schemeClr val="dk1"/>
                </a:solidFill>
              </a:rPr>
              <a:t>(סימנים מיוחדים)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w" sz="1500">
                <a:solidFill>
                  <a:schemeClr val="dk1"/>
                </a:solidFill>
              </a:rPr>
              <a:t>מערך משונן: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500">
                <a:solidFill>
                  <a:schemeClr val="dk1"/>
                </a:solidFill>
              </a:rPr>
              <a:t>1. צור מערך משונן המייצג ציונים לכיתות א-ח (באורך 8) ולכל כיתה מספר תלמידים שונה.</a:t>
            </a:r>
            <a:endParaRPr sz="15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500">
                <a:solidFill>
                  <a:schemeClr val="dk1"/>
                </a:solidFill>
              </a:rPr>
              <a:t>	- רוץ בלולאה מקוננת ותן ציון רנדומלי לכל תלמיד.</a:t>
            </a:r>
            <a:endParaRPr sz="15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500">
                <a:solidFill>
                  <a:schemeClr val="dk1"/>
                </a:solidFill>
              </a:rPr>
              <a:t>	**אתגר** תן למשתמש להחליט כמה כיתות קיימות וכמה תלמידים בכל כיתה</a:t>
            </a:r>
            <a:endParaRPr sz="15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500">
                <a:solidFill>
                  <a:schemeClr val="dk1"/>
                </a:solidFill>
              </a:rPr>
              <a:t>	***אתגר** אחרי כל הלולאות, רוץ בעוד לולאה והדפס את הממוצע של כיתה.</a:t>
            </a:r>
            <a:endParaRPr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u="sng"/>
              <a:t>קישורי עזר:</a:t>
            </a:r>
            <a:endParaRPr b="1" u="sng"/>
          </a:p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w" sz="1300" u="sng">
                <a:solidFill>
                  <a:schemeClr val="hlink"/>
                </a:solidFill>
                <a:hlinkClick r:id="rId3"/>
              </a:rPr>
              <a:t>קישור לדוקומנטציה בDocs.Microsoft</a:t>
            </a:r>
            <a:endParaRPr sz="1200"/>
          </a:p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w" sz="1300" u="sng">
                <a:solidFill>
                  <a:schemeClr val="hlink"/>
                </a:solidFill>
                <a:hlinkClick r:id="rId4"/>
              </a:rPr>
              <a:t>קישור להסבר כללי בW3Schools</a:t>
            </a:r>
            <a:endParaRPr sz="1200"/>
          </a:p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w" sz="1300" u="sng">
                <a:solidFill>
                  <a:schemeClr val="hlink"/>
                </a:solidFill>
                <a:hlinkClick r:id="rId5"/>
              </a:rPr>
              <a:t>קישור לפירוט ב geeksforgeeks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w" sz="1300" u="sng">
                <a:solidFill>
                  <a:schemeClr val="hlink"/>
                </a:solidFill>
                <a:hlinkClick r:id="rId6"/>
              </a:rPr>
              <a:t>קישור לוובמאסטר הסבר בעברית </a:t>
            </a:r>
            <a:endParaRPr sz="13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700" u="sng">
                <a:solidFill>
                  <a:schemeClr val="hlink"/>
                </a:solidFill>
                <a:hlinkClick r:id="rId7"/>
              </a:rPr>
              <a:t>Homework - Arrays Basic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