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54f6d4d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54f6d4d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54f6d4d4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54f6d4d4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54f6d4d4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54f6d4d4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54f6d4d4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54f6d4d4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54f6d4d4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54f6d4d4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docs.microsoft.com/en-us/dotnet/csharp/language-reference/keywords/sealed" TargetMode="External"/><Relationship Id="rId4" Type="http://schemas.openxmlformats.org/officeDocument/2006/relationships/hyperlink" Target="https://www.c-sharpcorner.com/article/sealed-class-in-C-Sharp/" TargetMode="External"/><Relationship Id="rId11" Type="http://schemas.openxmlformats.org/officeDocument/2006/relationships/hyperlink" Target="https://webmaster.org.il/articles/csharp-oop-abstract/" TargetMode="External"/><Relationship Id="rId10" Type="http://schemas.openxmlformats.org/officeDocument/2006/relationships/hyperlink" Target="https://www.w3schools.com/cs/cs_abstract.php" TargetMode="External"/><Relationship Id="rId9" Type="http://schemas.openxmlformats.org/officeDocument/2006/relationships/hyperlink" Target="https://docs.microsoft.com/en-us/dotnet/csharp/language-reference/keywords/abstract" TargetMode="External"/><Relationship Id="rId5" Type="http://schemas.openxmlformats.org/officeDocument/2006/relationships/hyperlink" Target="https://www.geeksforgeeks.org/c-sharp-sealed-class/" TargetMode="External"/><Relationship Id="rId6" Type="http://schemas.openxmlformats.org/officeDocument/2006/relationships/hyperlink" Target="https://docs.microsoft.com/en-us/dotnet/csharp/programming-guide/classes-and-structs/static-classes-and-static-class-members" TargetMode="External"/><Relationship Id="rId7" Type="http://schemas.openxmlformats.org/officeDocument/2006/relationships/hyperlink" Target="https://www.c-sharpcorner.com/article/when-to-use-static-classes-in-c-sharp/" TargetMode="External"/><Relationship Id="rId8" Type="http://schemas.openxmlformats.org/officeDocument/2006/relationships/hyperlink" Target="https://www.geeksforgeeks.org/c-sharp-static-clas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docs.google.com/document/d/1XPKhH1b19QmATNjfws9aEEgwc6N1b4EJKcbjSHZ2rNU/ed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solidFill>
                  <a:schemeClr val="lt1"/>
                </a:solidFill>
                <a:highlight>
                  <a:srgbClr val="000000"/>
                </a:highlight>
              </a:rPr>
              <a:t>‹#›</a:t>
            </a:fld>
            <a:endParaRPr>
              <a:solidFill>
                <a:schemeClr val="lt1"/>
              </a:solidFill>
              <a:highlight>
                <a:srgbClr val="000000"/>
              </a:highlight>
            </a:endParaRPr>
          </a:p>
        </p:txBody>
      </p:sp>
      <p:sp>
        <p:nvSpPr>
          <p:cNvPr id="55" name="Google Shape;55;p13"/>
          <p:cNvSpPr txBox="1"/>
          <p:nvPr/>
        </p:nvSpPr>
        <p:spPr>
          <a:xfrm>
            <a:off x="215650" y="140175"/>
            <a:ext cx="8805600" cy="44946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סוגי מחלקות.</a:t>
            </a:r>
            <a:endParaRPr b="1" sz="2500" u="sng"/>
          </a:p>
          <a:p>
            <a:pPr indent="0" lvl="0" marL="0" rtl="1" algn="r">
              <a:spcBef>
                <a:spcPts val="0"/>
              </a:spcBef>
              <a:spcAft>
                <a:spcPts val="0"/>
              </a:spcAft>
              <a:buNone/>
            </a:pPr>
            <a:r>
              <a:t/>
            </a:r>
            <a:endParaRPr sz="1500"/>
          </a:p>
          <a:p>
            <a:pPr indent="0" lvl="0" marL="0" rtl="1" algn="r">
              <a:spcBef>
                <a:spcPts val="0"/>
              </a:spcBef>
              <a:spcAft>
                <a:spcPts val="0"/>
              </a:spcAft>
              <a:buNone/>
            </a:pPr>
            <a:r>
              <a:rPr lang="iw" sz="1500"/>
              <a:t>בנוסף למחלקה הבסיסית שאנו מכירים קיימות עוד כמה סוגי מחלקות להתנהלויות עם מקרים שונים.</a:t>
            </a:r>
            <a:endParaRPr sz="1500"/>
          </a:p>
          <a:p>
            <a:pPr indent="0" lvl="0" marL="0" rtl="1" algn="r">
              <a:spcBef>
                <a:spcPts val="0"/>
              </a:spcBef>
              <a:spcAft>
                <a:spcPts val="0"/>
              </a:spcAft>
              <a:buNone/>
            </a:pPr>
            <a:r>
              <a:t/>
            </a:r>
            <a:endParaRPr sz="1500"/>
          </a:p>
          <a:p>
            <a:pPr indent="-323850" lvl="0" marL="457200" rtl="1" algn="r">
              <a:spcBef>
                <a:spcPts val="0"/>
              </a:spcBef>
              <a:spcAft>
                <a:spcPts val="0"/>
              </a:spcAft>
              <a:buSzPts val="1500"/>
              <a:buAutoNum type="arabicPeriod"/>
            </a:pPr>
            <a:r>
              <a:rPr b="1" lang="iw" sz="1500"/>
              <a:t>מחלקה שלא ניתנת ל</a:t>
            </a:r>
            <a:r>
              <a:rPr b="1" lang="iw" sz="1500"/>
              <a:t>הורשה:</a:t>
            </a:r>
            <a:endParaRPr b="1" sz="1500"/>
          </a:p>
          <a:p>
            <a:pPr indent="0" lvl="0" marL="0" rtl="1" algn="r">
              <a:spcBef>
                <a:spcPts val="0"/>
              </a:spcBef>
              <a:spcAft>
                <a:spcPts val="0"/>
              </a:spcAft>
              <a:buNone/>
            </a:pPr>
            <a:r>
              <a:rPr lang="iw" sz="1500"/>
              <a:t> אם ארצה ליצור מחלקה שלא יהיה ניתן לרשת ממנה אנו נגדיר אותה עם המילה השמורה "sealed"</a:t>
            </a:r>
            <a:endParaRPr sz="1500"/>
          </a:p>
          <a:p>
            <a:pPr indent="0" lvl="0" marL="0" rtl="1" algn="r">
              <a:spcBef>
                <a:spcPts val="0"/>
              </a:spcBef>
              <a:spcAft>
                <a:spcPts val="0"/>
              </a:spcAft>
              <a:buNone/>
            </a:pPr>
            <a:r>
              <a:t/>
            </a:r>
            <a:endParaRPr sz="1500"/>
          </a:p>
          <a:p>
            <a:pPr indent="-323850" lvl="0" marL="457200" rtl="1" algn="r">
              <a:spcBef>
                <a:spcPts val="0"/>
              </a:spcBef>
              <a:spcAft>
                <a:spcPts val="0"/>
              </a:spcAft>
              <a:buSzPts val="1500"/>
              <a:buAutoNum type="arabicPeriod"/>
            </a:pPr>
            <a:r>
              <a:rPr b="1" lang="iw" sz="1500"/>
              <a:t>מחלקה ללא צד שמשתכפל פר מופע:</a:t>
            </a:r>
            <a:endParaRPr b="1" sz="1500"/>
          </a:p>
          <a:p>
            <a:pPr indent="0" lvl="0" marL="0" rtl="1" algn="r">
              <a:spcBef>
                <a:spcPts val="0"/>
              </a:spcBef>
              <a:spcAft>
                <a:spcPts val="0"/>
              </a:spcAft>
              <a:buNone/>
            </a:pPr>
            <a:r>
              <a:rPr lang="iw" sz="1500"/>
              <a:t>אם יש לי מחלקה שכולה מכילה רק שדות ופונקציות static, בהרבה מקרים ארצה להוסיף את המילה static ליד שם הclass כדי להפוך את כולה לסטטית.</a:t>
            </a:r>
            <a:endParaRPr sz="1500"/>
          </a:p>
          <a:p>
            <a:pPr indent="0" lvl="0" marL="0" rtl="1" algn="r">
              <a:spcBef>
                <a:spcPts val="0"/>
              </a:spcBef>
              <a:spcAft>
                <a:spcPts val="0"/>
              </a:spcAft>
              <a:buNone/>
            </a:pPr>
            <a:r>
              <a:rPr b="1" lang="iw" sz="1500"/>
              <a:t> ואז:</a:t>
            </a:r>
            <a:endParaRPr b="1" sz="1500"/>
          </a:p>
          <a:p>
            <a:pPr indent="-323850" lvl="0" marL="457200" rtl="1" algn="r">
              <a:spcBef>
                <a:spcPts val="0"/>
              </a:spcBef>
              <a:spcAft>
                <a:spcPts val="0"/>
              </a:spcAft>
              <a:buSzPts val="1500"/>
              <a:buChar char="●"/>
            </a:pPr>
            <a:r>
              <a:rPr lang="iw" sz="1500"/>
              <a:t>לא יהיה ניתן ליצור מופע ממחלקה זו.</a:t>
            </a:r>
            <a:endParaRPr sz="1500"/>
          </a:p>
          <a:p>
            <a:pPr indent="-323850" lvl="0" marL="457200" rtl="1" algn="r">
              <a:spcBef>
                <a:spcPts val="0"/>
              </a:spcBef>
              <a:spcAft>
                <a:spcPts val="0"/>
              </a:spcAft>
              <a:buSzPts val="1500"/>
              <a:buChar char="●"/>
            </a:pPr>
            <a:r>
              <a:rPr lang="iw" sz="1500"/>
              <a:t>לא יהיה ניתן לרשת ממחלקה זו.</a:t>
            </a:r>
            <a:endParaRPr sz="1500"/>
          </a:p>
          <a:p>
            <a:pPr indent="-323850" lvl="0" marL="457200" rtl="1" algn="r">
              <a:spcBef>
                <a:spcPts val="0"/>
              </a:spcBef>
              <a:spcAft>
                <a:spcPts val="0"/>
              </a:spcAft>
              <a:buSzPts val="1500"/>
              <a:buChar char="●"/>
            </a:pPr>
            <a:r>
              <a:rPr lang="iw" sz="1500"/>
              <a:t>כל השדות והפונקציות שבה </a:t>
            </a:r>
            <a:r>
              <a:rPr b="1" lang="iw" sz="1500"/>
              <a:t>חייבות </a:t>
            </a:r>
            <a:r>
              <a:rPr lang="iw" sz="1500"/>
              <a:t>להיות static.</a:t>
            </a:r>
            <a:endParaRPr sz="1500"/>
          </a:p>
          <a:p>
            <a:pPr indent="-323850" lvl="0" marL="457200" rtl="1" algn="r">
              <a:spcBef>
                <a:spcPts val="0"/>
              </a:spcBef>
              <a:spcAft>
                <a:spcPts val="0"/>
              </a:spcAft>
              <a:buSzPts val="1500"/>
              <a:buChar char="●"/>
            </a:pPr>
            <a:r>
              <a:rPr lang="iw" sz="1500"/>
              <a:t>יכול להכיל רק בנאי סטטי.</a:t>
            </a:r>
            <a:endParaRPr sz="1500"/>
          </a:p>
          <a:p>
            <a:pPr indent="0" lvl="0" marL="0" rtl="1" algn="r">
              <a:spcBef>
                <a:spcPts val="0"/>
              </a:spcBef>
              <a:spcAft>
                <a:spcPts val="0"/>
              </a:spcAft>
              <a:buNone/>
            </a:pPr>
            <a:r>
              <a:rPr b="1" lang="iw" sz="1500"/>
              <a:t>יתרונות:</a:t>
            </a:r>
            <a:endParaRPr b="1" sz="1500"/>
          </a:p>
          <a:p>
            <a:pPr indent="-323850" lvl="0" marL="457200" rtl="1" algn="r">
              <a:spcBef>
                <a:spcPts val="0"/>
              </a:spcBef>
              <a:spcAft>
                <a:spcPts val="0"/>
              </a:spcAft>
              <a:buSzPts val="1500"/>
              <a:buChar char="●"/>
            </a:pPr>
            <a:r>
              <a:rPr lang="iw" sz="1500"/>
              <a:t>הקטע הסטטי של כל מחלקה נשמר במיקום שמור בheap ויושב שם לכל אורך התכנית(קשה להצביע על הנקודה המדוייקת שהחלק הסטטי נוצר אבל זה קורה רגע לפני השימוש במחלקה זו(גם אם זה לצורך יצירת מופע)...)</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 name="Shape 59"/>
        <p:cNvGrpSpPr/>
        <p:nvPr/>
      </p:nvGrpSpPr>
      <p:grpSpPr>
        <a:xfrm>
          <a:off x="0" y="0"/>
          <a:ext cx="0" cy="0"/>
          <a:chOff x="0" y="0"/>
          <a:chExt cx="0" cy="0"/>
        </a:xfrm>
      </p:grpSpPr>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solidFill>
                  <a:schemeClr val="lt1"/>
                </a:solidFill>
                <a:highlight>
                  <a:srgbClr val="000000"/>
                </a:highlight>
              </a:rPr>
              <a:t>‹#›</a:t>
            </a:fld>
            <a:endParaRPr>
              <a:solidFill>
                <a:schemeClr val="lt1"/>
              </a:solidFill>
              <a:highlight>
                <a:srgbClr val="000000"/>
              </a:highlight>
            </a:endParaRPr>
          </a:p>
        </p:txBody>
      </p:sp>
      <p:sp>
        <p:nvSpPr>
          <p:cNvPr id="61" name="Google Shape;61;p14"/>
          <p:cNvSpPr txBox="1"/>
          <p:nvPr/>
        </p:nvSpPr>
        <p:spPr>
          <a:xfrm>
            <a:off x="215650" y="140175"/>
            <a:ext cx="8805600" cy="42636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סוגי מחלקות.</a:t>
            </a:r>
            <a:endParaRPr b="1" sz="2500" u="sng"/>
          </a:p>
          <a:p>
            <a:pPr indent="0" lvl="0" marL="0" rtl="1" algn="r">
              <a:spcBef>
                <a:spcPts val="0"/>
              </a:spcBef>
              <a:spcAft>
                <a:spcPts val="0"/>
              </a:spcAft>
              <a:buNone/>
            </a:pPr>
            <a:r>
              <a:t/>
            </a:r>
            <a:endParaRPr sz="1500"/>
          </a:p>
          <a:p>
            <a:pPr indent="0" lvl="0" marL="0" rtl="1" algn="r">
              <a:spcBef>
                <a:spcPts val="0"/>
              </a:spcBef>
              <a:spcAft>
                <a:spcPts val="0"/>
              </a:spcAft>
              <a:buNone/>
            </a:pPr>
            <a:r>
              <a:rPr b="1" lang="iw" sz="1500"/>
              <a:t>3. </a:t>
            </a:r>
            <a:r>
              <a:rPr b="1" lang="iw" sz="1500"/>
              <a:t>מחלקה שלא ניתן ליצור ממנה מופע:</a:t>
            </a:r>
            <a:endParaRPr b="1" sz="1500"/>
          </a:p>
          <a:p>
            <a:pPr indent="0" lvl="0" marL="0" rtl="1" algn="r">
              <a:spcBef>
                <a:spcPts val="0"/>
              </a:spcBef>
              <a:spcAft>
                <a:spcPts val="0"/>
              </a:spcAft>
              <a:buNone/>
            </a:pPr>
            <a:r>
              <a:rPr lang="iw" sz="1500"/>
              <a:t>אם ניקח לדוגמה את המילה Shape וניצור ממנה מחלקה, לא נוכל אף פעם ליצור ממנה מופע כלשהו כיוון ש"צורה" זה בסך הכל שם כללי להרבה סוגי צורות אחרות. וכל פעם שאצור "צורה" אהיה חייב לציין איזה צורה יצרתי(עיגול, מלבן וכדו') זאת אומרת שאף פעם לא אוכל ליצור "צורה" אלא רק "סוג של צורה".</a:t>
            </a:r>
            <a:endParaRPr sz="1500"/>
          </a:p>
          <a:p>
            <a:pPr indent="0" lvl="0" marL="0" rtl="1" algn="r">
              <a:spcBef>
                <a:spcPts val="0"/>
              </a:spcBef>
              <a:spcAft>
                <a:spcPts val="0"/>
              </a:spcAft>
              <a:buNone/>
            </a:pPr>
            <a:r>
              <a:t/>
            </a:r>
            <a:endParaRPr sz="1500"/>
          </a:p>
          <a:p>
            <a:pPr indent="0" lvl="0" marL="0" rtl="1" algn="r">
              <a:spcBef>
                <a:spcPts val="0"/>
              </a:spcBef>
              <a:spcAft>
                <a:spcPts val="0"/>
              </a:spcAft>
              <a:buNone/>
            </a:pPr>
            <a:r>
              <a:rPr lang="iw" sz="1500"/>
              <a:t>במקרה כזה שאנו מבינים שאין אפשרות לבנות מופע ממחלקה זו, אנו ניצור  את מחלקת Shape עם המילה השמורה abstract שכל המטרה שלה זה להפשיט את הממשק של "צורה" </a:t>
            </a:r>
            <a:r>
              <a:rPr lang="iw" sz="1500" u="sng"/>
              <a:t>ויהיה ניתן רק לרשת ממנה</a:t>
            </a:r>
            <a:r>
              <a:rPr lang="iw" sz="1500"/>
              <a:t>:</a:t>
            </a:r>
            <a:endParaRPr sz="1500"/>
          </a:p>
          <a:p>
            <a:pPr indent="-323850" lvl="0" marL="457200" rtl="1" algn="r">
              <a:spcBef>
                <a:spcPts val="0"/>
              </a:spcBef>
              <a:spcAft>
                <a:spcPts val="0"/>
              </a:spcAft>
              <a:buSzPts val="1500"/>
              <a:buChar char="●"/>
            </a:pPr>
            <a:r>
              <a:rPr lang="iw" sz="1500"/>
              <a:t>לטפל בשדות(מאפיינים) שמשותפים לכל הצורות לדוגמה name, angles</a:t>
            </a:r>
            <a:endParaRPr sz="1500"/>
          </a:p>
          <a:p>
            <a:pPr indent="-323850" lvl="0" marL="457200" rtl="1" algn="r">
              <a:spcBef>
                <a:spcPts val="0"/>
              </a:spcBef>
              <a:spcAft>
                <a:spcPts val="0"/>
              </a:spcAft>
              <a:buSzPts val="1500"/>
              <a:buChar char="●"/>
            </a:pPr>
            <a:r>
              <a:rPr lang="iw" sz="1500"/>
              <a:t>לכתוב </a:t>
            </a:r>
            <a:r>
              <a:rPr lang="iw" sz="1500" u="sng"/>
              <a:t>עם מימוש</a:t>
            </a:r>
            <a:r>
              <a:rPr lang="iw" sz="1500"/>
              <a:t> בתוכה את כל היכולות שמשותפות לכל הצורות כמו GetShapeName שתחזיר את השם של הצורה (Circle, Rectangle, Triangle וכדו').</a:t>
            </a:r>
            <a:endParaRPr sz="1500"/>
          </a:p>
          <a:p>
            <a:pPr indent="-323850" lvl="0" marL="457200" rtl="1" algn="r">
              <a:spcBef>
                <a:spcPts val="0"/>
              </a:spcBef>
              <a:spcAft>
                <a:spcPts val="0"/>
              </a:spcAft>
              <a:buSzPts val="1500"/>
              <a:buChar char="●"/>
            </a:pPr>
            <a:r>
              <a:rPr lang="iw" sz="1500"/>
              <a:t>להצהיר (ללא מימוש) על פונקציות משותפות שהמימוש שלהם שונה בין כל אחת מהצורות לדוגמה: CalcArea</a:t>
            </a:r>
            <a:endParaRPr sz="1500"/>
          </a:p>
          <a:p>
            <a:pPr indent="-323850" lvl="1" marL="914400" rtl="1" algn="r">
              <a:spcBef>
                <a:spcPts val="0"/>
              </a:spcBef>
              <a:spcAft>
                <a:spcPts val="0"/>
              </a:spcAft>
              <a:buSzPts val="1500"/>
              <a:buChar char="○"/>
            </a:pPr>
            <a:r>
              <a:rPr lang="iw" sz="1500"/>
              <a:t>פונקציות כאלה לא מממשים באבא(כלומר, בלי החלק של הבלוק פקודות)</a:t>
            </a:r>
            <a:endParaRPr sz="1500"/>
          </a:p>
          <a:p>
            <a:pPr indent="-323850" lvl="1" marL="914400" rtl="1" algn="r">
              <a:spcBef>
                <a:spcPts val="0"/>
              </a:spcBef>
              <a:spcAft>
                <a:spcPts val="0"/>
              </a:spcAft>
              <a:buSzPts val="1500"/>
              <a:buChar char="○"/>
            </a:pPr>
            <a:r>
              <a:rPr lang="iw" sz="1500"/>
              <a:t>מצהירים עליהן עם המילה abstract.</a:t>
            </a:r>
            <a:endParaRPr sz="1500"/>
          </a:p>
          <a:p>
            <a:pPr indent="-323850" lvl="1" marL="914400" rtl="1" algn="r">
              <a:spcBef>
                <a:spcPts val="0"/>
              </a:spcBef>
              <a:spcAft>
                <a:spcPts val="0"/>
              </a:spcAft>
              <a:buSzPts val="1500"/>
              <a:buChar char="○"/>
            </a:pPr>
            <a:r>
              <a:rPr lang="iw" sz="1500"/>
              <a:t>דורסים אותן במחלקות היורשות עם המילה override.</a:t>
            </a:r>
            <a:endParaRPr sz="1500"/>
          </a:p>
          <a:p>
            <a:pPr indent="-323850" lvl="1" marL="914400" rtl="1" algn="r">
              <a:spcBef>
                <a:spcPts val="0"/>
              </a:spcBef>
              <a:spcAft>
                <a:spcPts val="0"/>
              </a:spcAft>
              <a:buSzPts val="1500"/>
              <a:buChar char="○"/>
            </a:pPr>
            <a:r>
              <a:rPr lang="iw" sz="1500"/>
              <a:t>חובה לממש אותם בבנים אלא אם כן גם הבנים אבסטרקטים </a:t>
            </a:r>
            <a:r>
              <a:rPr lang="iw" sz="1500" u="sng"/>
              <a:t>שאז חובת המימוש עוברת לנכד.</a:t>
            </a:r>
            <a:endParaRPr sz="1500"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5" name="Shape 65"/>
        <p:cNvGrpSpPr/>
        <p:nvPr/>
      </p:nvGrpSpPr>
      <p:grpSpPr>
        <a:xfrm>
          <a:off x="0" y="0"/>
          <a:ext cx="0" cy="0"/>
          <a:chOff x="0" y="0"/>
          <a:chExt cx="0" cy="0"/>
        </a:xfrm>
      </p:grpSpPr>
      <p:sp>
        <p:nvSpPr>
          <p:cNvPr id="66" name="Google Shape;6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solidFill>
                  <a:schemeClr val="lt1"/>
                </a:solidFill>
                <a:highlight>
                  <a:srgbClr val="000000"/>
                </a:highlight>
              </a:rPr>
              <a:t>‹#›</a:t>
            </a:fld>
            <a:endParaRPr>
              <a:solidFill>
                <a:schemeClr val="lt1"/>
              </a:solidFill>
              <a:highlight>
                <a:srgbClr val="000000"/>
              </a:highlight>
            </a:endParaRPr>
          </a:p>
        </p:txBody>
      </p:sp>
      <p:sp>
        <p:nvSpPr>
          <p:cNvPr id="67" name="Google Shape;67;p15"/>
          <p:cNvSpPr txBox="1"/>
          <p:nvPr/>
        </p:nvSpPr>
        <p:spPr>
          <a:xfrm>
            <a:off x="215650" y="140175"/>
            <a:ext cx="8805600" cy="24165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סוגי מחלקות.</a:t>
            </a:r>
            <a:endParaRPr b="1" sz="2500" u="sng"/>
          </a:p>
          <a:p>
            <a:pPr indent="0" lvl="0" marL="0" rtl="1" algn="r">
              <a:spcBef>
                <a:spcPts val="0"/>
              </a:spcBef>
              <a:spcAft>
                <a:spcPts val="0"/>
              </a:spcAft>
              <a:buNone/>
            </a:pPr>
            <a:r>
              <a:t/>
            </a:r>
            <a:endParaRPr sz="1500"/>
          </a:p>
          <a:p>
            <a:pPr indent="0" lvl="0" marL="0" rtl="1" algn="r">
              <a:spcBef>
                <a:spcPts val="0"/>
              </a:spcBef>
              <a:spcAft>
                <a:spcPts val="0"/>
              </a:spcAft>
              <a:buNone/>
            </a:pPr>
            <a:r>
              <a:rPr b="1" lang="iw" sz="1500"/>
              <a:t>חוקי מחלקה אבסטרקטית:</a:t>
            </a:r>
            <a:endParaRPr b="1" sz="1500"/>
          </a:p>
          <a:p>
            <a:pPr indent="-323850" lvl="0" marL="457200" rtl="1" algn="r">
              <a:spcBef>
                <a:spcPts val="0"/>
              </a:spcBef>
              <a:spcAft>
                <a:spcPts val="0"/>
              </a:spcAft>
              <a:buSzPts val="1500"/>
              <a:buChar char="●"/>
            </a:pPr>
            <a:r>
              <a:rPr lang="iw" sz="1500"/>
              <a:t>יכולה להכיל גם שדות ופונקציות לא אבסטרקטיות</a:t>
            </a:r>
            <a:endParaRPr sz="1500"/>
          </a:p>
          <a:p>
            <a:pPr indent="-323850" lvl="0" marL="457200" rtl="1" algn="r">
              <a:spcBef>
                <a:spcPts val="0"/>
              </a:spcBef>
              <a:spcAft>
                <a:spcPts val="0"/>
              </a:spcAft>
              <a:buSzPts val="1500"/>
              <a:buChar char="●"/>
            </a:pPr>
            <a:r>
              <a:rPr lang="iw" sz="1500"/>
              <a:t>לא ניתן ליצור ממנה מופעים.</a:t>
            </a:r>
            <a:endParaRPr sz="1500"/>
          </a:p>
          <a:p>
            <a:pPr indent="-323850" lvl="0" marL="457200" rtl="1" algn="r">
              <a:spcBef>
                <a:spcPts val="0"/>
              </a:spcBef>
              <a:spcAft>
                <a:spcPts val="0"/>
              </a:spcAft>
              <a:buSzPts val="1500"/>
              <a:buChar char="●"/>
            </a:pPr>
            <a:r>
              <a:rPr lang="iw" sz="1500"/>
              <a:t>כל הפונקציות האבסטרקטיות שלה חייבות להתממש במחלקות היורשות.</a:t>
            </a:r>
            <a:endParaRPr sz="1500"/>
          </a:p>
          <a:p>
            <a:pPr indent="-323850" lvl="0" marL="457200" rtl="1" algn="r">
              <a:spcBef>
                <a:spcPts val="0"/>
              </a:spcBef>
              <a:spcAft>
                <a:spcPts val="0"/>
              </a:spcAft>
              <a:buSzPts val="1500"/>
              <a:buChar char="●"/>
            </a:pPr>
            <a:r>
              <a:rPr lang="iw" sz="1500"/>
              <a:t>בכל מקום במערכת שיבקשו מופע של מחלקת Shape </a:t>
            </a:r>
            <a:r>
              <a:rPr lang="iw" sz="1500">
                <a:solidFill>
                  <a:schemeClr val="dk1"/>
                </a:solidFill>
              </a:rPr>
              <a:t> (לדגומה: ארגומנט בפונקציה, איבר במערך מסוג Shape וכדו') </a:t>
            </a:r>
            <a:r>
              <a:rPr lang="iw" sz="1500"/>
              <a:t>אוכל לשלוח מופע ממחלקה שיורשת אותו  כי ברגע שיורשים ממחלקה כלשהי אוטומטי זה מחשיב את המחלקה היורשת כמו מחלקת האבא (ירושה זה בעצם הכלה...)</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solidFill>
                  <a:schemeClr val="lt1"/>
                </a:solidFill>
                <a:highlight>
                  <a:srgbClr val="000000"/>
                </a:highlight>
              </a:rPr>
              <a:t>‹#›</a:t>
            </a:fld>
            <a:endParaRPr>
              <a:solidFill>
                <a:schemeClr val="lt1"/>
              </a:solidFill>
              <a:highlight>
                <a:srgbClr val="000000"/>
              </a:highlight>
            </a:endParaRPr>
          </a:p>
        </p:txBody>
      </p:sp>
      <p:sp>
        <p:nvSpPr>
          <p:cNvPr id="73" name="Google Shape;73;p16"/>
          <p:cNvSpPr txBox="1"/>
          <p:nvPr/>
        </p:nvSpPr>
        <p:spPr>
          <a:xfrm>
            <a:off x="215650" y="140175"/>
            <a:ext cx="8805600" cy="31092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סוגי מחלקות.</a:t>
            </a:r>
            <a:endParaRPr b="1" sz="2500" u="sng"/>
          </a:p>
          <a:p>
            <a:pPr indent="0" lvl="0" marL="0" rtl="1" algn="r">
              <a:spcBef>
                <a:spcPts val="0"/>
              </a:spcBef>
              <a:spcAft>
                <a:spcPts val="0"/>
              </a:spcAft>
              <a:buNone/>
            </a:pPr>
            <a:r>
              <a:t/>
            </a:r>
            <a:endParaRPr sz="1500"/>
          </a:p>
          <a:p>
            <a:pPr indent="0" lvl="0" marL="0" rtl="1" algn="r">
              <a:spcBef>
                <a:spcPts val="0"/>
              </a:spcBef>
              <a:spcAft>
                <a:spcPts val="0"/>
              </a:spcAft>
              <a:buNone/>
            </a:pPr>
            <a:r>
              <a:rPr b="1" lang="iw" sz="1500" u="sng"/>
              <a:t>תרגולים:</a:t>
            </a:r>
            <a:endParaRPr b="1" sz="1500" u="sng"/>
          </a:p>
          <a:p>
            <a:pPr indent="-323850" lvl="0" marL="457200" rtl="1" algn="r">
              <a:spcBef>
                <a:spcPts val="0"/>
              </a:spcBef>
              <a:spcAft>
                <a:spcPts val="0"/>
              </a:spcAft>
              <a:buSzPts val="1500"/>
              <a:buAutoNum type="arabicPeriod"/>
            </a:pPr>
            <a:r>
              <a:rPr lang="iw" sz="1500"/>
              <a:t>ביקשו ממני ליצור מחלקה בשם FileManager שיודעת לשמור, לקרוא ולמחוק קובץ מהמחשב וזה כל התפקיד שלה… עם איזה סוג מחלקה הייתם משתמשים? בצע את המימוש.</a:t>
            </a:r>
            <a:endParaRPr sz="1500"/>
          </a:p>
          <a:p>
            <a:pPr indent="-323850" lvl="0" marL="457200" rtl="1" algn="r">
              <a:spcBef>
                <a:spcPts val="0"/>
              </a:spcBef>
              <a:spcAft>
                <a:spcPts val="0"/>
              </a:spcAft>
              <a:buSzPts val="1500"/>
              <a:buAutoNum type="arabicPeriod"/>
            </a:pPr>
            <a:r>
              <a:rPr lang="iw" sz="1500"/>
              <a:t>ביקשו ממני ליצור מחלקה שמייצגת את הממשק של רהיט עם </a:t>
            </a:r>
            <a:r>
              <a:rPr lang="iw" sz="1500">
                <a:solidFill>
                  <a:schemeClr val="dk1"/>
                </a:solidFill>
              </a:rPr>
              <a:t>מאפיינים Type וColor ו</a:t>
            </a:r>
            <a:r>
              <a:rPr lang="iw" sz="1500"/>
              <a:t>עם הפונקציות:</a:t>
            </a:r>
            <a:endParaRPr sz="1500"/>
          </a:p>
          <a:p>
            <a:pPr indent="-323850" lvl="1" marL="914400" rtl="1" algn="r">
              <a:spcBef>
                <a:spcPts val="0"/>
              </a:spcBef>
              <a:spcAft>
                <a:spcPts val="0"/>
              </a:spcAft>
              <a:buSzPts val="1500"/>
              <a:buAutoNum type="alphaLcPeriod"/>
            </a:pPr>
            <a:r>
              <a:rPr lang="iw" sz="1500"/>
              <a:t>Braek - (כל הרהיטים נשברים באותה צורה) </a:t>
            </a:r>
            <a:endParaRPr sz="1500"/>
          </a:p>
          <a:p>
            <a:pPr indent="-323850" lvl="1" marL="914400" rtl="1" algn="r">
              <a:spcBef>
                <a:spcPts val="0"/>
              </a:spcBef>
              <a:spcAft>
                <a:spcPts val="0"/>
              </a:spcAft>
              <a:buSzPts val="1500"/>
              <a:buAutoNum type="alphaLcPeriod"/>
            </a:pPr>
            <a:r>
              <a:rPr lang="iw" sz="1500"/>
              <a:t>NewFromIkea - (לכל רהיט יש צורת הרכבה שונה.) </a:t>
            </a:r>
            <a:endParaRPr sz="1500"/>
          </a:p>
          <a:p>
            <a:pPr indent="-323850" lvl="1" marL="914400" rtl="1" algn="r">
              <a:spcBef>
                <a:spcPts val="0"/>
              </a:spcBef>
              <a:spcAft>
                <a:spcPts val="0"/>
              </a:spcAft>
              <a:buSzPts val="1500"/>
              <a:buAutoNum type="alphaLcPeriod"/>
            </a:pPr>
            <a:r>
              <a:rPr lang="iw" sz="1500"/>
              <a:t>כל רהיט שיבוא אחריו יקבל את יכולות הבסיס שלו ויוסיף עוד יכולת אחת לפחות שמתאימה לו. באיזה מחלקה אשתמש? ממשו זאת. </a:t>
            </a:r>
            <a:endParaRPr sz="1500"/>
          </a:p>
          <a:p>
            <a:pPr indent="-323850" lvl="0" marL="457200" rtl="1" algn="r">
              <a:spcBef>
                <a:spcPts val="0"/>
              </a:spcBef>
              <a:spcAft>
                <a:spcPts val="0"/>
              </a:spcAft>
              <a:buSzPts val="1500"/>
              <a:buAutoNum type="arabicPeriod"/>
            </a:pPr>
            <a:r>
              <a:rPr lang="iw" sz="1500"/>
              <a:t>ביקשו ממני ליצור מחלקה עם המאפיין FormulaForAtom ועוד פונקציה שעושה את כל החישובים וכמובן שלא ארצה שמחלקה אחרת תרחיב איכשהו את מה שבניתי.. באיזה סוג מחלקה אשתמש?</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7" name="Shape 77"/>
        <p:cNvGrpSpPr/>
        <p:nvPr/>
      </p:nvGrpSpPr>
      <p:grpSpPr>
        <a:xfrm>
          <a:off x="0" y="0"/>
          <a:ext cx="0" cy="0"/>
          <a:chOff x="0" y="0"/>
          <a:chExt cx="0" cy="0"/>
        </a:xfrm>
      </p:grpSpPr>
      <p:sp>
        <p:nvSpPr>
          <p:cNvPr id="78" name="Google Shape;7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solidFill>
                  <a:schemeClr val="lt1"/>
                </a:solidFill>
                <a:highlight>
                  <a:srgbClr val="000000"/>
                </a:highlight>
              </a:rPr>
              <a:t>‹#›</a:t>
            </a:fld>
            <a:endParaRPr>
              <a:solidFill>
                <a:schemeClr val="lt1"/>
              </a:solidFill>
              <a:highlight>
                <a:srgbClr val="000000"/>
              </a:highlight>
            </a:endParaRPr>
          </a:p>
        </p:txBody>
      </p:sp>
      <p:sp>
        <p:nvSpPr>
          <p:cNvPr id="79" name="Google Shape;79;p17"/>
          <p:cNvSpPr txBox="1"/>
          <p:nvPr/>
        </p:nvSpPr>
        <p:spPr>
          <a:xfrm>
            <a:off x="215650" y="140175"/>
            <a:ext cx="8805600" cy="44946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סוגי מחלקות.</a:t>
            </a:r>
            <a:endParaRPr b="1" sz="2500" u="sng"/>
          </a:p>
          <a:p>
            <a:pPr indent="0" lvl="0" marL="0" rtl="1" algn="r">
              <a:spcBef>
                <a:spcPts val="0"/>
              </a:spcBef>
              <a:spcAft>
                <a:spcPts val="0"/>
              </a:spcAft>
              <a:buNone/>
            </a:pPr>
            <a:r>
              <a:t/>
            </a:r>
            <a:endParaRPr sz="1500"/>
          </a:p>
          <a:p>
            <a:pPr indent="0" lvl="0" marL="0" rtl="1" algn="r">
              <a:spcBef>
                <a:spcPts val="0"/>
              </a:spcBef>
              <a:spcAft>
                <a:spcPts val="0"/>
              </a:spcAft>
              <a:buNone/>
            </a:pPr>
            <a:r>
              <a:rPr b="1" lang="iw" sz="1500" u="sng"/>
              <a:t>קישורי עזר</a:t>
            </a:r>
            <a:r>
              <a:rPr b="1" lang="iw" sz="1500" u="sng"/>
              <a:t>:</a:t>
            </a:r>
            <a:endParaRPr b="1" sz="1500" u="sng"/>
          </a:p>
          <a:p>
            <a:pPr indent="0" lvl="0" marL="0" rtl="1" algn="r">
              <a:spcBef>
                <a:spcPts val="0"/>
              </a:spcBef>
              <a:spcAft>
                <a:spcPts val="0"/>
              </a:spcAft>
              <a:buNone/>
            </a:pPr>
            <a:r>
              <a:rPr b="1" lang="iw" sz="1500"/>
              <a:t>sealed class:</a:t>
            </a:r>
            <a:endParaRPr b="1" sz="1500"/>
          </a:p>
          <a:p>
            <a:pPr indent="-323850" lvl="0" marL="457200" rtl="1" algn="r">
              <a:spcBef>
                <a:spcPts val="0"/>
              </a:spcBef>
              <a:spcAft>
                <a:spcPts val="0"/>
              </a:spcAft>
              <a:buSzPts val="1500"/>
              <a:buChar char="●"/>
            </a:pPr>
            <a:r>
              <a:rPr lang="iw" sz="1500">
                <a:solidFill>
                  <a:schemeClr val="hlink"/>
                </a:solidFill>
                <a:uFill>
                  <a:noFill/>
                </a:uFill>
                <a:hlinkClick r:id="rId3"/>
              </a:rPr>
              <a:t>Microsoft Docs - Sealed keyword </a:t>
            </a:r>
            <a:endParaRPr sz="1500"/>
          </a:p>
          <a:p>
            <a:pPr indent="-323850" lvl="0" marL="457200" rtl="1" algn="r">
              <a:spcBef>
                <a:spcPts val="0"/>
              </a:spcBef>
              <a:spcAft>
                <a:spcPts val="0"/>
              </a:spcAft>
              <a:buClr>
                <a:schemeClr val="dk1"/>
              </a:buClr>
              <a:buSzPts val="1500"/>
              <a:buChar char="●"/>
            </a:pPr>
            <a:r>
              <a:rPr lang="iw" sz="1500">
                <a:solidFill>
                  <a:schemeClr val="accent5"/>
                </a:solidFill>
                <a:uFill>
                  <a:noFill/>
                </a:uFill>
                <a:hlinkClick r:id="rId4">
                  <a:extLst>
                    <a:ext uri="{A12FA001-AC4F-418D-AE19-62706E023703}">
                      <ahyp:hlinkClr val="tx"/>
                    </a:ext>
                  </a:extLst>
                </a:hlinkClick>
              </a:rPr>
              <a:t>CSharpCorner - Sealed keyword</a:t>
            </a:r>
            <a:endParaRPr sz="1500">
              <a:solidFill>
                <a:schemeClr val="dk1"/>
              </a:solidFill>
            </a:endParaRPr>
          </a:p>
          <a:p>
            <a:pPr indent="-323850" lvl="0" marL="457200" rtl="1" algn="r">
              <a:spcBef>
                <a:spcPts val="0"/>
              </a:spcBef>
              <a:spcAft>
                <a:spcPts val="0"/>
              </a:spcAft>
              <a:buClr>
                <a:schemeClr val="dk1"/>
              </a:buClr>
              <a:buSzPts val="1500"/>
              <a:buChar char="●"/>
            </a:pPr>
            <a:r>
              <a:rPr lang="iw" sz="1500">
                <a:solidFill>
                  <a:schemeClr val="hlink"/>
                </a:solidFill>
                <a:uFill>
                  <a:noFill/>
                </a:uFill>
                <a:hlinkClick r:id="rId5"/>
              </a:rPr>
              <a:t>GeeksForGeeks - Sealed keyword</a:t>
            </a:r>
            <a:endParaRPr b="1" sz="1100">
              <a:solidFill>
                <a:schemeClr val="dk1"/>
              </a:solidFill>
            </a:endParaRPr>
          </a:p>
          <a:p>
            <a:pPr indent="-323850" lvl="0" marL="457200" rtl="1" algn="r">
              <a:spcBef>
                <a:spcPts val="0"/>
              </a:spcBef>
              <a:spcAft>
                <a:spcPts val="0"/>
              </a:spcAft>
              <a:buClr>
                <a:schemeClr val="dk1"/>
              </a:buClr>
              <a:buSzPts val="1500"/>
              <a:buChar char="●"/>
            </a:pPr>
            <a:r>
              <a:t/>
            </a:r>
            <a:endParaRPr sz="1500">
              <a:solidFill>
                <a:schemeClr val="dk1"/>
              </a:solidFill>
            </a:endParaRPr>
          </a:p>
          <a:p>
            <a:pPr indent="0" lvl="0" marL="457200" rtl="1" algn="r">
              <a:spcBef>
                <a:spcPts val="0"/>
              </a:spcBef>
              <a:spcAft>
                <a:spcPts val="0"/>
              </a:spcAft>
              <a:buNone/>
            </a:pPr>
            <a:r>
              <a:t/>
            </a:r>
            <a:endParaRPr sz="1500"/>
          </a:p>
          <a:p>
            <a:pPr indent="0" lvl="0" marL="0" rtl="1" algn="r">
              <a:spcBef>
                <a:spcPts val="0"/>
              </a:spcBef>
              <a:spcAft>
                <a:spcPts val="0"/>
              </a:spcAft>
              <a:buNone/>
            </a:pPr>
            <a:r>
              <a:rPr b="1" lang="iw" sz="1500" u="sng"/>
              <a:t>static class:</a:t>
            </a:r>
            <a:endParaRPr b="1" sz="1500" u="sng"/>
          </a:p>
          <a:p>
            <a:pPr indent="-323850" lvl="0" marL="457200" rtl="1" algn="r">
              <a:spcBef>
                <a:spcPts val="0"/>
              </a:spcBef>
              <a:spcAft>
                <a:spcPts val="0"/>
              </a:spcAft>
              <a:buSzPts val="1500"/>
              <a:buChar char="●"/>
            </a:pPr>
            <a:r>
              <a:rPr lang="iw" sz="1500">
                <a:solidFill>
                  <a:schemeClr val="hlink"/>
                </a:solidFill>
                <a:uFill>
                  <a:noFill/>
                </a:uFill>
                <a:hlinkClick r:id="rId6"/>
              </a:rPr>
              <a:t>Microsoft Docs - Static Class</a:t>
            </a:r>
            <a:endParaRPr sz="1500"/>
          </a:p>
          <a:p>
            <a:pPr indent="-323850" lvl="0" marL="457200" rtl="1" algn="r">
              <a:spcBef>
                <a:spcPts val="0"/>
              </a:spcBef>
              <a:spcAft>
                <a:spcPts val="0"/>
              </a:spcAft>
              <a:buSzPts val="1500"/>
              <a:buChar char="●"/>
            </a:pPr>
            <a:r>
              <a:rPr lang="iw" sz="1500">
                <a:solidFill>
                  <a:schemeClr val="hlink"/>
                </a:solidFill>
                <a:uFill>
                  <a:noFill/>
                </a:uFill>
                <a:hlinkClick r:id="rId7"/>
              </a:rPr>
              <a:t>CSharpCorner - Static Class</a:t>
            </a:r>
            <a:endParaRPr sz="1500"/>
          </a:p>
          <a:p>
            <a:pPr indent="-323850" lvl="0" marL="457200" rtl="1" algn="r">
              <a:spcBef>
                <a:spcPts val="0"/>
              </a:spcBef>
              <a:spcAft>
                <a:spcPts val="0"/>
              </a:spcAft>
              <a:buSzPts val="1500"/>
              <a:buChar char="●"/>
            </a:pPr>
            <a:r>
              <a:rPr lang="iw" sz="1500">
                <a:solidFill>
                  <a:schemeClr val="hlink"/>
                </a:solidFill>
                <a:uFill>
                  <a:noFill/>
                </a:uFill>
                <a:hlinkClick r:id="rId8"/>
              </a:rPr>
              <a:t>GeeksForGeeks - Static Class</a:t>
            </a:r>
            <a:endParaRPr sz="1500"/>
          </a:p>
          <a:p>
            <a:pPr indent="0" lvl="0" marL="457200" rtl="1" algn="r">
              <a:spcBef>
                <a:spcPts val="0"/>
              </a:spcBef>
              <a:spcAft>
                <a:spcPts val="0"/>
              </a:spcAft>
              <a:buNone/>
            </a:pPr>
            <a:r>
              <a:t/>
            </a:r>
            <a:endParaRPr sz="1500"/>
          </a:p>
          <a:p>
            <a:pPr indent="0" lvl="0" marL="0" rtl="1" algn="r">
              <a:spcBef>
                <a:spcPts val="0"/>
              </a:spcBef>
              <a:spcAft>
                <a:spcPts val="0"/>
              </a:spcAft>
              <a:buNone/>
            </a:pPr>
            <a:r>
              <a:rPr b="1" lang="iw" sz="1500" u="sng"/>
              <a:t>abstract class and members:</a:t>
            </a:r>
            <a:endParaRPr b="1" sz="1500" u="sng"/>
          </a:p>
          <a:p>
            <a:pPr indent="-323850" lvl="0" marL="457200" rtl="1" algn="r">
              <a:spcBef>
                <a:spcPts val="0"/>
              </a:spcBef>
              <a:spcAft>
                <a:spcPts val="0"/>
              </a:spcAft>
              <a:buSzPts val="1500"/>
              <a:buChar char="●"/>
            </a:pPr>
            <a:r>
              <a:rPr lang="iw" sz="1500">
                <a:solidFill>
                  <a:schemeClr val="hlink"/>
                </a:solidFill>
                <a:uFill>
                  <a:noFill/>
                </a:uFill>
                <a:hlinkClick r:id="rId9"/>
              </a:rPr>
              <a:t>Microsoft Docs - Abstract </a:t>
            </a:r>
            <a:endParaRPr sz="1500"/>
          </a:p>
          <a:p>
            <a:pPr indent="-323850" lvl="0" marL="457200" rtl="1" algn="r">
              <a:spcBef>
                <a:spcPts val="0"/>
              </a:spcBef>
              <a:spcAft>
                <a:spcPts val="0"/>
              </a:spcAft>
              <a:buSzPts val="1500"/>
              <a:buChar char="●"/>
            </a:pPr>
            <a:r>
              <a:rPr lang="iw" sz="1500">
                <a:solidFill>
                  <a:schemeClr val="hlink"/>
                </a:solidFill>
                <a:uFill>
                  <a:noFill/>
                </a:uFill>
                <a:hlinkClick r:id="rId10"/>
              </a:rPr>
              <a:t>W3Schools - Abstraction</a:t>
            </a:r>
            <a:endParaRPr sz="1500"/>
          </a:p>
          <a:p>
            <a:pPr indent="-323850" lvl="0" marL="457200" rtl="1" algn="r">
              <a:spcBef>
                <a:spcPts val="0"/>
              </a:spcBef>
              <a:spcAft>
                <a:spcPts val="0"/>
              </a:spcAft>
              <a:buSzPts val="1500"/>
              <a:buChar char="●"/>
            </a:pPr>
            <a:r>
              <a:rPr lang="iw" sz="1500">
                <a:solidFill>
                  <a:schemeClr val="hlink"/>
                </a:solidFill>
                <a:uFill>
                  <a:noFill/>
                </a:uFill>
                <a:hlinkClick r:id="rId11"/>
              </a:rPr>
              <a:t>WebMaster - Abstract Class - Hebrew</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3" name="Shape 83"/>
        <p:cNvGrpSpPr/>
        <p:nvPr/>
      </p:nvGrpSpPr>
      <p:grpSpPr>
        <a:xfrm>
          <a:off x="0" y="0"/>
          <a:ext cx="0" cy="0"/>
          <a:chOff x="0" y="0"/>
          <a:chExt cx="0" cy="0"/>
        </a:xfrm>
      </p:grpSpPr>
      <p:sp>
        <p:nvSpPr>
          <p:cNvPr id="84" name="Google Shape;8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solidFill>
                  <a:schemeClr val="lt1"/>
                </a:solidFill>
                <a:highlight>
                  <a:srgbClr val="000000"/>
                </a:highlight>
              </a:rPr>
              <a:t>‹#›</a:t>
            </a:fld>
            <a:endParaRPr>
              <a:solidFill>
                <a:schemeClr val="lt1"/>
              </a:solidFill>
              <a:highlight>
                <a:srgbClr val="000000"/>
              </a:highlight>
            </a:endParaRPr>
          </a:p>
        </p:txBody>
      </p:sp>
      <p:sp>
        <p:nvSpPr>
          <p:cNvPr id="85" name="Google Shape;85;p18"/>
          <p:cNvSpPr txBox="1"/>
          <p:nvPr/>
        </p:nvSpPr>
        <p:spPr>
          <a:xfrm>
            <a:off x="215650" y="140175"/>
            <a:ext cx="8805600" cy="12621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סוגי מחלקות.</a:t>
            </a:r>
            <a:endParaRPr b="1" sz="2500" u="sng"/>
          </a:p>
          <a:p>
            <a:pPr indent="0" lvl="0" marL="0" rtl="1" algn="r">
              <a:spcBef>
                <a:spcPts val="0"/>
              </a:spcBef>
              <a:spcAft>
                <a:spcPts val="0"/>
              </a:spcAft>
              <a:buNone/>
            </a:pPr>
            <a:r>
              <a:t/>
            </a:r>
            <a:endParaRPr sz="1500"/>
          </a:p>
          <a:p>
            <a:pPr indent="0" lvl="0" marL="0" rtl="1" algn="r">
              <a:spcBef>
                <a:spcPts val="0"/>
              </a:spcBef>
              <a:spcAft>
                <a:spcPts val="0"/>
              </a:spcAft>
              <a:buNone/>
            </a:pPr>
            <a:r>
              <a:rPr b="1" lang="iw" sz="1500" u="sng"/>
              <a:t>שיעורי בית</a:t>
            </a:r>
            <a:r>
              <a:rPr b="1" lang="iw" sz="1500" u="sng"/>
              <a:t>:</a:t>
            </a:r>
            <a:endParaRPr b="1" sz="1500" u="sng"/>
          </a:p>
          <a:p>
            <a:pPr indent="0" lvl="0" marL="0" rtl="1" algn="r">
              <a:spcBef>
                <a:spcPts val="0"/>
              </a:spcBef>
              <a:spcAft>
                <a:spcPts val="0"/>
              </a:spcAft>
              <a:buNone/>
            </a:pPr>
            <a:r>
              <a:rPr lang="iw" sz="1500" u="sng">
                <a:solidFill>
                  <a:schemeClr val="hlink"/>
                </a:solidFill>
                <a:hlinkClick r:id="rId3"/>
              </a:rPr>
              <a:t>HomeWork - Class Types</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