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ec51f52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ec51f52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ec51f52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ec51f52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ec51f52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ec51f52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ec51f52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ec51f52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3schools.com/cs/cs_constructors.asp" TargetMode="External"/><Relationship Id="rId4" Type="http://schemas.openxmlformats.org/officeDocument/2006/relationships/hyperlink" Target="https://docs.microsoft.com/en-us/dotnet/csharp/programming-guide/classes-and-structs/constructors" TargetMode="External"/><Relationship Id="rId5" Type="http://schemas.openxmlformats.org/officeDocument/2006/relationships/hyperlink" Target="https://www.tutlane.com/tutorial/csharp/csharp-constructors-with-examples" TargetMode="External"/><Relationship Id="rId6" Type="http://schemas.openxmlformats.org/officeDocument/2006/relationships/hyperlink" Target="https://www.geeksforgeeks.org/c-sharp-constructors/" TargetMode="External"/><Relationship Id="rId7" Type="http://schemas.openxmlformats.org/officeDocument/2006/relationships/hyperlink" Target="https://docs.google.com/document/d/1TRNKOU9gAtawWIcURJxnC24IzRTCXiaHBGjruHdwN88/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nvSpPr>
        <p:spPr>
          <a:xfrm>
            <a:off x="94550" y="85500"/>
            <a:ext cx="8921400" cy="4648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בנאים</a:t>
            </a:r>
            <a:r>
              <a:rPr lang="iw" sz="2500"/>
              <a:t> 1</a:t>
            </a:r>
            <a:endParaRPr sz="2500"/>
          </a:p>
          <a:p>
            <a:pPr indent="0" lvl="0" marL="0" rtl="1" algn="ctr">
              <a:spcBef>
                <a:spcPts val="0"/>
              </a:spcBef>
              <a:spcAft>
                <a:spcPts val="0"/>
              </a:spcAft>
              <a:buNone/>
            </a:pPr>
            <a:r>
              <a:t/>
            </a:r>
            <a:endParaRPr sz="2500"/>
          </a:p>
          <a:p>
            <a:pPr indent="0" lvl="0" marL="0" rtl="1" algn="r">
              <a:spcBef>
                <a:spcPts val="0"/>
              </a:spcBef>
              <a:spcAft>
                <a:spcPts val="0"/>
              </a:spcAft>
              <a:buNone/>
            </a:pPr>
            <a:r>
              <a:rPr b="1" lang="iw" sz="1500" u="sng"/>
              <a:t>מה זה בנאי:</a:t>
            </a:r>
            <a:endParaRPr b="1" sz="1500" u="sng"/>
          </a:p>
          <a:p>
            <a:pPr indent="0" lvl="0" marL="0" rtl="1" algn="r">
              <a:spcBef>
                <a:spcPts val="0"/>
              </a:spcBef>
              <a:spcAft>
                <a:spcPts val="0"/>
              </a:spcAft>
              <a:buNone/>
            </a:pPr>
            <a:r>
              <a:rPr lang="iw" sz="1500"/>
              <a:t>אפשר להסתכל על בנאי כהוראות יצרן שבעצם אומר למי שרוצה ליצור מופע מתבנית כלשהי, כדי ליצור מופע מתבנית זו עליך לשלוח פרמטרים שהוגדו מראש..</a:t>
            </a:r>
            <a:br>
              <a:rPr lang="iw" sz="1500"/>
            </a:br>
            <a:br>
              <a:rPr lang="iw" sz="1500"/>
            </a:br>
            <a:r>
              <a:rPr lang="iw" sz="1500"/>
              <a:t>בכל מחלקה נוצר בנאי ריק כדיפולט ש</a:t>
            </a:r>
            <a:r>
              <a:rPr lang="iw" sz="1500"/>
              <a:t>נותן</a:t>
            </a:r>
            <a:r>
              <a:rPr lang="iw" sz="1500"/>
              <a:t> אפשרות לבנות מופעים ללא תנאים, ואנחנו יכולים לעשות </a:t>
            </a:r>
            <a:r>
              <a:rPr b="1" lang="iw" sz="1500"/>
              <a:t>constructor overloading(העמסת בנאיים) </a:t>
            </a:r>
            <a:r>
              <a:rPr lang="iw" sz="1500"/>
              <a:t>כלומר להוסיף בנאים לפי הצורך שיש לנו (ניתן גם למחוק את הבנאי הריק).</a:t>
            </a:r>
            <a:endParaRPr sz="1500">
              <a:solidFill>
                <a:schemeClr val="dk1"/>
              </a:solidFill>
            </a:endParaRPr>
          </a:p>
          <a:p>
            <a:pPr indent="0" lvl="0" marL="0" rtl="1" algn="r">
              <a:spcBef>
                <a:spcPts val="0"/>
              </a:spcBef>
              <a:spcAft>
                <a:spcPts val="0"/>
              </a:spcAft>
              <a:buClr>
                <a:schemeClr val="dk1"/>
              </a:buClr>
              <a:buSzPts val="1100"/>
              <a:buFont typeface="Arial"/>
              <a:buNone/>
            </a:pPr>
            <a:r>
              <a:t/>
            </a:r>
            <a:endParaRPr sz="1500">
              <a:solidFill>
                <a:schemeClr val="dk1"/>
              </a:solidFill>
            </a:endParaRPr>
          </a:p>
          <a:p>
            <a:pPr indent="0" lvl="0" marL="0" rtl="1" algn="r">
              <a:spcBef>
                <a:spcPts val="0"/>
              </a:spcBef>
              <a:spcAft>
                <a:spcPts val="0"/>
              </a:spcAft>
              <a:buNone/>
            </a:pPr>
            <a:r>
              <a:rPr b="1" lang="iw" sz="1500" u="sng"/>
              <a:t>מבנה הבנאי:</a:t>
            </a:r>
            <a:endParaRPr b="1" sz="1500" u="sng"/>
          </a:p>
          <a:p>
            <a:pPr indent="0" lvl="0" marL="0" rtl="1" algn="r">
              <a:spcBef>
                <a:spcPts val="0"/>
              </a:spcBef>
              <a:spcAft>
                <a:spcPts val="0"/>
              </a:spcAft>
              <a:buNone/>
            </a:pPr>
            <a:r>
              <a:rPr lang="iw" sz="1500"/>
              <a:t>בנאי זה כעין פונקציה שמחזירה אובייקט\מופע חדש בזיכרון מאותו סוג של התבנית. והסינטקס שלו פשוט:</a:t>
            </a:r>
            <a:endParaRPr sz="1500"/>
          </a:p>
          <a:p>
            <a:pPr indent="-323850" lvl="0" marL="457200" rtl="1" algn="r">
              <a:spcBef>
                <a:spcPts val="0"/>
              </a:spcBef>
              <a:spcAft>
                <a:spcPts val="0"/>
              </a:spcAft>
              <a:buSzPts val="1500"/>
              <a:buChar char="●"/>
            </a:pPr>
            <a:r>
              <a:rPr lang="iw" sz="1500"/>
              <a:t>מגדירים רמת נגישות(נרחיב בהמשך)</a:t>
            </a:r>
            <a:endParaRPr sz="1500"/>
          </a:p>
          <a:p>
            <a:pPr indent="-323850" lvl="0" marL="457200" rtl="1" algn="r">
              <a:spcBef>
                <a:spcPts val="0"/>
              </a:spcBef>
              <a:spcAft>
                <a:spcPts val="0"/>
              </a:spcAft>
              <a:buSzPts val="1500"/>
              <a:buChar char="●"/>
            </a:pPr>
            <a:r>
              <a:rPr lang="iw" sz="1500"/>
              <a:t>שם הטייפ\תבנית.</a:t>
            </a:r>
            <a:endParaRPr sz="1500"/>
          </a:p>
          <a:p>
            <a:pPr indent="-323850" lvl="0" marL="457200" rtl="1" algn="r">
              <a:spcBef>
                <a:spcPts val="0"/>
              </a:spcBef>
              <a:spcAft>
                <a:spcPts val="0"/>
              </a:spcAft>
              <a:buSzPts val="1500"/>
              <a:buChar char="●"/>
            </a:pPr>
            <a:r>
              <a:rPr lang="iw" sz="1500"/>
              <a:t>סוגריים עגולות לפרמטרים</a:t>
            </a:r>
            <a:endParaRPr sz="1500"/>
          </a:p>
          <a:p>
            <a:pPr indent="-323850" lvl="0" marL="457200" rtl="1" algn="r">
              <a:spcBef>
                <a:spcPts val="0"/>
              </a:spcBef>
              <a:spcAft>
                <a:spcPts val="0"/>
              </a:spcAft>
              <a:buSzPts val="1500"/>
              <a:buChar char="●"/>
            </a:pPr>
            <a:r>
              <a:rPr lang="iw" sz="1500"/>
              <a:t>בלוק הפקודות</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nvSpPr>
        <p:spPr>
          <a:xfrm>
            <a:off x="94550" y="85500"/>
            <a:ext cx="8921400" cy="4263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בנאי</a:t>
            </a:r>
            <a:r>
              <a:rPr b="1" lang="iw" sz="2500" u="sng"/>
              <a:t>ם</a:t>
            </a:r>
            <a:r>
              <a:rPr lang="iw" sz="2500"/>
              <a:t> 2</a:t>
            </a:r>
            <a:endParaRPr sz="2500"/>
          </a:p>
          <a:p>
            <a:pPr indent="0" lvl="0" marL="0" rtl="0" algn="l">
              <a:spcBef>
                <a:spcPts val="0"/>
              </a:spcBef>
              <a:spcAft>
                <a:spcPts val="0"/>
              </a:spcAft>
              <a:buNone/>
            </a:pPr>
            <a:r>
              <a:t/>
            </a:r>
            <a:endParaRPr sz="1500"/>
          </a:p>
          <a:p>
            <a:pPr indent="0" lvl="0" marL="0" rtl="1" algn="r">
              <a:spcBef>
                <a:spcPts val="0"/>
              </a:spcBef>
              <a:spcAft>
                <a:spcPts val="0"/>
              </a:spcAft>
              <a:buClr>
                <a:schemeClr val="dk1"/>
              </a:buClr>
              <a:buSzPts val="1100"/>
              <a:buFont typeface="Arial"/>
              <a:buNone/>
            </a:pPr>
            <a:r>
              <a:rPr b="1" lang="iw" sz="1500" u="sng">
                <a:solidFill>
                  <a:schemeClr val="dk1"/>
                </a:solidFill>
              </a:rPr>
              <a:t>איזה פרמטרים ניתן לשלוח:</a:t>
            </a:r>
            <a:endParaRPr b="1" sz="1500" u="sng">
              <a:solidFill>
                <a:schemeClr val="dk1"/>
              </a:solidFill>
            </a:endParaRPr>
          </a:p>
          <a:p>
            <a:pPr indent="0" lvl="0" marL="0" rtl="1" algn="r">
              <a:spcBef>
                <a:spcPts val="0"/>
              </a:spcBef>
              <a:spcAft>
                <a:spcPts val="0"/>
              </a:spcAft>
              <a:buClr>
                <a:schemeClr val="dk1"/>
              </a:buClr>
              <a:buSzPts val="1100"/>
              <a:buFont typeface="Arial"/>
              <a:buNone/>
            </a:pPr>
            <a:r>
              <a:rPr lang="iw" sz="1500">
                <a:solidFill>
                  <a:schemeClr val="dk1"/>
                </a:solidFill>
              </a:rPr>
              <a:t>בדרך כלל משתמשים בבנאי כדי לשלוח פרמטרים שהמאפיינים של המופע החדש יקבל… לדוגמה אם יש לי מחלקת Dog עם המאפיינים  type,high,price, אני אבנה בנאי שמבקש פרמטר אחד בשם dogType מסוג סטרינג ועוד שני פרמטרים של double בשביל גובה ומחיר (dogPrice, dogHigh) ובתוך הבנאי, אבצע השמה בצורה הזאת:</a:t>
            </a:r>
            <a:endParaRPr sz="1500">
              <a:solidFill>
                <a:schemeClr val="dk1"/>
              </a:solidFill>
            </a:endParaRPr>
          </a:p>
          <a:p>
            <a:pPr indent="0" lvl="0" marL="0" rtl="0" algn="l">
              <a:spcBef>
                <a:spcPts val="0"/>
              </a:spcBef>
              <a:spcAft>
                <a:spcPts val="0"/>
              </a:spcAft>
              <a:buClr>
                <a:schemeClr val="dk1"/>
              </a:buClr>
              <a:buSzPts val="1100"/>
              <a:buFont typeface="Arial"/>
              <a:buNone/>
            </a:pPr>
            <a:r>
              <a:rPr lang="iw" sz="1500">
                <a:solidFill>
                  <a:schemeClr val="dk1"/>
                </a:solidFill>
              </a:rPr>
              <a:t>_type = dogType;</a:t>
            </a:r>
            <a:endParaRPr sz="1500">
              <a:solidFill>
                <a:schemeClr val="dk1"/>
              </a:solidFill>
            </a:endParaRPr>
          </a:p>
          <a:p>
            <a:pPr indent="0" lvl="0" marL="0" rtl="0" algn="l">
              <a:spcBef>
                <a:spcPts val="0"/>
              </a:spcBef>
              <a:spcAft>
                <a:spcPts val="0"/>
              </a:spcAft>
              <a:buClr>
                <a:schemeClr val="dk1"/>
              </a:buClr>
              <a:buSzPts val="1100"/>
              <a:buFont typeface="Arial"/>
              <a:buNone/>
            </a:pPr>
            <a:r>
              <a:rPr lang="iw" sz="1500">
                <a:solidFill>
                  <a:schemeClr val="dk1"/>
                </a:solidFill>
              </a:rPr>
              <a:t>_price = dogPrice;</a:t>
            </a:r>
            <a:endParaRPr sz="1500">
              <a:solidFill>
                <a:schemeClr val="dk1"/>
              </a:solidFill>
            </a:endParaRPr>
          </a:p>
          <a:p>
            <a:pPr indent="0" lvl="0" marL="0" rtl="0" algn="l">
              <a:spcBef>
                <a:spcPts val="0"/>
              </a:spcBef>
              <a:spcAft>
                <a:spcPts val="0"/>
              </a:spcAft>
              <a:buClr>
                <a:schemeClr val="dk1"/>
              </a:buClr>
              <a:buSzPts val="1100"/>
              <a:buFont typeface="Arial"/>
              <a:buNone/>
            </a:pPr>
            <a:r>
              <a:rPr lang="iw" sz="1500">
                <a:solidFill>
                  <a:schemeClr val="dk1"/>
                </a:solidFill>
              </a:rPr>
              <a:t>_high = dogHigh;</a:t>
            </a:r>
            <a:endParaRPr b="1" sz="1500" u="sng"/>
          </a:p>
          <a:p>
            <a:pPr indent="0" lvl="0" marL="0" rtl="1" algn="r">
              <a:spcBef>
                <a:spcPts val="0"/>
              </a:spcBef>
              <a:spcAft>
                <a:spcPts val="0"/>
              </a:spcAft>
              <a:buNone/>
            </a:pPr>
            <a:r>
              <a:rPr b="1" lang="iw" sz="1500" u="sng"/>
              <a:t>קריאה לבנאי לפי בחירה:</a:t>
            </a:r>
            <a:endParaRPr b="1" sz="1500" u="sng"/>
          </a:p>
          <a:p>
            <a:pPr indent="0" lvl="0" marL="0" rtl="1" algn="r">
              <a:spcBef>
                <a:spcPts val="0"/>
              </a:spcBef>
              <a:spcAft>
                <a:spcPts val="0"/>
              </a:spcAft>
              <a:buNone/>
            </a:pPr>
            <a:r>
              <a:rPr lang="iw" sz="1500"/>
              <a:t>במקרה ויצרנו לתבנית כלשהי כמה בנאים, אנו יכולים בעת יצירה להגיד למערכת איזה בנאי נרצה להפעיל ונקבל מופע בהתאם, לדוגמה(בהמשך לדוגמה הקודמת):</a:t>
            </a:r>
            <a:endParaRPr sz="1500"/>
          </a:p>
          <a:p>
            <a:pPr indent="0" lvl="0" marL="0" rtl="0" algn="l">
              <a:spcBef>
                <a:spcPts val="0"/>
              </a:spcBef>
              <a:spcAft>
                <a:spcPts val="0"/>
              </a:spcAft>
              <a:buNone/>
            </a:pPr>
            <a:r>
              <a:rPr lang="iw" sz="1500"/>
              <a:t>Dog myDennyDog - new Dog(“Deni Anak”, 1.1, 1.900);</a:t>
            </a:r>
            <a:endParaRPr sz="1500"/>
          </a:p>
          <a:p>
            <a:pPr indent="0" lvl="0" marL="0" rtl="0" algn="l">
              <a:spcBef>
                <a:spcPts val="0"/>
              </a:spcBef>
              <a:spcAft>
                <a:spcPts val="0"/>
              </a:spcAft>
              <a:buNone/>
            </a:pPr>
            <a:r>
              <a:rPr lang="iw" sz="1500"/>
              <a:t>Dog emptyDog = new Dog();</a:t>
            </a:r>
            <a:endParaRPr sz="1500"/>
          </a:p>
          <a:p>
            <a:pPr indent="0" lvl="0" marL="0" rtl="1" algn="r">
              <a:spcBef>
                <a:spcPts val="0"/>
              </a:spcBef>
              <a:spcAft>
                <a:spcPts val="0"/>
              </a:spcAft>
              <a:buNone/>
            </a:pPr>
            <a:r>
              <a:rPr lang="iw" sz="1500"/>
              <a:t>כעת יחזור לי מופע אחד של כלב מסוג דני ענק בגובה של 1.10 שעולה 1900 ש"ח  ועוד מופע ריק מנתונים וכנ"ל לגבי כל בנאי אחר שיהיה לי בתבנית\קלאס של הכלב.</a:t>
            </a:r>
            <a:endParaRPr sz="1500"/>
          </a:p>
          <a:p>
            <a:pPr indent="0" lvl="0" marL="0" rtl="1" algn="r">
              <a:spcBef>
                <a:spcPts val="0"/>
              </a:spcBef>
              <a:spcAft>
                <a:spcPts val="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15"/>
          <p:cNvSpPr txBox="1"/>
          <p:nvPr/>
        </p:nvSpPr>
        <p:spPr>
          <a:xfrm>
            <a:off x="94550" y="85500"/>
            <a:ext cx="8921400" cy="4494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בנאים</a:t>
            </a:r>
            <a:r>
              <a:rPr lang="iw" sz="2500"/>
              <a:t> 3</a:t>
            </a:r>
            <a:endParaRPr sz="2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בנאי קורא לבנאי:</a:t>
            </a:r>
            <a:endParaRPr b="1" sz="1500" u="sng"/>
          </a:p>
          <a:p>
            <a:pPr indent="0" lvl="0" marL="0" rtl="1" algn="r">
              <a:spcBef>
                <a:spcPts val="0"/>
              </a:spcBef>
              <a:spcAft>
                <a:spcPts val="0"/>
              </a:spcAft>
              <a:buNone/>
            </a:pPr>
            <a:r>
              <a:rPr lang="iw" sz="1500"/>
              <a:t>אם יש לנו בנאי שמקבל שני פרמטר ועושה חישוב ארוך וכעת אנו רוצים להוסיף עוד בנאי שמקבל פרמטר נוסף שגם עליו יש חישובים ארוכים (חוץ מהפרמטר הראשון). ניתן לבנות בנאי כזה שמקבל את שני הפרמטרים וקורא לבנאי שעושה את החישוב הראשון והוא רק אחראי על החישוב השני.</a:t>
            </a:r>
            <a:endParaRPr sz="1500"/>
          </a:p>
          <a:p>
            <a:pPr indent="0" lvl="0" marL="0" rtl="1" algn="r">
              <a:spcBef>
                <a:spcPts val="0"/>
              </a:spcBef>
              <a:spcAft>
                <a:spcPts val="0"/>
              </a:spcAft>
              <a:buNone/>
            </a:pPr>
            <a:r>
              <a:rPr b="1" lang="iw" sz="1500" u="sng"/>
              <a:t>לדוגמה:</a:t>
            </a:r>
            <a:endParaRPr b="1" sz="1500" u="sng"/>
          </a:p>
          <a:p>
            <a:pPr indent="0" lvl="0" marL="0" rtl="0" algn="l">
              <a:spcBef>
                <a:spcPts val="0"/>
              </a:spcBef>
              <a:spcAft>
                <a:spcPts val="0"/>
              </a:spcAft>
              <a:buNone/>
            </a:pPr>
            <a:r>
              <a:rPr lang="iw" sz="1500"/>
              <a:t>public Formula(string subFormula)</a:t>
            </a:r>
            <a:endParaRPr sz="1500"/>
          </a:p>
          <a:p>
            <a:pPr indent="0" lvl="0" marL="0" rtl="0" algn="l">
              <a:spcBef>
                <a:spcPts val="0"/>
              </a:spcBef>
              <a:spcAft>
                <a:spcPts val="0"/>
              </a:spcAft>
              <a:buNone/>
            </a:pPr>
            <a:r>
              <a:rPr lang="iw" sz="1500"/>
              <a:t>{</a:t>
            </a:r>
            <a:endParaRPr sz="1500"/>
          </a:p>
          <a:p>
            <a:pPr indent="0" lvl="0" marL="0" rtl="0" algn="l">
              <a:spcBef>
                <a:spcPts val="0"/>
              </a:spcBef>
              <a:spcAft>
                <a:spcPts val="0"/>
              </a:spcAft>
              <a:buNone/>
            </a:pPr>
            <a:r>
              <a:rPr lang="iw" sz="1500"/>
              <a:t>	//if()Bla Bla 1000 Lines;</a:t>
            </a:r>
            <a:endParaRPr sz="1500"/>
          </a:p>
          <a:p>
            <a:pPr indent="0" lvl="0" marL="0" rtl="0" algn="l">
              <a:spcBef>
                <a:spcPts val="0"/>
              </a:spcBef>
              <a:spcAft>
                <a:spcPts val="0"/>
              </a:spcAft>
              <a:buNone/>
            </a:pPr>
            <a:r>
              <a:rPr lang="iw"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iw" sz="1500"/>
              <a:t>public Formula(string subFormula1, string subFormula2) : this(subFormula1)</a:t>
            </a:r>
            <a:endParaRPr sz="1500"/>
          </a:p>
          <a:p>
            <a:pPr indent="0" lvl="0" marL="0" rtl="0" algn="l">
              <a:spcBef>
                <a:spcPts val="0"/>
              </a:spcBef>
              <a:spcAft>
                <a:spcPts val="0"/>
              </a:spcAft>
              <a:buNone/>
            </a:pPr>
            <a:r>
              <a:rPr lang="iw" sz="1500"/>
              <a:t>{</a:t>
            </a:r>
            <a:endParaRPr sz="1500"/>
          </a:p>
          <a:p>
            <a:pPr indent="0" lvl="0" marL="0" rtl="0" algn="l">
              <a:spcBef>
                <a:spcPts val="0"/>
              </a:spcBef>
              <a:spcAft>
                <a:spcPts val="0"/>
              </a:spcAft>
              <a:buNone/>
            </a:pPr>
            <a:r>
              <a:rPr lang="iw" sz="1500"/>
              <a:t>	//if(subFormula2) Bla Bla 2000 Lines;</a:t>
            </a:r>
            <a:endParaRPr sz="1500"/>
          </a:p>
          <a:p>
            <a:pPr indent="0" lvl="0" marL="0" rtl="0" algn="l">
              <a:spcBef>
                <a:spcPts val="0"/>
              </a:spcBef>
              <a:spcAft>
                <a:spcPts val="0"/>
              </a:spcAft>
              <a:buNone/>
            </a:pPr>
            <a:r>
              <a:rPr lang="iw" sz="1500"/>
              <a:t>}</a:t>
            </a:r>
            <a:endParaRPr sz="1500"/>
          </a:p>
          <a:p>
            <a:pPr indent="0" lvl="0" marL="0" rtl="1" algn="r">
              <a:spcBef>
                <a:spcPts val="0"/>
              </a:spcBef>
              <a:spcAft>
                <a:spcPts val="0"/>
              </a:spcAft>
              <a:buNone/>
            </a:pPr>
            <a:r>
              <a:rPr lang="iw" sz="1500"/>
              <a:t>בדוגמה שלמעלה יש לנו בנאי(השני) שמקבל שני פרמטרים ורק מפעיל את הבנאי הראשון ואחריו מבצע את הפעולות שלו וככה ניתן לעשות על כמה בנאים שנרצה...</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8" name="Shape 68"/>
        <p:cNvGrpSpPr/>
        <p:nvPr/>
      </p:nvGrpSpPr>
      <p:grpSpPr>
        <a:xfrm>
          <a:off x="0" y="0"/>
          <a:ext cx="0" cy="0"/>
          <a:chOff x="0" y="0"/>
          <a:chExt cx="0" cy="0"/>
        </a:xfrm>
      </p:grpSpPr>
      <p:sp>
        <p:nvSpPr>
          <p:cNvPr id="69" name="Google Shape;69;p16"/>
          <p:cNvSpPr txBox="1"/>
          <p:nvPr/>
        </p:nvSpPr>
        <p:spPr>
          <a:xfrm>
            <a:off x="94550" y="85500"/>
            <a:ext cx="8921400" cy="19548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בנאים</a:t>
            </a:r>
            <a:r>
              <a:rPr lang="iw" sz="2500"/>
              <a:t> 4</a:t>
            </a:r>
            <a:endParaRPr sz="2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Copy Constructor</a:t>
            </a:r>
            <a:r>
              <a:rPr b="1" lang="iw" sz="1500" u="sng"/>
              <a:t>:</a:t>
            </a:r>
            <a:endParaRPr b="1" sz="1500" u="sng"/>
          </a:p>
          <a:p>
            <a:pPr indent="0" lvl="0" marL="0" rtl="1" algn="r">
              <a:spcBef>
                <a:spcPts val="0"/>
              </a:spcBef>
              <a:spcAft>
                <a:spcPts val="0"/>
              </a:spcAft>
              <a:buNone/>
            </a:pPr>
            <a:r>
              <a:rPr lang="iw" sz="1500"/>
              <a:t>למרות שבהשוואה פשוטה בין מופע למופע אחר, לא באמת נוצר מופע חדש בזיכרון אלא רק נוצר בstack עוד "טעינה" שמצביעה לאותה כתובת בheap, קיימת שיטה להשוות בין שני מופעים עם Copy Constructor כלומר בנאי שמקבל מופע מהסוג של עצמו כפרמטר ואז רץ על כל השדות ופשוט משווה בין this.fieldName = copyForm.fieldName</a:t>
            </a:r>
            <a:endParaRPr sz="1500"/>
          </a:p>
          <a:p>
            <a:pPr indent="0" lvl="0" marL="0" rtl="1" algn="r">
              <a:spcBef>
                <a:spcPts val="0"/>
              </a:spcBef>
              <a:spcAft>
                <a:spcPts val="0"/>
              </a:spcAft>
              <a:buNone/>
            </a:pPr>
            <a:r>
              <a:rPr lang="iw" sz="1500"/>
              <a:t>כך גם נוצר הצבעה חדשה למקום חדש בזיכרון וגם מקבלים אובייקט תואם לאובייקט המועתק…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7"/>
          <p:cNvSpPr txBox="1"/>
          <p:nvPr/>
        </p:nvSpPr>
        <p:spPr>
          <a:xfrm>
            <a:off x="94550" y="85500"/>
            <a:ext cx="8921400" cy="54180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בנאים</a:t>
            </a:r>
            <a:r>
              <a:rPr lang="iw" sz="2500"/>
              <a:t> 5</a:t>
            </a:r>
            <a:endParaRPr sz="2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תרגולים</a:t>
            </a:r>
            <a:r>
              <a:rPr b="1" lang="iw" sz="1500" u="sng"/>
              <a:t>:</a:t>
            </a:r>
            <a:endParaRPr b="1" sz="1500" u="sng"/>
          </a:p>
          <a:p>
            <a:pPr indent="-323850" lvl="0" marL="457200" rtl="1" algn="r">
              <a:spcBef>
                <a:spcPts val="0"/>
              </a:spcBef>
              <a:spcAft>
                <a:spcPts val="0"/>
              </a:spcAft>
              <a:buSzPts val="1500"/>
              <a:buAutoNum type="arabicPeriod"/>
            </a:pPr>
            <a:r>
              <a:rPr lang="iw" sz="1500"/>
              <a:t>צור מחלקת Animal המכילה שדות של סוג חיה, גיל, והאם עם ילדים.</a:t>
            </a:r>
            <a:endParaRPr sz="1500"/>
          </a:p>
          <a:p>
            <a:pPr indent="-323850" lvl="1" marL="914400" rtl="1" algn="r">
              <a:spcBef>
                <a:spcPts val="0"/>
              </a:spcBef>
              <a:spcAft>
                <a:spcPts val="0"/>
              </a:spcAft>
              <a:buSzPts val="1500"/>
              <a:buAutoNum type="alphaLcPeriod"/>
            </a:pPr>
            <a:r>
              <a:rPr lang="iw" sz="1500"/>
              <a:t>צור בנאי ריק ובנה ממנה 2 מופעים</a:t>
            </a:r>
            <a:endParaRPr sz="1500"/>
          </a:p>
          <a:p>
            <a:pPr indent="-323850" lvl="0" marL="457200" rtl="1" algn="r">
              <a:spcBef>
                <a:spcPts val="0"/>
              </a:spcBef>
              <a:spcAft>
                <a:spcPts val="0"/>
              </a:spcAft>
              <a:buSzPts val="1500"/>
              <a:buAutoNum type="arabicPeriod"/>
            </a:pPr>
            <a:r>
              <a:rPr lang="iw" sz="1500"/>
              <a:t>צור בנאי נוסף שמקבל סוג חיה וגיל והכנס את הנתונים לשדות של המופע דרך הבנאי. (צור עוד שני מופעים)</a:t>
            </a:r>
            <a:endParaRPr sz="1500"/>
          </a:p>
          <a:p>
            <a:pPr indent="-323850" lvl="0" marL="457200" rtl="1" algn="r">
              <a:spcBef>
                <a:spcPts val="0"/>
              </a:spcBef>
              <a:spcAft>
                <a:spcPts val="0"/>
              </a:spcAft>
              <a:buSzPts val="1500"/>
              <a:buAutoNum type="arabicPeriod"/>
            </a:pPr>
            <a:r>
              <a:rPr lang="iw" sz="1500"/>
              <a:t>צור עוד בנאי שמקבל רק מערך של Animal ובדוק בתוכו:</a:t>
            </a:r>
            <a:endParaRPr sz="1500"/>
          </a:p>
          <a:p>
            <a:pPr indent="-323850" lvl="1" marL="914400" rtl="1" algn="r">
              <a:spcBef>
                <a:spcPts val="0"/>
              </a:spcBef>
              <a:spcAft>
                <a:spcPts val="0"/>
              </a:spcAft>
              <a:buSzPts val="1500"/>
              <a:buAutoNum type="alphaLcPeriod"/>
            </a:pPr>
            <a:r>
              <a:rPr lang="iw" sz="1500"/>
              <a:t> אם המערך שהתקבל שווה ל null הדפס למסך "מערך לא מאותחל" והכנס ל"האם עם ילדים" שקר</a:t>
            </a:r>
            <a:endParaRPr sz="1500"/>
          </a:p>
          <a:p>
            <a:pPr indent="-323850" lvl="1" marL="914400" rtl="1" algn="r">
              <a:spcBef>
                <a:spcPts val="0"/>
              </a:spcBef>
              <a:spcAft>
                <a:spcPts val="0"/>
              </a:spcAft>
              <a:buSzPts val="1500"/>
              <a:buAutoNum type="alphaLcPeriod"/>
            </a:pPr>
            <a:r>
              <a:rPr lang="iw" sz="1500"/>
              <a:t>ורק אם גדול מ0, שנה את שדה "האם עם ילדים" לאמת, אחרת שקר</a:t>
            </a:r>
            <a:endParaRPr sz="1500"/>
          </a:p>
          <a:p>
            <a:pPr indent="-323850" lvl="0" marL="457200" rtl="1" algn="r">
              <a:spcBef>
                <a:spcPts val="0"/>
              </a:spcBef>
              <a:spcAft>
                <a:spcPts val="0"/>
              </a:spcAft>
              <a:buSzPts val="1500"/>
              <a:buAutoNum type="arabicPeriod"/>
            </a:pPr>
            <a:r>
              <a:rPr lang="iw" sz="1500"/>
              <a:t>צור בנאי נוסף שמקבל סוג חיה, גיל ומערך של Animal שלא עושה כלום חוץ מלהפעיל שני בנאים אחרים מהמחלקה כדי לקבל מופע מאותחל.</a:t>
            </a:r>
            <a:endParaRPr sz="1500"/>
          </a:p>
          <a:p>
            <a:pPr indent="-323850" lvl="0" marL="457200" rtl="1" algn="r">
              <a:spcBef>
                <a:spcPts val="0"/>
              </a:spcBef>
              <a:spcAft>
                <a:spcPts val="0"/>
              </a:spcAft>
              <a:buSzPts val="1500"/>
              <a:buAutoNum type="arabicPeriod"/>
            </a:pPr>
            <a:r>
              <a:rPr b="1" lang="iw" sz="1500" u="sng"/>
              <a:t>**אתגר:</a:t>
            </a:r>
            <a:r>
              <a:rPr b="1" lang="iw" sz="1500"/>
              <a:t> </a:t>
            </a:r>
            <a:r>
              <a:rPr lang="iw" sz="1500"/>
              <a:t>צור בנאי נוסף ואחרון שמקבל סוג חיה, גיל, והאם עם ילדים רק שבסוג חיה יהיה </a:t>
            </a:r>
            <a:r>
              <a:rPr b="1" lang="iw" sz="1500" u="sng"/>
              <a:t>ערך דיפולטיבי</a:t>
            </a:r>
            <a:r>
              <a:rPr lang="iw" sz="1500"/>
              <a:t> של אריה, לגיל יהיה ערך דיפולטיבי של 0 ואם קיבלת 0 הגרל לחיה גיל בין 1 ל 30 </a:t>
            </a:r>
            <a:endParaRPr b="1" sz="1500" u="sng"/>
          </a:p>
          <a:p>
            <a:pPr indent="0" lvl="0" marL="0" rtl="1" algn="r">
              <a:spcBef>
                <a:spcPts val="0"/>
              </a:spcBef>
              <a:spcAft>
                <a:spcPts val="0"/>
              </a:spcAft>
              <a:buNone/>
            </a:pPr>
            <a:r>
              <a:rPr b="1" lang="iw" sz="1500" u="sng"/>
              <a:t>קישורי עזר:</a:t>
            </a:r>
            <a:endParaRPr b="1" sz="1500" u="sng"/>
          </a:p>
          <a:p>
            <a:pPr indent="0" lvl="0" marL="0" rtl="1" algn="r">
              <a:spcBef>
                <a:spcPts val="0"/>
              </a:spcBef>
              <a:spcAft>
                <a:spcPts val="0"/>
              </a:spcAft>
              <a:buClr>
                <a:schemeClr val="dk1"/>
              </a:buClr>
              <a:buSzPts val="1100"/>
              <a:buFont typeface="Arial"/>
              <a:buNone/>
            </a:pPr>
            <a:r>
              <a:rPr b="1" lang="iw" sz="1500" u="sng">
                <a:solidFill>
                  <a:schemeClr val="accent5"/>
                </a:solidFill>
                <a:hlinkClick r:id="rId3">
                  <a:extLst>
                    <a:ext uri="{A12FA001-AC4F-418D-AE19-62706E023703}">
                      <ahyp:hlinkClr val="tx"/>
                    </a:ext>
                  </a:extLst>
                </a:hlinkClick>
              </a:rPr>
              <a:t>W3Schools בנאים</a:t>
            </a:r>
            <a:endParaRPr b="1" sz="1500" u="sng">
              <a:solidFill>
                <a:schemeClr val="dk1"/>
              </a:solidFill>
            </a:endParaRPr>
          </a:p>
          <a:p>
            <a:pPr indent="0" lvl="0" marL="0" rtl="1" algn="r">
              <a:spcBef>
                <a:spcPts val="0"/>
              </a:spcBef>
              <a:spcAft>
                <a:spcPts val="0"/>
              </a:spcAft>
              <a:buClr>
                <a:schemeClr val="dk1"/>
              </a:buClr>
              <a:buSzPts val="1100"/>
              <a:buFont typeface="Arial"/>
              <a:buNone/>
            </a:pPr>
            <a:r>
              <a:rPr b="1" lang="iw" sz="1500" u="sng">
                <a:solidFill>
                  <a:schemeClr val="accent5"/>
                </a:solidFill>
                <a:hlinkClick r:id="rId4">
                  <a:extLst>
                    <a:ext uri="{A12FA001-AC4F-418D-AE19-62706E023703}">
                      <ahyp:hlinkClr val="tx"/>
                    </a:ext>
                  </a:extLst>
                </a:hlinkClick>
              </a:rPr>
              <a:t>Microsoft Docs פירוט מלא על בנאים</a:t>
            </a:r>
            <a:endParaRPr b="1" sz="1500" u="sng"/>
          </a:p>
          <a:p>
            <a:pPr indent="0" lvl="0" marL="0" rtl="1" algn="r">
              <a:spcBef>
                <a:spcPts val="0"/>
              </a:spcBef>
              <a:spcAft>
                <a:spcPts val="0"/>
              </a:spcAft>
              <a:buNone/>
            </a:pPr>
            <a:r>
              <a:rPr b="1" lang="iw" sz="1500" u="sng">
                <a:solidFill>
                  <a:schemeClr val="hlink"/>
                </a:solidFill>
                <a:hlinkClick r:id="rId5"/>
              </a:rPr>
              <a:t>Tutlane </a:t>
            </a:r>
            <a:endParaRPr b="1" sz="1500" u="sng"/>
          </a:p>
          <a:p>
            <a:pPr indent="0" lvl="0" marL="0" rtl="1" algn="r">
              <a:spcBef>
                <a:spcPts val="0"/>
              </a:spcBef>
              <a:spcAft>
                <a:spcPts val="0"/>
              </a:spcAft>
              <a:buNone/>
            </a:pPr>
            <a:r>
              <a:rPr b="1" lang="iw" sz="1500" u="sng">
                <a:solidFill>
                  <a:schemeClr val="hlink"/>
                </a:solidFill>
                <a:hlinkClick r:id="rId6"/>
              </a:rPr>
              <a:t>geeksforgeeks</a:t>
            </a:r>
            <a:endParaRPr b="1" sz="1500" u="sng"/>
          </a:p>
          <a:p>
            <a:pPr indent="0" lvl="0" marL="0" rtl="1" algn="r">
              <a:spcBef>
                <a:spcPts val="0"/>
              </a:spcBef>
              <a:spcAft>
                <a:spcPts val="0"/>
              </a:spcAft>
              <a:buNone/>
            </a:pPr>
            <a:r>
              <a:rPr b="1" lang="iw" sz="1500" u="sng"/>
              <a:t>_____________________________</a:t>
            </a:r>
            <a:endParaRPr b="1" sz="1500" u="sng"/>
          </a:p>
          <a:p>
            <a:pPr indent="0" lvl="0" marL="0" rtl="1" algn="r">
              <a:spcBef>
                <a:spcPts val="0"/>
              </a:spcBef>
              <a:spcAft>
                <a:spcPts val="0"/>
              </a:spcAft>
              <a:buNone/>
            </a:pPr>
            <a:r>
              <a:rPr b="1" lang="iw" sz="1500" u="sng">
                <a:solidFill>
                  <a:schemeClr val="hlink"/>
                </a:solidFill>
                <a:hlinkClick r:id="rId7"/>
              </a:rPr>
              <a:t>שיעורי בית בנאים</a:t>
            </a:r>
            <a:endParaRPr b="1" sz="1500" u="sng"/>
          </a:p>
          <a:p>
            <a:pPr indent="0" lvl="0" marL="0" rtl="1" algn="r">
              <a:spcBef>
                <a:spcPts val="0"/>
              </a:spcBef>
              <a:spcAft>
                <a:spcPts val="0"/>
              </a:spcAft>
              <a:buNone/>
            </a:pPr>
            <a:r>
              <a:t/>
            </a:r>
            <a:endParaRPr b="1" sz="1500" u="sng"/>
          </a:p>
          <a:p>
            <a:pPr indent="0" lvl="0" marL="0" rtl="1" algn="r">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