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72d6e2bb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72d6e2bb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72d6e2bb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72d6e2bb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72d6e2bb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72d6e2bb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72d6e2bb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72d6e2bb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72d6e2bb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72d6e2bb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582c24d27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582c24d2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72d6e2bb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72d6e2bb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582c24d27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582c24d27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tutorialspoint.com/csharp/csharp_exception_handling.htm" TargetMode="External"/><Relationship Id="rId4" Type="http://schemas.openxmlformats.org/officeDocument/2006/relationships/hyperlink" Target="https://docs.microsoft.com/en-us/dotnet/csharp/fundamentals/exceptions/" TargetMode="External"/><Relationship Id="rId5" Type="http://schemas.openxmlformats.org/officeDocument/2006/relationships/hyperlink" Target="https://docs.microsoft.com/en-us/dotnet/api/system.exception?view=net-5.0" TargetMode="External"/><Relationship Id="rId6" Type="http://schemas.openxmlformats.org/officeDocument/2006/relationships/hyperlink" Target="https://webmaster.org.il/articles/dotnet-exceptions/" TargetMode="External"/><Relationship Id="rId7" Type="http://schemas.openxmlformats.org/officeDocument/2006/relationships/hyperlink" Target="https://docs.google.com/document/d/1JOMctfW8OAiKVbu1Er8ttKTyfbFWqPxEVH5PicHf7pc/ed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iw">
                <a:solidFill>
                  <a:schemeClr val="lt1"/>
                </a:solidFill>
                <a:highlight>
                  <a:schemeClr val="dk1"/>
                </a:highlight>
              </a:rPr>
              <a:t>‹#›</a:t>
            </a:fld>
            <a:endParaRPr b="1">
              <a:solidFill>
                <a:schemeClr val="lt1"/>
              </a:solidFill>
              <a:highlight>
                <a:schemeClr val="dk1"/>
              </a:highlight>
            </a:endParaRPr>
          </a:p>
        </p:txBody>
      </p:sp>
      <p:sp>
        <p:nvSpPr>
          <p:cNvPr id="55" name="Google Shape;55;p13"/>
          <p:cNvSpPr txBox="1"/>
          <p:nvPr/>
        </p:nvSpPr>
        <p:spPr>
          <a:xfrm>
            <a:off x="73475" y="97975"/>
            <a:ext cx="8947800" cy="39558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טיפול בחריגות.</a:t>
            </a:r>
            <a:endParaRPr b="1" sz="2500" u="sng"/>
          </a:p>
          <a:p>
            <a:pPr indent="0" lvl="0" marL="0" rtl="1" algn="ctr">
              <a:spcBef>
                <a:spcPts val="0"/>
              </a:spcBef>
              <a:spcAft>
                <a:spcPts val="0"/>
              </a:spcAft>
              <a:buNone/>
            </a:pPr>
            <a:r>
              <a:t/>
            </a:r>
            <a:endParaRPr b="1" sz="2500" u="sng"/>
          </a:p>
          <a:p>
            <a:pPr indent="0" lvl="0" marL="0" rtl="1" algn="r">
              <a:spcBef>
                <a:spcPts val="0"/>
              </a:spcBef>
              <a:spcAft>
                <a:spcPts val="0"/>
              </a:spcAft>
              <a:buNone/>
            </a:pPr>
            <a:r>
              <a:rPr b="1" lang="iw" sz="1500" u="sng"/>
              <a:t>מה זה חריגות:</a:t>
            </a:r>
            <a:endParaRPr b="1" sz="1500" u="sng"/>
          </a:p>
          <a:p>
            <a:pPr indent="0" lvl="0" marL="0" rtl="1" algn="r">
              <a:spcBef>
                <a:spcPts val="0"/>
              </a:spcBef>
              <a:spcAft>
                <a:spcPts val="0"/>
              </a:spcAft>
              <a:buNone/>
            </a:pPr>
            <a:r>
              <a:rPr lang="iw" sz="1500"/>
              <a:t>במערכת קיימות שתי סוגי חריגות:</a:t>
            </a:r>
            <a:endParaRPr sz="1500"/>
          </a:p>
          <a:p>
            <a:pPr indent="-323850" lvl="0" marL="457200" rtl="1" algn="r">
              <a:spcBef>
                <a:spcPts val="0"/>
              </a:spcBef>
              <a:spcAft>
                <a:spcPts val="0"/>
              </a:spcAft>
              <a:buSzPts val="1500"/>
              <a:buAutoNum type="arabicPeriod"/>
            </a:pPr>
            <a:r>
              <a:rPr lang="iw" sz="1500"/>
              <a:t>חריגה בזמן קימפול\הידור. - compile time exception (כשאנחנו מנסים להפוך את הקוד שלו לקובץ הרצה)</a:t>
            </a:r>
            <a:endParaRPr sz="1500"/>
          </a:p>
          <a:p>
            <a:pPr indent="-323850" lvl="0" marL="457200" rtl="1" algn="r">
              <a:spcBef>
                <a:spcPts val="0"/>
              </a:spcBef>
              <a:spcAft>
                <a:spcPts val="0"/>
              </a:spcAft>
              <a:buSzPts val="1500"/>
              <a:buAutoNum type="arabicPeriod"/>
            </a:pPr>
            <a:r>
              <a:rPr lang="iw" sz="1500"/>
              <a:t>חריגה בזמן ריצה. - run time exception</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rPr lang="iw" sz="1500"/>
              <a:t>כל חריגה בזמן קומפילציה(compile time) אנחנו יכולים וחייבים לתקן לפני הרצת התכנית, אחרת הקומפיילר לא יתחיל את העבודה שלו.</a:t>
            </a:r>
            <a:endParaRPr sz="1500"/>
          </a:p>
          <a:p>
            <a:pPr indent="0" lvl="0" marL="0" rtl="1" algn="r">
              <a:spcBef>
                <a:spcPts val="0"/>
              </a:spcBef>
              <a:spcAft>
                <a:spcPts val="0"/>
              </a:spcAft>
              <a:buNone/>
            </a:pPr>
            <a:r>
              <a:rPr lang="iw" sz="1500"/>
              <a:t>יש מגוון גדול של סוגי חריגות בזמן קימפול שמתפתח עם הזמן ועוזר לקומפיילר לזהות שורות קוד לא תקינות ולחסום את הקימפול של התכנית ומבחינת המפתחים זה מצוין כי אלו בעיות שאנו פותרים ומטפלים בהם עוד לפני הרצת התכנית אצל הלקוח…</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rPr lang="iw" sz="1500"/>
              <a:t>לעומת זאת. חריגה [שהקומפיילר לא יכל לדעת בזמן כתיבת הקוד שהולך להיות פה משהו לא תקין והוא נתקל בזה רק] בזמן ריצה, תגרום לתכנית להיסגר באופן פתאומי (מה שאסור שיקרה)</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iw">
                <a:solidFill>
                  <a:schemeClr val="lt1"/>
                </a:solidFill>
                <a:highlight>
                  <a:schemeClr val="dk1"/>
                </a:highlight>
              </a:rPr>
              <a:t>‹#›</a:t>
            </a:fld>
            <a:endParaRPr b="1">
              <a:solidFill>
                <a:schemeClr val="lt1"/>
              </a:solidFill>
              <a:highlight>
                <a:schemeClr val="dk1"/>
              </a:highlight>
            </a:endParaRPr>
          </a:p>
        </p:txBody>
      </p:sp>
      <p:sp>
        <p:nvSpPr>
          <p:cNvPr id="61" name="Google Shape;61;p14"/>
          <p:cNvSpPr txBox="1"/>
          <p:nvPr/>
        </p:nvSpPr>
        <p:spPr>
          <a:xfrm>
            <a:off x="73475" y="97975"/>
            <a:ext cx="8947800" cy="46485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טיפול בחריגות.</a:t>
            </a:r>
            <a:endParaRPr b="1" sz="2500" u="sng"/>
          </a:p>
          <a:p>
            <a:pPr indent="0" lvl="0" marL="0" rtl="1" algn="ctr">
              <a:spcBef>
                <a:spcPts val="0"/>
              </a:spcBef>
              <a:spcAft>
                <a:spcPts val="0"/>
              </a:spcAft>
              <a:buNone/>
            </a:pPr>
            <a:r>
              <a:t/>
            </a:r>
            <a:endParaRPr b="1" sz="2500" u="sng"/>
          </a:p>
          <a:p>
            <a:pPr indent="0" lvl="0" marL="0" rtl="1" algn="r">
              <a:spcBef>
                <a:spcPts val="0"/>
              </a:spcBef>
              <a:spcAft>
                <a:spcPts val="0"/>
              </a:spcAft>
              <a:buNone/>
            </a:pPr>
            <a:r>
              <a:rPr b="1" lang="iw" sz="1500"/>
              <a:t>מה קורה בחריגה בזמן ריצה?</a:t>
            </a:r>
            <a:endParaRPr b="1" sz="1500"/>
          </a:p>
          <a:p>
            <a:pPr indent="0" lvl="0" marL="0" rtl="1" algn="r">
              <a:spcBef>
                <a:spcPts val="0"/>
              </a:spcBef>
              <a:spcAft>
                <a:spcPts val="0"/>
              </a:spcAft>
              <a:buNone/>
            </a:pPr>
            <a:r>
              <a:rPr lang="iw" sz="1500"/>
              <a:t>ברגע שהקומפיילר מזהה חריגה בזמן ריצה הוא מפסיק להריץ את כל השורות קוד שבאות אחרי החריגה וחוזר לפונקציה שקראה לפונקציה הנוכחית וכו' עד שהוא מגיע לmain וגם משם הוא יוצא וכך נגמרת התכנית באופן פתאומי עם הודעת שגיאה של החריגה...</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rPr b="1" lang="iw" sz="1500"/>
              <a:t>מה ניתן לעשות?</a:t>
            </a:r>
            <a:endParaRPr b="1" sz="1500"/>
          </a:p>
          <a:p>
            <a:pPr indent="-323850" lvl="0" marL="457200" rtl="1" algn="r">
              <a:spcBef>
                <a:spcPts val="0"/>
              </a:spcBef>
              <a:spcAft>
                <a:spcPts val="0"/>
              </a:spcAft>
              <a:buSzPts val="1500"/>
              <a:buAutoNum type="arabicPeriod"/>
            </a:pPr>
            <a:r>
              <a:rPr lang="iw" sz="1500"/>
              <a:t>בדיקות מקדימות לפני קטע קוד בעייתי… </a:t>
            </a:r>
            <a:r>
              <a:rPr b="1" lang="iw" sz="1500"/>
              <a:t>לדוגמה: </a:t>
            </a:r>
            <a:endParaRPr b="1" sz="1500"/>
          </a:p>
          <a:p>
            <a:pPr indent="0" lvl="0" marL="0" rtl="1" algn="r">
              <a:spcBef>
                <a:spcPts val="0"/>
              </a:spcBef>
              <a:spcAft>
                <a:spcPts val="0"/>
              </a:spcAft>
              <a:buNone/>
            </a:pPr>
            <a:r>
              <a:rPr lang="iw" sz="1500"/>
              <a:t>ידוע שאסור לנו לחלק מספר ב0… אם אכתוב</a:t>
            </a:r>
            <a:r>
              <a:rPr b="1" lang="iw" sz="1500"/>
              <a:t> ( Console.WriteLine( 3/</a:t>
            </a:r>
            <a:r>
              <a:rPr b="1" lang="iw" sz="1500" u="sng"/>
              <a:t>0</a:t>
            </a:r>
            <a:r>
              <a:rPr lang="iw" sz="1500"/>
              <a:t> הקומפיילר אמור ישר לזהות ולחסום אותי מלהריץ את התכנית לפני שאטפל בזה… אבל אם אצור משתנה int בשם x ואתן לו את הערך 0 ואכתוב: </a:t>
            </a:r>
            <a:endParaRPr sz="1500"/>
          </a:p>
          <a:p>
            <a:pPr indent="0" lvl="0" marL="0" rtl="1" algn="r">
              <a:spcBef>
                <a:spcPts val="0"/>
              </a:spcBef>
              <a:spcAft>
                <a:spcPts val="0"/>
              </a:spcAft>
              <a:buNone/>
            </a:pPr>
            <a:r>
              <a:rPr lang="iw" sz="1500">
                <a:solidFill>
                  <a:schemeClr val="dk1"/>
                </a:solidFill>
              </a:rPr>
              <a:t> </a:t>
            </a:r>
            <a:r>
              <a:rPr b="1" lang="iw" sz="1500">
                <a:solidFill>
                  <a:schemeClr val="dk1"/>
                </a:solidFill>
              </a:rPr>
              <a:t>( Console.WriteLine( 3/</a:t>
            </a:r>
            <a:r>
              <a:rPr b="1" lang="iw" sz="1500" u="sng">
                <a:solidFill>
                  <a:schemeClr val="dk1"/>
                </a:solidFill>
              </a:rPr>
              <a:t>x</a:t>
            </a:r>
            <a:r>
              <a:rPr lang="iw" sz="1500">
                <a:solidFill>
                  <a:schemeClr val="dk1"/>
                </a:solidFill>
              </a:rPr>
              <a:t> הקומפיילר לא יוכל לחסום אותי מלבצע את הפעולה הזו(</a:t>
            </a:r>
            <a:r>
              <a:rPr b="1" lang="iw" sz="1500">
                <a:solidFill>
                  <a:schemeClr val="dk1"/>
                </a:solidFill>
              </a:rPr>
              <a:t>אלא אם כן אצהיר על x עם const</a:t>
            </a:r>
            <a:r>
              <a:rPr lang="iw" sz="1500">
                <a:solidFill>
                  <a:schemeClr val="dk1"/>
                </a:solidFill>
              </a:rPr>
              <a:t>) כיוון שבזמן קומפילציה הקומפיילר לא שומר את הערכים של כל המשתנים שיצרתי וגם אם כן, יש מצב שאספיק לשנות את הערך של x עד שאגיע לפקודת ההדפסה…</a:t>
            </a:r>
            <a:endParaRPr sz="1500">
              <a:solidFill>
                <a:schemeClr val="dk1"/>
              </a:solidFill>
            </a:endParaRPr>
          </a:p>
          <a:p>
            <a:pPr indent="0" lvl="0" marL="0" rtl="1" algn="r">
              <a:spcBef>
                <a:spcPts val="0"/>
              </a:spcBef>
              <a:spcAft>
                <a:spcPts val="0"/>
              </a:spcAft>
              <a:buNone/>
            </a:pPr>
            <a:r>
              <a:rPr lang="iw" sz="1500">
                <a:solidFill>
                  <a:schemeClr val="dk1"/>
                </a:solidFill>
              </a:rPr>
              <a:t>מה שניתן לעשות כדי למנוע את החריגה האפשרית לעשות בדיקה לפני ההדפסה של האם x שונה מ0 ורק אם כן לבצע את החלוקה…</a:t>
            </a:r>
            <a:endParaRPr sz="1500">
              <a:solidFill>
                <a:schemeClr val="dk1"/>
              </a:solidFill>
            </a:endParaRPr>
          </a:p>
          <a:p>
            <a:pPr indent="0" lvl="0" marL="0" rtl="1" algn="r">
              <a:spcBef>
                <a:spcPts val="0"/>
              </a:spcBef>
              <a:spcAft>
                <a:spcPts val="0"/>
              </a:spcAft>
              <a:buNone/>
            </a:pPr>
            <a:r>
              <a:rPr lang="iw" sz="1500">
                <a:solidFill>
                  <a:schemeClr val="dk1"/>
                </a:solidFill>
              </a:rPr>
              <a:t>אותו דבר לגבי בדיקה של גודל מערך וכדו'...</a:t>
            </a:r>
            <a:endParaRPr sz="1500">
              <a:solidFill>
                <a:schemeClr val="dk1"/>
              </a:solidFill>
            </a:endParaRPr>
          </a:p>
          <a:p>
            <a:pPr indent="0" lvl="0" marL="0" rtl="1" algn="r">
              <a:spcBef>
                <a:spcPts val="0"/>
              </a:spcBef>
              <a:spcAft>
                <a:spcPts val="0"/>
              </a:spcAft>
              <a:buNone/>
            </a:pPr>
            <a:r>
              <a:t/>
            </a:r>
            <a:endParaRPr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iw">
                <a:solidFill>
                  <a:schemeClr val="lt1"/>
                </a:solidFill>
                <a:highlight>
                  <a:schemeClr val="dk1"/>
                </a:highlight>
              </a:rPr>
              <a:t>‹#›</a:t>
            </a:fld>
            <a:endParaRPr b="1">
              <a:solidFill>
                <a:schemeClr val="lt1"/>
              </a:solidFill>
              <a:highlight>
                <a:schemeClr val="dk1"/>
              </a:highlight>
            </a:endParaRPr>
          </a:p>
        </p:txBody>
      </p:sp>
      <p:sp>
        <p:nvSpPr>
          <p:cNvPr id="67" name="Google Shape;67;p15"/>
          <p:cNvSpPr txBox="1"/>
          <p:nvPr/>
        </p:nvSpPr>
        <p:spPr>
          <a:xfrm>
            <a:off x="73475" y="97975"/>
            <a:ext cx="8947800" cy="46485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טיפול בחריגות.</a:t>
            </a:r>
            <a:endParaRPr b="1" sz="2500" u="sng"/>
          </a:p>
          <a:p>
            <a:pPr indent="0" lvl="0" marL="0" rtl="1" algn="ctr">
              <a:spcBef>
                <a:spcPts val="0"/>
              </a:spcBef>
              <a:spcAft>
                <a:spcPts val="0"/>
              </a:spcAft>
              <a:buNone/>
            </a:pPr>
            <a:r>
              <a:t/>
            </a:r>
            <a:endParaRPr b="1" sz="2500" u="sng"/>
          </a:p>
          <a:p>
            <a:pPr indent="-323850" lvl="0" marL="457200" rtl="1" algn="r">
              <a:spcBef>
                <a:spcPts val="0"/>
              </a:spcBef>
              <a:spcAft>
                <a:spcPts val="0"/>
              </a:spcAft>
              <a:buClr>
                <a:schemeClr val="dk1"/>
              </a:buClr>
              <a:buSzPts val="1500"/>
              <a:buChar char="●"/>
            </a:pPr>
            <a:r>
              <a:rPr lang="iw" sz="1500">
                <a:solidFill>
                  <a:schemeClr val="dk1"/>
                </a:solidFill>
              </a:rPr>
              <a:t>שימוש ב try-catch blocks:</a:t>
            </a:r>
            <a:endParaRPr sz="1500">
              <a:solidFill>
                <a:schemeClr val="dk1"/>
              </a:solidFill>
            </a:endParaRPr>
          </a:p>
          <a:p>
            <a:pPr indent="-323850" lvl="1" marL="914400" rtl="1" algn="r">
              <a:spcBef>
                <a:spcPts val="0"/>
              </a:spcBef>
              <a:spcAft>
                <a:spcPts val="0"/>
              </a:spcAft>
              <a:buClr>
                <a:schemeClr val="dk1"/>
              </a:buClr>
              <a:buSzPts val="1500"/>
              <a:buChar char="○"/>
            </a:pPr>
            <a:r>
              <a:rPr lang="iw" sz="1500">
                <a:solidFill>
                  <a:schemeClr val="dk1"/>
                </a:solidFill>
              </a:rPr>
              <a:t>בC# קיימת אפשרות להכניס קטע קוד לתוך בלוק עם כותרת של המילה השמורה 'try' וכך אנו מסמנים את אותו קטע קוד כמקום שיכול להיות עם חריגה.</a:t>
            </a:r>
            <a:endParaRPr sz="1500">
              <a:solidFill>
                <a:schemeClr val="dk1"/>
              </a:solidFill>
            </a:endParaRPr>
          </a:p>
          <a:p>
            <a:pPr indent="-323850" lvl="0" marL="914400" rtl="1" algn="r">
              <a:spcBef>
                <a:spcPts val="0"/>
              </a:spcBef>
              <a:spcAft>
                <a:spcPts val="0"/>
              </a:spcAft>
              <a:buClr>
                <a:schemeClr val="dk1"/>
              </a:buClr>
              <a:buSzPts val="1500"/>
              <a:buChar char="●"/>
            </a:pPr>
            <a:r>
              <a:rPr lang="iw" sz="1500" u="sng">
                <a:solidFill>
                  <a:schemeClr val="dk1"/>
                </a:solidFill>
              </a:rPr>
              <a:t>מיד</a:t>
            </a:r>
            <a:r>
              <a:rPr lang="iw" sz="1500">
                <a:solidFill>
                  <a:schemeClr val="dk1"/>
                </a:solidFill>
              </a:rPr>
              <a:t> לאחר הבלוק של ה'try' אנו מתחילים בלוק חדש עם הכותרת של המילה השמורה catch שבתוכה אנו מחליטים מה יקרה עם אחת מהשורות של בלוק ה'try' תיצור חריגה… וברגע שכתבנו את בלוק ה'catch'  התכנית לא תקרוס מאותה שורה בעייתית כיוון ש"תפסנו" את החריגה שנזרקה לאוויר…</a:t>
            </a:r>
            <a:endParaRPr sz="1500">
              <a:solidFill>
                <a:schemeClr val="dk1"/>
              </a:solidFill>
            </a:endParaRPr>
          </a:p>
          <a:p>
            <a:pPr indent="0" lvl="0" marL="0" rtl="1" algn="r">
              <a:spcBef>
                <a:spcPts val="0"/>
              </a:spcBef>
              <a:spcAft>
                <a:spcPts val="0"/>
              </a:spcAft>
              <a:buNone/>
            </a:pPr>
            <a:r>
              <a:t/>
            </a:r>
            <a:endParaRPr sz="1500">
              <a:solidFill>
                <a:schemeClr val="dk1"/>
              </a:solidFill>
            </a:endParaRPr>
          </a:p>
          <a:p>
            <a:pPr indent="0" lvl="0" marL="0" rtl="1" algn="r">
              <a:spcBef>
                <a:spcPts val="0"/>
              </a:spcBef>
              <a:spcAft>
                <a:spcPts val="0"/>
              </a:spcAft>
              <a:buNone/>
            </a:pPr>
            <a:r>
              <a:rPr lang="iw" sz="1500">
                <a:solidFill>
                  <a:schemeClr val="dk1"/>
                </a:solidFill>
              </a:rPr>
              <a:t>בלוק ה'catch' שכתבנו הוא קצת בעייתי כיוון שאנחנו לא יודעים מה באמת הייתה הסיבה לחריגה והלקוח שלנו לא יבין מה הסיבה לחריגה</a:t>
            </a:r>
            <a:endParaRPr sz="1500">
              <a:solidFill>
                <a:schemeClr val="dk1"/>
              </a:solidFill>
            </a:endParaRPr>
          </a:p>
          <a:p>
            <a:pPr indent="0" lvl="0" marL="0" rtl="1" algn="r">
              <a:spcBef>
                <a:spcPts val="0"/>
              </a:spcBef>
              <a:spcAft>
                <a:spcPts val="0"/>
              </a:spcAft>
              <a:buNone/>
            </a:pPr>
            <a:r>
              <a:rPr lang="iw" sz="1500">
                <a:solidFill>
                  <a:schemeClr val="dk1"/>
                </a:solidFill>
              </a:rPr>
              <a:t>ולכן, הפיתרון לזה הוא להפוך את בלוק ה'catch' למעין פונקציה שמקבלת ארגומנט מסוג Exception ומטה… ואז נוכל לקחת מהארגומנט שקיבלתי את הפרטים המדוייקים של החריגה.</a:t>
            </a:r>
            <a:endParaRPr sz="1500">
              <a:solidFill>
                <a:schemeClr val="dk1"/>
              </a:solidFill>
            </a:endParaRPr>
          </a:p>
          <a:p>
            <a:pPr indent="0" lvl="0" marL="0" rtl="1" algn="r">
              <a:spcBef>
                <a:spcPts val="0"/>
              </a:spcBef>
              <a:spcAft>
                <a:spcPts val="0"/>
              </a:spcAft>
              <a:buNone/>
            </a:pPr>
            <a:r>
              <a:t/>
            </a:r>
            <a:endParaRPr sz="1500">
              <a:solidFill>
                <a:schemeClr val="dk1"/>
              </a:solidFill>
            </a:endParaRPr>
          </a:p>
          <a:p>
            <a:pPr indent="0" lvl="0" marL="0" rtl="1" algn="r">
              <a:spcBef>
                <a:spcPts val="0"/>
              </a:spcBef>
              <a:spcAft>
                <a:spcPts val="0"/>
              </a:spcAft>
              <a:buNone/>
            </a:pPr>
            <a:r>
              <a:rPr lang="iw" sz="1500">
                <a:solidFill>
                  <a:schemeClr val="dk1"/>
                </a:solidFill>
              </a:rPr>
              <a:t>במקרה ובתוך קטע ה'try' קיימת אפשרות שאקבל כמה סוגי חריגות (לדוגמה אם אכניס 0 למשתנה אקבל DivideByZeroException ואם אכניס ערך לא מספרי, אקבל FormatException) ניתן להגדיר כמה בלוקים של catch מתחתיו וכל אחד מהבלוקים יתפוס את החריגה המתאימה לו…</a:t>
            </a:r>
            <a:endParaRPr sz="1500">
              <a:solidFill>
                <a:schemeClr val="dk1"/>
              </a:solidFill>
            </a:endParaRPr>
          </a:p>
          <a:p>
            <a:pPr indent="0" lvl="0" marL="0" rtl="1" algn="r">
              <a:spcBef>
                <a:spcPts val="0"/>
              </a:spcBef>
              <a:spcAft>
                <a:spcPts val="0"/>
              </a:spcAft>
              <a:buNone/>
            </a:pPr>
            <a:r>
              <a:rPr b="1" lang="iw" sz="1500">
                <a:solidFill>
                  <a:schemeClr val="dk1"/>
                </a:solidFill>
              </a:rPr>
              <a:t>שים לב! </a:t>
            </a:r>
            <a:r>
              <a:rPr lang="iw" sz="1500">
                <a:solidFill>
                  <a:schemeClr val="dk1"/>
                </a:solidFill>
              </a:rPr>
              <a:t>יש להקפיד על סדר ההורשה מהאחרון עד למחלקה הבסיסית - Exception ולא להפך... </a:t>
            </a:r>
            <a:endParaRPr sz="1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iw">
                <a:solidFill>
                  <a:schemeClr val="lt1"/>
                </a:solidFill>
                <a:highlight>
                  <a:schemeClr val="dk1"/>
                </a:highlight>
              </a:rPr>
              <a:t>‹#›</a:t>
            </a:fld>
            <a:endParaRPr b="1">
              <a:solidFill>
                <a:schemeClr val="lt1"/>
              </a:solidFill>
              <a:highlight>
                <a:schemeClr val="dk1"/>
              </a:highlight>
            </a:endParaRPr>
          </a:p>
        </p:txBody>
      </p:sp>
      <p:sp>
        <p:nvSpPr>
          <p:cNvPr id="73" name="Google Shape;73;p16"/>
          <p:cNvSpPr txBox="1"/>
          <p:nvPr/>
        </p:nvSpPr>
        <p:spPr>
          <a:xfrm>
            <a:off x="73475" y="97975"/>
            <a:ext cx="8947800" cy="46332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טיפול בחריגות.</a:t>
            </a:r>
            <a:endParaRPr b="1" sz="2500" u="sng"/>
          </a:p>
          <a:p>
            <a:pPr indent="0" lvl="0" marL="0" rtl="1" algn="ctr">
              <a:spcBef>
                <a:spcPts val="0"/>
              </a:spcBef>
              <a:spcAft>
                <a:spcPts val="0"/>
              </a:spcAft>
              <a:buNone/>
            </a:pPr>
            <a:r>
              <a:t/>
            </a:r>
            <a:endParaRPr b="1" sz="2500" u="sng"/>
          </a:p>
          <a:p>
            <a:pPr indent="0" lvl="0" marL="0" rtl="1" algn="r">
              <a:spcBef>
                <a:spcPts val="0"/>
              </a:spcBef>
              <a:spcAft>
                <a:spcPts val="0"/>
              </a:spcAft>
              <a:buNone/>
            </a:pPr>
            <a:r>
              <a:rPr b="1" lang="iw" sz="1500">
                <a:solidFill>
                  <a:schemeClr val="dk1"/>
                </a:solidFill>
              </a:rPr>
              <a:t>בלוק הfinnaly:</a:t>
            </a:r>
            <a:endParaRPr b="1" sz="1500">
              <a:solidFill>
                <a:schemeClr val="dk1"/>
              </a:solidFill>
            </a:endParaRPr>
          </a:p>
          <a:p>
            <a:pPr indent="0" lvl="0" marL="0" rtl="1" algn="r">
              <a:spcBef>
                <a:spcPts val="0"/>
              </a:spcBef>
              <a:spcAft>
                <a:spcPts val="0"/>
              </a:spcAft>
              <a:buNone/>
            </a:pPr>
            <a:r>
              <a:rPr lang="iw" sz="1500">
                <a:solidFill>
                  <a:schemeClr val="dk1"/>
                </a:solidFill>
              </a:rPr>
              <a:t>קיים עוד בלוק שיכול להתקשר לבלוק הtry והוא בלוק ה</a:t>
            </a:r>
            <a:r>
              <a:rPr b="1" lang="iw" sz="1500">
                <a:solidFill>
                  <a:schemeClr val="dk1"/>
                </a:solidFill>
              </a:rPr>
              <a:t>'finnaly'</a:t>
            </a:r>
            <a:r>
              <a:rPr lang="iw" sz="1500">
                <a:solidFill>
                  <a:schemeClr val="dk1"/>
                </a:solidFill>
              </a:rPr>
              <a:t> שבתוכו אנו נכתוב את שורות הקוד שאנו רוצים שיתבצעו </a:t>
            </a:r>
            <a:r>
              <a:rPr b="1" lang="iw" sz="1500">
                <a:solidFill>
                  <a:schemeClr val="dk1"/>
                </a:solidFill>
              </a:rPr>
              <a:t>בכל מקרה </a:t>
            </a:r>
            <a:r>
              <a:rPr lang="iw" sz="1500">
                <a:solidFill>
                  <a:schemeClr val="dk1"/>
                </a:solidFill>
              </a:rPr>
              <a:t>(אם הייתה חריגה או לא, אם יש catch או לא, </a:t>
            </a:r>
            <a:r>
              <a:rPr lang="iw" sz="1500" u="sng">
                <a:solidFill>
                  <a:schemeClr val="dk1"/>
                </a:solidFill>
              </a:rPr>
              <a:t>ואפילו אם היה return </a:t>
            </a:r>
            <a:r>
              <a:rPr lang="iw" sz="1500">
                <a:solidFill>
                  <a:schemeClr val="dk1"/>
                </a:solidFill>
              </a:rPr>
              <a:t>ואפילו אם היה כבר finnaly אחר)</a:t>
            </a:r>
            <a:endParaRPr sz="1500">
              <a:solidFill>
                <a:schemeClr val="dk1"/>
              </a:solidFill>
            </a:endParaRPr>
          </a:p>
          <a:p>
            <a:pPr indent="0" lvl="0" marL="0" rtl="1" algn="r">
              <a:spcBef>
                <a:spcPts val="0"/>
              </a:spcBef>
              <a:spcAft>
                <a:spcPts val="0"/>
              </a:spcAft>
              <a:buNone/>
            </a:pPr>
            <a:r>
              <a:t/>
            </a:r>
            <a:endParaRPr sz="1500">
              <a:solidFill>
                <a:schemeClr val="dk1"/>
              </a:solidFill>
            </a:endParaRPr>
          </a:p>
          <a:p>
            <a:pPr indent="0" lvl="0" marL="0" rtl="1" algn="r">
              <a:spcBef>
                <a:spcPts val="0"/>
              </a:spcBef>
              <a:spcAft>
                <a:spcPts val="0"/>
              </a:spcAft>
              <a:buNone/>
            </a:pPr>
            <a:r>
              <a:rPr b="1" lang="iw" sz="1500">
                <a:solidFill>
                  <a:schemeClr val="dk1"/>
                </a:solidFill>
                <a:highlight>
                  <a:srgbClr val="CC4125"/>
                </a:highlight>
              </a:rPr>
              <a:t>חריגות בתוך הבלוקים של ה'catch' וה'finnaly':</a:t>
            </a:r>
            <a:endParaRPr b="1" sz="1500">
              <a:solidFill>
                <a:schemeClr val="dk1"/>
              </a:solidFill>
              <a:highlight>
                <a:srgbClr val="CC4125"/>
              </a:highlight>
            </a:endParaRPr>
          </a:p>
          <a:p>
            <a:pPr indent="0" lvl="0" marL="0" rtl="1" algn="r">
              <a:spcBef>
                <a:spcPts val="0"/>
              </a:spcBef>
              <a:spcAft>
                <a:spcPts val="0"/>
              </a:spcAft>
              <a:buNone/>
            </a:pPr>
            <a:r>
              <a:rPr lang="iw" sz="1500">
                <a:solidFill>
                  <a:schemeClr val="dk1"/>
                </a:solidFill>
              </a:rPr>
              <a:t>יש להימנע ככל האפשר מלכתוב שורות קוד בעייתיות בבלוקים האלה.. כיוון שהם לא חלק מהtry זה אומר שאם הם יגרמו לחריגה לא יהיה מי שיתפוס אותם(אלא אם כן גם אותם נכניס לtry)...</a:t>
            </a:r>
            <a:endParaRPr sz="1500">
              <a:solidFill>
                <a:schemeClr val="dk1"/>
              </a:solidFill>
            </a:endParaRPr>
          </a:p>
          <a:p>
            <a:pPr indent="0" lvl="0" marL="0" rtl="1" algn="r">
              <a:spcBef>
                <a:spcPts val="0"/>
              </a:spcBef>
              <a:spcAft>
                <a:spcPts val="0"/>
              </a:spcAft>
              <a:buNone/>
            </a:pPr>
            <a:r>
              <a:t/>
            </a:r>
            <a:endParaRPr sz="1500">
              <a:solidFill>
                <a:schemeClr val="dk1"/>
              </a:solidFill>
            </a:endParaRPr>
          </a:p>
          <a:p>
            <a:pPr indent="0" lvl="0" marL="0" rtl="1" algn="r">
              <a:spcBef>
                <a:spcPts val="0"/>
              </a:spcBef>
              <a:spcAft>
                <a:spcPts val="0"/>
              </a:spcAft>
              <a:buNone/>
            </a:pPr>
            <a:r>
              <a:rPr b="1" lang="iw" sz="1500">
                <a:solidFill>
                  <a:schemeClr val="dk1"/>
                </a:solidFill>
              </a:rPr>
              <a:t>שימוש בwhen</a:t>
            </a:r>
            <a:endParaRPr b="1" sz="1500">
              <a:solidFill>
                <a:schemeClr val="dk1"/>
              </a:solidFill>
            </a:endParaRPr>
          </a:p>
          <a:p>
            <a:pPr indent="0" lvl="0" marL="0" rtl="1" algn="r">
              <a:spcBef>
                <a:spcPts val="0"/>
              </a:spcBef>
              <a:spcAft>
                <a:spcPts val="0"/>
              </a:spcAft>
              <a:buNone/>
            </a:pPr>
            <a:r>
              <a:rPr lang="iw" sz="1500">
                <a:solidFill>
                  <a:schemeClr val="dk1"/>
                </a:solidFill>
              </a:rPr>
              <a:t>יש מקרים בהם נרצה להתנות את התפיסה של החריגה באמצעות המילה השמורה '</a:t>
            </a:r>
            <a:r>
              <a:rPr b="1" lang="iw" sz="1500">
                <a:solidFill>
                  <a:schemeClr val="dk1"/>
                </a:solidFill>
              </a:rPr>
              <a:t>when'</a:t>
            </a:r>
            <a:endParaRPr sz="1500">
              <a:solidFill>
                <a:schemeClr val="dk1"/>
              </a:solidFill>
            </a:endParaRPr>
          </a:p>
          <a:p>
            <a:pPr indent="0" lvl="0" marL="0" rtl="1" algn="r">
              <a:spcBef>
                <a:spcPts val="0"/>
              </a:spcBef>
              <a:spcAft>
                <a:spcPts val="0"/>
              </a:spcAft>
              <a:buNone/>
            </a:pPr>
            <a:r>
              <a:rPr lang="iw" sz="1500">
                <a:solidFill>
                  <a:schemeClr val="dk1"/>
                </a:solidFill>
              </a:rPr>
              <a:t>לדוגמה: אם היה ניסיון חילוק ב0 אז רק עם המספר הראשון שונה מ0 תתפוס את החריגה ואם הוא שווה ל0 אל תתפוס אותו ונעשה את זה כך:</a:t>
            </a:r>
            <a:endParaRPr sz="1500">
              <a:solidFill>
                <a:schemeClr val="dk1"/>
              </a:solidFill>
            </a:endParaRPr>
          </a:p>
          <a:p>
            <a:pPr indent="0" lvl="0" marL="0" rtl="0" algn="l">
              <a:spcBef>
                <a:spcPts val="0"/>
              </a:spcBef>
              <a:spcAft>
                <a:spcPts val="0"/>
              </a:spcAft>
              <a:buNone/>
            </a:pPr>
            <a:r>
              <a:rPr lang="iw"/>
              <a:t>catch(DivideByZeroException ex) when (n1 &gt; 0)</a:t>
            </a:r>
            <a:endParaRPr/>
          </a:p>
          <a:p>
            <a:pPr indent="0" lvl="0" marL="0" rtl="0" algn="l">
              <a:spcBef>
                <a:spcPts val="0"/>
              </a:spcBef>
              <a:spcAft>
                <a:spcPts val="0"/>
              </a:spcAft>
              <a:buNone/>
            </a:pPr>
            <a:r>
              <a:rPr lang="iw" sz="1500">
                <a:solidFill>
                  <a:schemeClr val="dk1"/>
                </a:solidFill>
              </a:rPr>
              <a:t>{  </a:t>
            </a:r>
            <a:endParaRPr sz="1500">
              <a:solidFill>
                <a:schemeClr val="dk1"/>
              </a:solidFill>
            </a:endParaRPr>
          </a:p>
          <a:p>
            <a:pPr indent="0" lvl="0" marL="0" rtl="0" algn="l">
              <a:spcBef>
                <a:spcPts val="0"/>
              </a:spcBef>
              <a:spcAft>
                <a:spcPts val="0"/>
              </a:spcAft>
              <a:buNone/>
            </a:pPr>
            <a:r>
              <a:rPr lang="iw" sz="1500">
                <a:solidFill>
                  <a:schemeClr val="dk1"/>
                </a:solidFill>
              </a:rPr>
              <a:t>} </a:t>
            </a:r>
            <a:endParaRPr sz="1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iw">
                <a:solidFill>
                  <a:schemeClr val="lt1"/>
                </a:solidFill>
                <a:highlight>
                  <a:schemeClr val="dk1"/>
                </a:highlight>
              </a:rPr>
              <a:t>‹#›</a:t>
            </a:fld>
            <a:endParaRPr b="1">
              <a:solidFill>
                <a:schemeClr val="lt1"/>
              </a:solidFill>
              <a:highlight>
                <a:schemeClr val="dk1"/>
              </a:highlight>
            </a:endParaRPr>
          </a:p>
        </p:txBody>
      </p:sp>
      <p:sp>
        <p:nvSpPr>
          <p:cNvPr id="79" name="Google Shape;79;p17"/>
          <p:cNvSpPr txBox="1"/>
          <p:nvPr/>
        </p:nvSpPr>
        <p:spPr>
          <a:xfrm>
            <a:off x="73475" y="97975"/>
            <a:ext cx="8947800" cy="46485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טיפול בחריגות.</a:t>
            </a:r>
            <a:endParaRPr b="1" sz="2500" u="sng"/>
          </a:p>
          <a:p>
            <a:pPr indent="0" lvl="0" marL="0" rtl="1" algn="r">
              <a:spcBef>
                <a:spcPts val="0"/>
              </a:spcBef>
              <a:spcAft>
                <a:spcPts val="0"/>
              </a:spcAft>
              <a:buNone/>
            </a:pPr>
            <a:r>
              <a:t/>
            </a:r>
            <a:endParaRPr b="1" sz="2500" u="sng"/>
          </a:p>
          <a:p>
            <a:pPr indent="0" lvl="0" marL="0" rtl="1" algn="r">
              <a:spcBef>
                <a:spcPts val="0"/>
              </a:spcBef>
              <a:spcAft>
                <a:spcPts val="0"/>
              </a:spcAft>
              <a:buNone/>
            </a:pPr>
            <a:r>
              <a:rPr lang="iw" sz="1500" u="sng"/>
              <a:t>זריקת חריגה באופן ידני:</a:t>
            </a:r>
            <a:endParaRPr sz="1500" u="sng"/>
          </a:p>
          <a:p>
            <a:pPr indent="0" lvl="0" marL="0" rtl="1" algn="r">
              <a:spcBef>
                <a:spcPts val="0"/>
              </a:spcBef>
              <a:spcAft>
                <a:spcPts val="0"/>
              </a:spcAft>
              <a:buNone/>
            </a:pPr>
            <a:r>
              <a:rPr lang="iw" sz="1500"/>
              <a:t>חוץ מהחריגות שקורות באופן אוטומטי במקרה ועשינו פעולה בעייתית, גם לנו יש אפשרות לזרוק חריגות במידה ונרצה.. לדוגמה אם המשתמש הכניס טקסט למשתנה מספרי אנו נקבל FormatException אבל אם נרצה שגם מספר שלילי יזרוק לנו את החריגה הזו נוכל לעשות את הבדיקה הבאה:</a:t>
            </a:r>
            <a:endParaRPr sz="1500"/>
          </a:p>
          <a:p>
            <a:pPr indent="0" lvl="0" marL="0" rtl="0" algn="l">
              <a:spcBef>
                <a:spcPts val="0"/>
              </a:spcBef>
              <a:spcAft>
                <a:spcPts val="0"/>
              </a:spcAft>
              <a:buClr>
                <a:schemeClr val="dk1"/>
              </a:buClr>
              <a:buSzPts val="1100"/>
              <a:buFont typeface="Arial"/>
              <a:buNone/>
            </a:pPr>
            <a:r>
              <a:rPr lang="iw" sz="1500">
                <a:solidFill>
                  <a:schemeClr val="dk1"/>
                </a:solidFill>
              </a:rPr>
              <a:t>int x = int.Parse(Console.ReadLine());</a:t>
            </a:r>
            <a:endParaRPr sz="1500">
              <a:solidFill>
                <a:schemeClr val="dk1"/>
              </a:solidFill>
            </a:endParaRPr>
          </a:p>
          <a:p>
            <a:pPr indent="0" lvl="0" marL="0" rtl="0" algn="l">
              <a:spcBef>
                <a:spcPts val="0"/>
              </a:spcBef>
              <a:spcAft>
                <a:spcPts val="0"/>
              </a:spcAft>
              <a:buClr>
                <a:schemeClr val="dk1"/>
              </a:buClr>
              <a:buSzPts val="1100"/>
              <a:buFont typeface="Arial"/>
              <a:buNone/>
            </a:pPr>
            <a:r>
              <a:rPr lang="iw" sz="1500">
                <a:solidFill>
                  <a:schemeClr val="dk1"/>
                </a:solidFill>
              </a:rPr>
              <a:t>if(x &lt; 0)</a:t>
            </a:r>
            <a:endParaRPr sz="1500">
              <a:solidFill>
                <a:schemeClr val="dk1"/>
              </a:solidFill>
            </a:endParaRPr>
          </a:p>
          <a:p>
            <a:pPr indent="457200" lvl="0" marL="0" rtl="0" algn="l">
              <a:spcBef>
                <a:spcPts val="0"/>
              </a:spcBef>
              <a:spcAft>
                <a:spcPts val="0"/>
              </a:spcAft>
              <a:buNone/>
            </a:pPr>
            <a:r>
              <a:rPr lang="iw" sz="1500">
                <a:solidFill>
                  <a:schemeClr val="dk1"/>
                </a:solidFill>
              </a:rPr>
              <a:t>throw new FormatException(”user inserted negative number: ” + x);</a:t>
            </a:r>
            <a:endParaRPr sz="1500">
              <a:solidFill>
                <a:schemeClr val="dk1"/>
              </a:solidFill>
            </a:endParaRPr>
          </a:p>
          <a:p>
            <a:pPr indent="457200" lvl="0" marL="0" rtl="0" algn="l">
              <a:spcBef>
                <a:spcPts val="0"/>
              </a:spcBef>
              <a:spcAft>
                <a:spcPts val="0"/>
              </a:spcAft>
              <a:buClr>
                <a:schemeClr val="dk1"/>
              </a:buClr>
              <a:buSzPts val="1100"/>
              <a:buFont typeface="Arial"/>
              <a:buNone/>
            </a:pPr>
            <a:r>
              <a:t/>
            </a:r>
            <a:endParaRPr sz="1500">
              <a:solidFill>
                <a:schemeClr val="dk1"/>
              </a:solidFill>
            </a:endParaRPr>
          </a:p>
          <a:p>
            <a:pPr indent="0" lvl="0" marL="0" rtl="1" algn="r">
              <a:spcBef>
                <a:spcPts val="0"/>
              </a:spcBef>
              <a:spcAft>
                <a:spcPts val="0"/>
              </a:spcAft>
              <a:buNone/>
            </a:pPr>
            <a:r>
              <a:rPr lang="iw" sz="1500" u="sng"/>
              <a:t>יצירת חריגות חדשות:</a:t>
            </a:r>
            <a:endParaRPr sz="1500" u="sng"/>
          </a:p>
          <a:p>
            <a:pPr indent="0" lvl="0" marL="0" rtl="1" algn="r">
              <a:spcBef>
                <a:spcPts val="0"/>
              </a:spcBef>
              <a:spcAft>
                <a:spcPts val="0"/>
              </a:spcAft>
              <a:buNone/>
            </a:pPr>
            <a:r>
              <a:rPr lang="iw" sz="1500"/>
              <a:t>מחלקת Exception וכל המחלקות היורשות שלה הם בסופו של דבר class רגיל שיורש ממחלקת object ולכן גם אנחנו יכולים ליצור חריגות משלנו ולהגדיר אותן איך שאנחנו רוצים, וכמובן להגדיר אותן כיורשות ממחלקת ApplicationException כדי להבדיל בין חריגות מערכת לבין חריגות שאנו יוצרים.</a:t>
            </a:r>
            <a:endParaRPr sz="1500"/>
          </a:p>
          <a:p>
            <a:pPr indent="0" lvl="0" marL="0" rtl="1" algn="r">
              <a:spcBef>
                <a:spcPts val="0"/>
              </a:spcBef>
              <a:spcAft>
                <a:spcPts val="0"/>
              </a:spcAft>
              <a:buNone/>
            </a:pPr>
            <a:r>
              <a:rPr lang="iw" sz="1500"/>
              <a:t>(ניתן ליצור Excpetion בעזרת הסניפט Exception) </a:t>
            </a:r>
            <a:r>
              <a:rPr b="1" lang="iw" sz="1500"/>
              <a:t>לדוגמה:</a:t>
            </a:r>
            <a:endParaRPr sz="1500"/>
          </a:p>
          <a:p>
            <a:pPr indent="0" lvl="0" marL="0" rtl="0" algn="l">
              <a:spcBef>
                <a:spcPts val="0"/>
              </a:spcBef>
              <a:spcAft>
                <a:spcPts val="0"/>
              </a:spcAft>
              <a:buNone/>
            </a:pPr>
            <a:r>
              <a:rPr lang="iw" sz="1500"/>
              <a:t>throw new NegativeNumberException(”user inserted negative number: ” + x);</a:t>
            </a:r>
            <a:endParaRPr sz="1500"/>
          </a:p>
          <a:p>
            <a:pPr indent="457200" lvl="0" marL="0" rtl="0" algn="l">
              <a:spcBef>
                <a:spcPts val="0"/>
              </a:spcBef>
              <a:spcAft>
                <a:spcPts val="0"/>
              </a:spcAft>
              <a:buNone/>
            </a:pPr>
            <a:r>
              <a:t/>
            </a:r>
            <a:endParaRPr sz="1500"/>
          </a:p>
          <a:p>
            <a:pPr indent="0" lvl="0" marL="0" rtl="1" algn="r">
              <a:spcBef>
                <a:spcPts val="0"/>
              </a:spcBef>
              <a:spcAft>
                <a:spcPts val="0"/>
              </a:spcAft>
              <a:buNone/>
            </a:pPr>
            <a:r>
              <a:rPr lang="iw" sz="1500"/>
              <a:t>בדוגמה זו, יצרנו שגיאה חדשה במקרה והמשתמש הכניס מספר שלילי (כיוון שלא קיימת שגיאה כזאת במערכת)</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iw">
                <a:solidFill>
                  <a:schemeClr val="lt1"/>
                </a:solidFill>
                <a:highlight>
                  <a:schemeClr val="dk1"/>
                </a:highlight>
              </a:rPr>
              <a:t>‹#›</a:t>
            </a:fld>
            <a:endParaRPr b="1">
              <a:solidFill>
                <a:schemeClr val="lt1"/>
              </a:solidFill>
              <a:highlight>
                <a:schemeClr val="dk1"/>
              </a:highlight>
            </a:endParaRPr>
          </a:p>
        </p:txBody>
      </p:sp>
      <p:sp>
        <p:nvSpPr>
          <p:cNvPr id="85" name="Google Shape;85;p18"/>
          <p:cNvSpPr txBox="1"/>
          <p:nvPr/>
        </p:nvSpPr>
        <p:spPr>
          <a:xfrm>
            <a:off x="73475" y="97975"/>
            <a:ext cx="8947800" cy="37248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טיפול בחריגות.</a:t>
            </a:r>
            <a:endParaRPr b="1" sz="2500" u="sng"/>
          </a:p>
          <a:p>
            <a:pPr indent="0" lvl="0" marL="0" rtl="1" algn="r">
              <a:spcBef>
                <a:spcPts val="0"/>
              </a:spcBef>
              <a:spcAft>
                <a:spcPts val="0"/>
              </a:spcAft>
              <a:buNone/>
            </a:pPr>
            <a:r>
              <a:t/>
            </a:r>
            <a:endParaRPr b="1" sz="2500" u="sng"/>
          </a:p>
          <a:p>
            <a:pPr indent="0" lvl="0" marL="0" rtl="1" algn="r">
              <a:spcBef>
                <a:spcPts val="0"/>
              </a:spcBef>
              <a:spcAft>
                <a:spcPts val="0"/>
              </a:spcAft>
              <a:buNone/>
            </a:pPr>
            <a:r>
              <a:rPr b="1" lang="iw" sz="1500" u="sng"/>
              <a:t>חריגה פנימית - InnerException:</a:t>
            </a:r>
            <a:endParaRPr b="1" sz="1500" u="sng"/>
          </a:p>
          <a:p>
            <a:pPr indent="0" lvl="0" marL="0" rtl="1" algn="r">
              <a:spcBef>
                <a:spcPts val="0"/>
              </a:spcBef>
              <a:spcAft>
                <a:spcPts val="0"/>
              </a:spcAft>
              <a:buNone/>
            </a:pPr>
            <a:r>
              <a:rPr lang="iw" sz="1500"/>
              <a:t>לא תמיד נרצה להחצין לבחוץ את השגיאה האמיתית שקרתה אלא רק פרטים כללים על השגיאה ושהפרטים המדוייקים לא יגיעו למשתמש… במקרה כזו אנו נשתמש במאפיין InnerException ונכניס שם את השגיאה הנסתרת.</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rPr lang="iw" sz="1500"/>
              <a:t>לדוגמה: לקוח הזמין מהמלצר מנה כלשהי והוא העביר את זה למנהל משמרת שהעביר לשף.. במקרה הזה, אם לשף יחסר משהו להכנת המנה אנחנו לא נרצה ליידע את הלקוח בפרטים הקטנים של הבעיה אלא רק להגיד לו שהמנה הזאת כרגע לא זמינה ושאר הפרטים המדוייקים יועברו לראש צוות לצורך תיעוד וכדו'...</a:t>
            </a:r>
            <a:endParaRPr sz="1500"/>
          </a:p>
          <a:p>
            <a:pPr indent="0" lvl="0" marL="0" rtl="0" algn="l">
              <a:spcBef>
                <a:spcPts val="0"/>
              </a:spcBef>
              <a:spcAft>
                <a:spcPts val="0"/>
              </a:spcAft>
              <a:buNone/>
            </a:pPr>
            <a:r>
              <a:rPr lang="iw" sz="1500"/>
              <a:t> </a:t>
            </a:r>
            <a:endParaRPr sz="1500"/>
          </a:p>
          <a:p>
            <a:pPr indent="0" lvl="0" marL="0" rtl="1" algn="r">
              <a:spcBef>
                <a:spcPts val="0"/>
              </a:spcBef>
              <a:spcAft>
                <a:spcPts val="0"/>
              </a:spcAft>
              <a:buNone/>
            </a:pPr>
            <a:r>
              <a:rPr b="1" lang="iw" sz="1500" u="sng"/>
              <a:t>event-viewer:</a:t>
            </a:r>
            <a:endParaRPr b="1" sz="1500" u="sng"/>
          </a:p>
          <a:p>
            <a:pPr indent="0" lvl="0" marL="0" rtl="1" algn="r">
              <a:spcBef>
                <a:spcPts val="0"/>
              </a:spcBef>
              <a:spcAft>
                <a:spcPts val="0"/>
              </a:spcAft>
              <a:buNone/>
            </a:pPr>
            <a:r>
              <a:rPr lang="iw" sz="1500"/>
              <a:t>זהו כלי שיש לנו במערכת הפעלה שדרכו נוכל לראות פרטים על חריגות שקרו במהלך תכניות כלשהן וגם בשלנו וכך אם התכנית קרסה לנו ואנו רוצים לקבל יותר פרטים נוכל לראות דרך ה Event-viewer בטאב של Application איך וממה נוצרה החריגה...</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iw">
                <a:solidFill>
                  <a:schemeClr val="lt1"/>
                </a:solidFill>
                <a:highlight>
                  <a:schemeClr val="dk1"/>
                </a:highlight>
              </a:rPr>
              <a:t>‹#›</a:t>
            </a:fld>
            <a:endParaRPr b="1">
              <a:solidFill>
                <a:schemeClr val="lt1"/>
              </a:solidFill>
              <a:highlight>
                <a:schemeClr val="dk1"/>
              </a:highlight>
            </a:endParaRPr>
          </a:p>
        </p:txBody>
      </p:sp>
      <p:sp>
        <p:nvSpPr>
          <p:cNvPr id="91" name="Google Shape;91;p19"/>
          <p:cNvSpPr txBox="1"/>
          <p:nvPr/>
        </p:nvSpPr>
        <p:spPr>
          <a:xfrm>
            <a:off x="73475" y="97975"/>
            <a:ext cx="8947800" cy="53412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טיפול בחריגות.</a:t>
            </a:r>
            <a:endParaRPr b="1" sz="2500" u="sng"/>
          </a:p>
          <a:p>
            <a:pPr indent="0" lvl="0" marL="0" rtl="1" algn="r">
              <a:spcBef>
                <a:spcPts val="0"/>
              </a:spcBef>
              <a:spcAft>
                <a:spcPts val="0"/>
              </a:spcAft>
              <a:buNone/>
            </a:pPr>
            <a:r>
              <a:t/>
            </a:r>
            <a:endParaRPr b="1" sz="2500" u="sng"/>
          </a:p>
          <a:p>
            <a:pPr indent="0" lvl="0" marL="0" rtl="0" algn="l">
              <a:spcBef>
                <a:spcPts val="0"/>
              </a:spcBef>
              <a:spcAft>
                <a:spcPts val="0"/>
              </a:spcAft>
              <a:buClr>
                <a:schemeClr val="dk1"/>
              </a:buClr>
              <a:buSzPts val="1100"/>
              <a:buFont typeface="Arial"/>
              <a:buNone/>
            </a:pPr>
            <a:r>
              <a:rPr lang="iw" sz="1000"/>
              <a:t>            int x = 0;</a:t>
            </a:r>
            <a:endParaRPr sz="1000"/>
          </a:p>
          <a:p>
            <a:pPr indent="0" lvl="0" marL="0" rtl="0" algn="l">
              <a:spcBef>
                <a:spcPts val="0"/>
              </a:spcBef>
              <a:spcAft>
                <a:spcPts val="0"/>
              </a:spcAft>
              <a:buClr>
                <a:schemeClr val="dk1"/>
              </a:buClr>
              <a:buSzPts val="1100"/>
              <a:buFont typeface="Arial"/>
              <a:buNone/>
            </a:pPr>
            <a:r>
              <a:rPr lang="iw" sz="1000"/>
              <a:t>            int y = 0;</a:t>
            </a:r>
            <a:endParaRPr sz="1000"/>
          </a:p>
          <a:p>
            <a:pPr indent="0" lvl="0" marL="0" rtl="0" algn="l">
              <a:spcBef>
                <a:spcPts val="0"/>
              </a:spcBef>
              <a:spcAft>
                <a:spcPts val="0"/>
              </a:spcAft>
              <a:buClr>
                <a:schemeClr val="dk1"/>
              </a:buClr>
              <a:buSzPts val="1100"/>
              <a:buFont typeface="Arial"/>
              <a:buNone/>
            </a:pPr>
            <a:r>
              <a:rPr lang="iw" sz="1000"/>
              <a:t>            try</a:t>
            </a:r>
            <a:endParaRPr sz="1000"/>
          </a:p>
          <a:p>
            <a:pPr indent="0" lvl="0" marL="0" rtl="0" algn="l">
              <a:spcBef>
                <a:spcPts val="0"/>
              </a:spcBef>
              <a:spcAft>
                <a:spcPts val="0"/>
              </a:spcAft>
              <a:buClr>
                <a:schemeClr val="dk1"/>
              </a:buClr>
              <a:buSzPts val="1100"/>
              <a:buFont typeface="Arial"/>
              <a:buNone/>
            </a:pPr>
            <a:r>
              <a:rPr lang="iw" sz="1000"/>
              <a:t>            {</a:t>
            </a:r>
            <a:endParaRPr sz="1000"/>
          </a:p>
          <a:p>
            <a:pPr indent="0" lvl="0" marL="0" rtl="0" algn="l">
              <a:spcBef>
                <a:spcPts val="0"/>
              </a:spcBef>
              <a:spcAft>
                <a:spcPts val="0"/>
              </a:spcAft>
              <a:buClr>
                <a:schemeClr val="dk1"/>
              </a:buClr>
              <a:buSzPts val="1100"/>
              <a:buFont typeface="Arial"/>
              <a:buNone/>
            </a:pPr>
            <a:r>
              <a:rPr lang="iw" sz="1000"/>
              <a:t>                Console.WriteLine("Open Database Connection");</a:t>
            </a:r>
            <a:endParaRPr sz="1000"/>
          </a:p>
          <a:p>
            <a:pPr indent="0" lvl="0" marL="0" rtl="0" algn="l">
              <a:spcBef>
                <a:spcPts val="0"/>
              </a:spcBef>
              <a:spcAft>
                <a:spcPts val="0"/>
              </a:spcAft>
              <a:buClr>
                <a:schemeClr val="dk1"/>
              </a:buClr>
              <a:buSzPts val="1100"/>
              <a:buFont typeface="Arial"/>
              <a:buNone/>
            </a:pPr>
            <a:r>
              <a:rPr lang="iw" sz="1000"/>
              <a:t>                y = int.Parse(Console.ReadLine());//moom</a:t>
            </a:r>
            <a:endParaRPr sz="1000"/>
          </a:p>
          <a:p>
            <a:pPr indent="0" lvl="0" marL="0" rtl="0" algn="l">
              <a:spcBef>
                <a:spcPts val="0"/>
              </a:spcBef>
              <a:spcAft>
                <a:spcPts val="0"/>
              </a:spcAft>
              <a:buClr>
                <a:schemeClr val="dk1"/>
              </a:buClr>
              <a:buSzPts val="1100"/>
              <a:buFont typeface="Arial"/>
              <a:buNone/>
            </a:pPr>
            <a:r>
              <a:rPr lang="iw" sz="1000"/>
              <a:t>                x = int.Parse(Console.ReadLine());//moom</a:t>
            </a:r>
            <a:endParaRPr sz="1000"/>
          </a:p>
          <a:p>
            <a:pPr indent="0" lvl="0" marL="0" rtl="0" algn="l">
              <a:spcBef>
                <a:spcPts val="0"/>
              </a:spcBef>
              <a:spcAft>
                <a:spcPts val="0"/>
              </a:spcAft>
              <a:buClr>
                <a:schemeClr val="dk1"/>
              </a:buClr>
              <a:buSzPts val="1100"/>
              <a:buFont typeface="Arial"/>
              <a:buNone/>
            </a:pPr>
            <a:r>
              <a:rPr lang="iw" sz="1000"/>
              <a:t>                Console.WriteLine(y / x);</a:t>
            </a:r>
            <a:endParaRPr sz="1000"/>
          </a:p>
          <a:p>
            <a:pPr indent="0" lvl="0" marL="0" rtl="0" algn="l">
              <a:spcBef>
                <a:spcPts val="0"/>
              </a:spcBef>
              <a:spcAft>
                <a:spcPts val="0"/>
              </a:spcAft>
              <a:buClr>
                <a:schemeClr val="dk1"/>
              </a:buClr>
              <a:buSzPts val="1100"/>
              <a:buFont typeface="Arial"/>
              <a:buNone/>
            </a:pPr>
            <a:r>
              <a:rPr lang="iw" sz="1000"/>
              <a:t>                int[] arr = new int[3];</a:t>
            </a:r>
            <a:endParaRPr sz="1000"/>
          </a:p>
          <a:p>
            <a:pPr indent="0" lvl="0" marL="0" rtl="0" algn="l">
              <a:spcBef>
                <a:spcPts val="0"/>
              </a:spcBef>
              <a:spcAft>
                <a:spcPts val="0"/>
              </a:spcAft>
              <a:buClr>
                <a:schemeClr val="dk1"/>
              </a:buClr>
              <a:buSzPts val="1100"/>
              <a:buFont typeface="Arial"/>
              <a:buNone/>
            </a:pPr>
            <a:r>
              <a:rPr lang="iw" sz="1000"/>
              <a:t>                Console.WriteLine(arr[6]);</a:t>
            </a:r>
            <a:endParaRPr sz="1000"/>
          </a:p>
          <a:p>
            <a:pPr indent="0" lvl="0" marL="0" rtl="0" algn="l">
              <a:spcBef>
                <a:spcPts val="0"/>
              </a:spcBef>
              <a:spcAft>
                <a:spcPts val="0"/>
              </a:spcAft>
              <a:buClr>
                <a:schemeClr val="dk1"/>
              </a:buClr>
              <a:buSzPts val="1100"/>
              <a:buFont typeface="Arial"/>
              <a:buNone/>
            </a:pPr>
            <a:r>
              <a:rPr lang="iw" sz="1000"/>
              <a:t>            }</a:t>
            </a:r>
            <a:endParaRPr sz="1000"/>
          </a:p>
          <a:p>
            <a:pPr indent="0" lvl="0" marL="0" rtl="0" algn="l">
              <a:spcBef>
                <a:spcPts val="0"/>
              </a:spcBef>
              <a:spcAft>
                <a:spcPts val="0"/>
              </a:spcAft>
              <a:buClr>
                <a:schemeClr val="dk1"/>
              </a:buClr>
              <a:buSzPts val="1100"/>
              <a:buFont typeface="Arial"/>
              <a:buNone/>
            </a:pPr>
            <a:r>
              <a:rPr lang="iw" sz="1000"/>
              <a:t>            catch (DivideByZeroException divExp) when (y == 0)</a:t>
            </a:r>
            <a:endParaRPr sz="1000"/>
          </a:p>
          <a:p>
            <a:pPr indent="0" lvl="0" marL="0" rtl="0" algn="l">
              <a:spcBef>
                <a:spcPts val="0"/>
              </a:spcBef>
              <a:spcAft>
                <a:spcPts val="0"/>
              </a:spcAft>
              <a:buClr>
                <a:schemeClr val="dk1"/>
              </a:buClr>
              <a:buSzPts val="1100"/>
              <a:buFont typeface="Arial"/>
              <a:buNone/>
            </a:pPr>
            <a:r>
              <a:rPr lang="iw" sz="1000"/>
              <a:t>            {</a:t>
            </a:r>
            <a:endParaRPr sz="1000"/>
          </a:p>
          <a:p>
            <a:pPr indent="0" lvl="0" marL="0" rtl="0" algn="l">
              <a:spcBef>
                <a:spcPts val="0"/>
              </a:spcBef>
              <a:spcAft>
                <a:spcPts val="0"/>
              </a:spcAft>
              <a:buClr>
                <a:schemeClr val="dk1"/>
              </a:buClr>
              <a:buSzPts val="1100"/>
              <a:buFont typeface="Arial"/>
              <a:buNone/>
            </a:pPr>
            <a:r>
              <a:rPr lang="iw" sz="1000"/>
              <a:t>                Console.WriteLine("Specific For Div Zero By Zero");</a:t>
            </a:r>
            <a:endParaRPr sz="1000"/>
          </a:p>
          <a:p>
            <a:pPr indent="0" lvl="0" marL="0" rtl="0" algn="l">
              <a:spcBef>
                <a:spcPts val="0"/>
              </a:spcBef>
              <a:spcAft>
                <a:spcPts val="0"/>
              </a:spcAft>
              <a:buClr>
                <a:schemeClr val="dk1"/>
              </a:buClr>
              <a:buSzPts val="1100"/>
              <a:buFont typeface="Arial"/>
              <a:buNone/>
            </a:pPr>
            <a:r>
              <a:rPr lang="iw" sz="1000"/>
              <a:t>            }</a:t>
            </a:r>
            <a:endParaRPr sz="1000"/>
          </a:p>
          <a:p>
            <a:pPr indent="0" lvl="0" marL="0" rtl="0" algn="l">
              <a:spcBef>
                <a:spcPts val="0"/>
              </a:spcBef>
              <a:spcAft>
                <a:spcPts val="0"/>
              </a:spcAft>
              <a:buClr>
                <a:schemeClr val="dk1"/>
              </a:buClr>
              <a:buSzPts val="1100"/>
              <a:buFont typeface="Arial"/>
              <a:buNone/>
            </a:pPr>
            <a:r>
              <a:rPr lang="iw" sz="1000"/>
              <a:t>            catch (DivideByZeroException divExp)</a:t>
            </a:r>
            <a:endParaRPr sz="1000"/>
          </a:p>
          <a:p>
            <a:pPr indent="0" lvl="0" marL="0" rtl="0" algn="l">
              <a:spcBef>
                <a:spcPts val="0"/>
              </a:spcBef>
              <a:spcAft>
                <a:spcPts val="0"/>
              </a:spcAft>
              <a:buClr>
                <a:schemeClr val="dk1"/>
              </a:buClr>
              <a:buSzPts val="1100"/>
              <a:buFont typeface="Arial"/>
              <a:buNone/>
            </a:pPr>
            <a:r>
              <a:rPr lang="iw" sz="1000"/>
              <a:t>            {</a:t>
            </a:r>
            <a:endParaRPr sz="1000"/>
          </a:p>
          <a:p>
            <a:pPr indent="0" lvl="0" marL="0" rtl="0" algn="l">
              <a:spcBef>
                <a:spcPts val="0"/>
              </a:spcBef>
              <a:spcAft>
                <a:spcPts val="0"/>
              </a:spcAft>
              <a:buClr>
                <a:schemeClr val="dk1"/>
              </a:buClr>
              <a:buSzPts val="1100"/>
              <a:buFont typeface="Arial"/>
              <a:buNone/>
            </a:pPr>
            <a:r>
              <a:rPr lang="iw" sz="1000"/>
              <a:t>                Console.WriteLine("Specific For Div Number By Zero");</a:t>
            </a:r>
            <a:endParaRPr sz="1000"/>
          </a:p>
          <a:p>
            <a:pPr indent="0" lvl="0" marL="0" rtl="0" algn="l">
              <a:spcBef>
                <a:spcPts val="0"/>
              </a:spcBef>
              <a:spcAft>
                <a:spcPts val="0"/>
              </a:spcAft>
              <a:buClr>
                <a:schemeClr val="dk1"/>
              </a:buClr>
              <a:buSzPts val="1100"/>
              <a:buFont typeface="Arial"/>
              <a:buNone/>
            </a:pPr>
            <a:r>
              <a:rPr lang="iw" sz="1000"/>
              <a:t>            }</a:t>
            </a:r>
            <a:endParaRPr sz="1000"/>
          </a:p>
          <a:p>
            <a:pPr indent="0" lvl="0" marL="0" rtl="0" algn="l">
              <a:spcBef>
                <a:spcPts val="0"/>
              </a:spcBef>
              <a:spcAft>
                <a:spcPts val="0"/>
              </a:spcAft>
              <a:buClr>
                <a:schemeClr val="dk1"/>
              </a:buClr>
              <a:buSzPts val="1100"/>
              <a:buFont typeface="Arial"/>
              <a:buNone/>
            </a:pPr>
            <a:r>
              <a:rPr lang="iw" sz="1000"/>
              <a:t>            catch (Exception ex)</a:t>
            </a:r>
            <a:endParaRPr sz="1000"/>
          </a:p>
          <a:p>
            <a:pPr indent="0" lvl="0" marL="0" rtl="0" algn="l">
              <a:spcBef>
                <a:spcPts val="0"/>
              </a:spcBef>
              <a:spcAft>
                <a:spcPts val="0"/>
              </a:spcAft>
              <a:buClr>
                <a:schemeClr val="dk1"/>
              </a:buClr>
              <a:buSzPts val="1100"/>
              <a:buFont typeface="Arial"/>
              <a:buNone/>
            </a:pPr>
            <a:r>
              <a:rPr lang="iw" sz="1000"/>
              <a:t>            {</a:t>
            </a:r>
            <a:endParaRPr sz="1000"/>
          </a:p>
          <a:p>
            <a:pPr indent="0" lvl="0" marL="0" rtl="0" algn="l">
              <a:spcBef>
                <a:spcPts val="0"/>
              </a:spcBef>
              <a:spcAft>
                <a:spcPts val="0"/>
              </a:spcAft>
              <a:buClr>
                <a:schemeClr val="dk1"/>
              </a:buClr>
              <a:buSzPts val="1100"/>
              <a:buFont typeface="Arial"/>
              <a:buNone/>
            </a:pPr>
            <a:r>
              <a:rPr lang="iw" sz="1000"/>
              <a:t>                </a:t>
            </a:r>
            <a:r>
              <a:rPr lang="iw" sz="1000">
                <a:solidFill>
                  <a:schemeClr val="dk1"/>
                </a:solidFill>
              </a:rPr>
              <a:t>Console.WriteLine(ex.Message);</a:t>
            </a:r>
            <a:endParaRPr sz="1000"/>
          </a:p>
          <a:p>
            <a:pPr indent="0" lvl="0" marL="0" rtl="0" algn="l">
              <a:spcBef>
                <a:spcPts val="0"/>
              </a:spcBef>
              <a:spcAft>
                <a:spcPts val="0"/>
              </a:spcAft>
              <a:buClr>
                <a:schemeClr val="dk1"/>
              </a:buClr>
              <a:buSzPts val="1100"/>
              <a:buFont typeface="Arial"/>
              <a:buNone/>
            </a:pPr>
            <a:r>
              <a:rPr lang="iw" sz="1000"/>
              <a:t>            }</a:t>
            </a:r>
            <a:endParaRPr sz="1000"/>
          </a:p>
          <a:p>
            <a:pPr indent="0" lvl="0" marL="0" rtl="0" algn="l">
              <a:spcBef>
                <a:spcPts val="0"/>
              </a:spcBef>
              <a:spcAft>
                <a:spcPts val="0"/>
              </a:spcAft>
              <a:buClr>
                <a:schemeClr val="dk1"/>
              </a:buClr>
              <a:buSzPts val="1100"/>
              <a:buFont typeface="Arial"/>
              <a:buNone/>
            </a:pPr>
            <a:r>
              <a:rPr lang="iw" sz="1000"/>
              <a:t>            finally</a:t>
            </a:r>
            <a:endParaRPr sz="1000"/>
          </a:p>
          <a:p>
            <a:pPr indent="0" lvl="0" marL="0" rtl="0" algn="l">
              <a:spcBef>
                <a:spcPts val="0"/>
              </a:spcBef>
              <a:spcAft>
                <a:spcPts val="0"/>
              </a:spcAft>
              <a:buClr>
                <a:schemeClr val="dk1"/>
              </a:buClr>
              <a:buSzPts val="1100"/>
              <a:buFont typeface="Arial"/>
              <a:buNone/>
            </a:pPr>
            <a:r>
              <a:rPr lang="iw" sz="1000"/>
              <a:t>            {</a:t>
            </a:r>
            <a:endParaRPr sz="1000"/>
          </a:p>
          <a:p>
            <a:pPr indent="0" lvl="0" marL="0" rtl="0" algn="l">
              <a:spcBef>
                <a:spcPts val="0"/>
              </a:spcBef>
              <a:spcAft>
                <a:spcPts val="0"/>
              </a:spcAft>
              <a:buClr>
                <a:schemeClr val="dk1"/>
              </a:buClr>
              <a:buSzPts val="1100"/>
              <a:buFont typeface="Arial"/>
              <a:buNone/>
            </a:pPr>
            <a:r>
              <a:rPr lang="iw" sz="1000"/>
              <a:t>                Console.WriteLine("Close Database Connection 1");</a:t>
            </a:r>
            <a:endParaRPr sz="1000"/>
          </a:p>
          <a:p>
            <a:pPr indent="0" lvl="0" marL="0" rtl="0" algn="l">
              <a:spcBef>
                <a:spcPts val="0"/>
              </a:spcBef>
              <a:spcAft>
                <a:spcPts val="0"/>
              </a:spcAft>
              <a:buClr>
                <a:schemeClr val="dk1"/>
              </a:buClr>
              <a:buSzPts val="1100"/>
              <a:buFont typeface="Arial"/>
              <a:buNone/>
            </a:pPr>
            <a:r>
              <a:rPr lang="iw" sz="1000"/>
              <a:t>            }</a:t>
            </a:r>
            <a:endParaRPr sz="1000"/>
          </a:p>
          <a:p>
            <a:pPr indent="0" lvl="0" marL="0" rtl="1" algn="r">
              <a:spcBef>
                <a:spcPts val="0"/>
              </a:spcBef>
              <a:spcAft>
                <a:spcPts val="0"/>
              </a:spcAft>
              <a:buNone/>
            </a:pPr>
            <a:r>
              <a:t/>
            </a:r>
            <a:endParaRPr sz="1500"/>
          </a:p>
        </p:txBody>
      </p:sp>
      <p:sp>
        <p:nvSpPr>
          <p:cNvPr id="92" name="Google Shape;92;p19"/>
          <p:cNvSpPr txBox="1"/>
          <p:nvPr/>
        </p:nvSpPr>
        <p:spPr>
          <a:xfrm>
            <a:off x="4396475" y="991975"/>
            <a:ext cx="4747500" cy="32016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iw"/>
              <a:t>דוגמה לקטע קוד של כמה שורות קוד שיכולות ליצור חריגות שונות:</a:t>
            </a:r>
            <a:endParaRPr/>
          </a:p>
          <a:p>
            <a:pPr indent="-317500" lvl="0" marL="457200" rtl="1" algn="r">
              <a:spcBef>
                <a:spcPts val="0"/>
              </a:spcBef>
              <a:spcAft>
                <a:spcPts val="0"/>
              </a:spcAft>
              <a:buSzPts val="1400"/>
              <a:buChar char="●"/>
            </a:pPr>
            <a:r>
              <a:rPr lang="iw"/>
              <a:t>חלוקה ב0 </a:t>
            </a:r>
            <a:r>
              <a:rPr lang="iw">
                <a:solidFill>
                  <a:schemeClr val="dk1"/>
                </a:solidFill>
              </a:rPr>
              <a:t>(DivideByZero)</a:t>
            </a:r>
            <a:endParaRPr/>
          </a:p>
          <a:p>
            <a:pPr indent="-317500" lvl="0" marL="457200" rtl="1" algn="r">
              <a:spcBef>
                <a:spcPts val="0"/>
              </a:spcBef>
              <a:spcAft>
                <a:spcPts val="0"/>
              </a:spcAft>
              <a:buSzPts val="1400"/>
              <a:buChar char="●"/>
            </a:pPr>
            <a:r>
              <a:rPr lang="iw"/>
              <a:t>הכנסת ערך טקסטואלי לתוך משתנה מספרי (Format)</a:t>
            </a:r>
            <a:endParaRPr/>
          </a:p>
          <a:p>
            <a:pPr indent="-317500" lvl="0" marL="457200" rtl="1" algn="r">
              <a:spcBef>
                <a:spcPts val="0"/>
              </a:spcBef>
              <a:spcAft>
                <a:spcPts val="0"/>
              </a:spcAft>
              <a:buSzPts val="1400"/>
              <a:buChar char="●"/>
            </a:pPr>
            <a:r>
              <a:rPr lang="iw"/>
              <a:t>הדפסת איבר שלא קיים במערך </a:t>
            </a:r>
            <a:r>
              <a:rPr lang="iw">
                <a:solidFill>
                  <a:schemeClr val="dk1"/>
                </a:solidFill>
              </a:rPr>
              <a:t>(Argument)</a:t>
            </a:r>
            <a:endParaRPr>
              <a:solidFill>
                <a:schemeClr val="dk1"/>
              </a:solidFill>
            </a:endParaRPr>
          </a:p>
          <a:p>
            <a:pPr indent="0" lvl="0" marL="0" rtl="1" algn="r">
              <a:spcBef>
                <a:spcPts val="0"/>
              </a:spcBef>
              <a:spcAft>
                <a:spcPts val="0"/>
              </a:spcAft>
              <a:buNone/>
            </a:pPr>
            <a:r>
              <a:t/>
            </a:r>
            <a:endParaRPr>
              <a:solidFill>
                <a:schemeClr val="dk1"/>
              </a:solidFill>
            </a:endParaRPr>
          </a:p>
          <a:p>
            <a:pPr indent="0" lvl="0" marL="0" rtl="1" algn="r">
              <a:spcBef>
                <a:spcPts val="0"/>
              </a:spcBef>
              <a:spcAft>
                <a:spcPts val="0"/>
              </a:spcAft>
              <a:buNone/>
            </a:pPr>
            <a:r>
              <a:rPr lang="iw">
                <a:solidFill>
                  <a:schemeClr val="dk1"/>
                </a:solidFill>
              </a:rPr>
              <a:t>בנוסף יש לcatch בראשון בדיקה(בעזרת המילה </a:t>
            </a:r>
            <a:r>
              <a:rPr lang="iw" u="sng">
                <a:solidFill>
                  <a:schemeClr val="dk1"/>
                </a:solidFill>
              </a:rPr>
              <a:t>when</a:t>
            </a:r>
            <a:r>
              <a:rPr lang="iw">
                <a:solidFill>
                  <a:schemeClr val="dk1"/>
                </a:solidFill>
              </a:rPr>
              <a:t>) שאם אנחנו בחריגה (של חילוק ב0) תבדוק גם מה המספר הראשון ורק אם הוא שווה 0 תיכנס לבלוק הראשון, אחרת תיכנס לבלוק השני.</a:t>
            </a:r>
            <a:endParaRPr>
              <a:solidFill>
                <a:schemeClr val="dk1"/>
              </a:solidFill>
            </a:endParaRPr>
          </a:p>
          <a:p>
            <a:pPr indent="0" lvl="0" marL="0" rtl="1" algn="r">
              <a:spcBef>
                <a:spcPts val="0"/>
              </a:spcBef>
              <a:spcAft>
                <a:spcPts val="0"/>
              </a:spcAft>
              <a:buNone/>
            </a:pPr>
            <a:r>
              <a:t/>
            </a:r>
            <a:endParaRPr>
              <a:solidFill>
                <a:schemeClr val="dk1"/>
              </a:solidFill>
            </a:endParaRPr>
          </a:p>
          <a:p>
            <a:pPr indent="0" lvl="0" marL="0" rtl="1" algn="r">
              <a:spcBef>
                <a:spcPts val="0"/>
              </a:spcBef>
              <a:spcAft>
                <a:spcPts val="0"/>
              </a:spcAft>
              <a:buNone/>
            </a:pPr>
            <a:r>
              <a:rPr lang="iw">
                <a:solidFill>
                  <a:schemeClr val="dk1"/>
                </a:solidFill>
              </a:rPr>
              <a:t>במקרה וזה לא חריגה של חילוק ב0 אנחנו נקפוץ ישירות לבלוק שמקבל Exception בארגומנט כיוון שזה מחלקת הבסיס</a:t>
            </a:r>
            <a:endParaRPr>
              <a:solidFill>
                <a:schemeClr val="dk1"/>
              </a:solidFill>
            </a:endParaRPr>
          </a:p>
          <a:p>
            <a:pPr indent="0" lvl="0" marL="0" rtl="1" algn="r">
              <a:spcBef>
                <a:spcPts val="0"/>
              </a:spcBef>
              <a:spcAft>
                <a:spcPts val="0"/>
              </a:spcAft>
              <a:buNone/>
            </a:pPr>
            <a:r>
              <a:t/>
            </a:r>
            <a:endParaRPr>
              <a:solidFill>
                <a:schemeClr val="dk1"/>
              </a:solidFill>
            </a:endParaRPr>
          </a:p>
          <a:p>
            <a:pPr indent="0" lvl="0" marL="0" rtl="1" algn="r">
              <a:spcBef>
                <a:spcPts val="0"/>
              </a:spcBef>
              <a:spcAft>
                <a:spcPts val="0"/>
              </a:spcAft>
              <a:buNone/>
            </a:pPr>
            <a:r>
              <a:rPr lang="iw">
                <a:solidFill>
                  <a:schemeClr val="dk1"/>
                </a:solidFill>
              </a:rPr>
              <a:t>בסוף כל הבלוקים של הcatch יש קטע קוד שתמיד יתבצע שנקרא </a:t>
            </a:r>
            <a:r>
              <a:rPr lang="iw" u="sng">
                <a:solidFill>
                  <a:schemeClr val="dk1"/>
                </a:solidFill>
              </a:rPr>
              <a:t>finnaly</a:t>
            </a:r>
            <a:r>
              <a:rPr lang="iw">
                <a:solidFill>
                  <a:schemeClr val="dk1"/>
                </a:solidFill>
              </a:rPr>
              <a:t>.</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iw">
                <a:solidFill>
                  <a:schemeClr val="lt1"/>
                </a:solidFill>
                <a:highlight>
                  <a:schemeClr val="dk1"/>
                </a:highlight>
              </a:rPr>
              <a:t>‹#›</a:t>
            </a:fld>
            <a:endParaRPr b="1">
              <a:solidFill>
                <a:schemeClr val="lt1"/>
              </a:solidFill>
              <a:highlight>
                <a:schemeClr val="dk1"/>
              </a:highlight>
            </a:endParaRPr>
          </a:p>
        </p:txBody>
      </p:sp>
      <p:sp>
        <p:nvSpPr>
          <p:cNvPr id="98" name="Google Shape;98;p20"/>
          <p:cNvSpPr txBox="1"/>
          <p:nvPr/>
        </p:nvSpPr>
        <p:spPr>
          <a:xfrm>
            <a:off x="73475" y="97975"/>
            <a:ext cx="8947800" cy="51102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טיפול בחריגות.</a:t>
            </a:r>
            <a:endParaRPr b="1" sz="2500" u="sng"/>
          </a:p>
          <a:p>
            <a:pPr indent="0" lvl="0" marL="0" rtl="1" algn="ctr">
              <a:spcBef>
                <a:spcPts val="0"/>
              </a:spcBef>
              <a:spcAft>
                <a:spcPts val="0"/>
              </a:spcAft>
              <a:buNone/>
            </a:pPr>
            <a:r>
              <a:t/>
            </a:r>
            <a:endParaRPr b="1" sz="2500" u="sng"/>
          </a:p>
          <a:p>
            <a:pPr indent="0" lvl="0" marL="0" rtl="1" algn="r">
              <a:spcBef>
                <a:spcPts val="0"/>
              </a:spcBef>
              <a:spcAft>
                <a:spcPts val="0"/>
              </a:spcAft>
              <a:buNone/>
            </a:pPr>
            <a:r>
              <a:rPr b="1" lang="iw" sz="1500" u="sng"/>
              <a:t>תרגולים:</a:t>
            </a:r>
            <a:endParaRPr b="1" sz="1500" u="sng"/>
          </a:p>
          <a:p>
            <a:pPr indent="-323850" lvl="0" marL="457200" rtl="1" algn="r">
              <a:spcBef>
                <a:spcPts val="0"/>
              </a:spcBef>
              <a:spcAft>
                <a:spcPts val="0"/>
              </a:spcAft>
              <a:buSzPts val="1500"/>
              <a:buAutoNum type="arabicPeriod"/>
            </a:pPr>
            <a:r>
              <a:rPr lang="iw" sz="1500"/>
              <a:t>צור פונקציה המקבלת 2 מספרים ומדפיסה את החלוקה שלהם, קרא לה מהmain ונסה לשלוח בפרמטר השני 0 כדי שהתוכנית תקרוס.</a:t>
            </a:r>
            <a:endParaRPr sz="1500"/>
          </a:p>
          <a:p>
            <a:pPr indent="-323850" lvl="1" marL="914400" rtl="1" algn="r">
              <a:spcBef>
                <a:spcPts val="0"/>
              </a:spcBef>
              <a:spcAft>
                <a:spcPts val="0"/>
              </a:spcAft>
              <a:buSzPts val="1500"/>
              <a:buAutoNum type="alphaLcPeriod"/>
            </a:pPr>
            <a:r>
              <a:rPr lang="iw" sz="1500"/>
              <a:t>הכנס את תוכן הפונקציה שיצרת לתוך try-cacth blocks והדפס בcatch את תוכן השגיאה.</a:t>
            </a:r>
            <a:endParaRPr sz="1500"/>
          </a:p>
          <a:p>
            <a:pPr indent="-323850" lvl="1" marL="914400" rtl="1" algn="r">
              <a:spcBef>
                <a:spcPts val="0"/>
              </a:spcBef>
              <a:spcAft>
                <a:spcPts val="0"/>
              </a:spcAft>
              <a:buSzPts val="1500"/>
              <a:buAutoNum type="alphaLcPeriod"/>
            </a:pPr>
            <a:r>
              <a:rPr lang="iw" sz="1500"/>
              <a:t>מחק את הtry-cacth מהפונקציה והעבר אותה לmain וקרא שוב לפונקציה רק לבדוק שגם כך המערת לא קרסה.</a:t>
            </a:r>
            <a:endParaRPr sz="1500"/>
          </a:p>
          <a:p>
            <a:pPr indent="-323850" lvl="0" marL="457200" rtl="1" algn="r">
              <a:spcBef>
                <a:spcPts val="0"/>
              </a:spcBef>
              <a:spcAft>
                <a:spcPts val="0"/>
              </a:spcAft>
              <a:buSzPts val="1500"/>
              <a:buAutoNum type="arabicPeriod"/>
            </a:pPr>
            <a:r>
              <a:rPr lang="iw" sz="1500"/>
              <a:t>צור מחלקת לקוח עם פונקציה בשם OrderDish שבתוכה יוצרת מופע של שף ומפעילה אצלו את פונקצית MakeDish</a:t>
            </a:r>
            <a:endParaRPr sz="1500"/>
          </a:p>
          <a:p>
            <a:pPr indent="-323850" lvl="0" marL="457200" rtl="1" algn="r">
              <a:spcBef>
                <a:spcPts val="0"/>
              </a:spcBef>
              <a:spcAft>
                <a:spcPts val="0"/>
              </a:spcAft>
              <a:buSzPts val="1500"/>
              <a:buChar char="●"/>
            </a:pPr>
            <a:r>
              <a:rPr lang="iw" sz="1500"/>
              <a:t>צור מחלקת שף שמכין מנה - צור פונקציה בשם MakeDish עם פרמטר של סטרינג ובודקת אם המנה היא פלאפל לזרוק חריגה של PitaOutOfRangeException</a:t>
            </a:r>
            <a:endParaRPr sz="1500"/>
          </a:p>
          <a:p>
            <a:pPr indent="457200" lvl="0" marL="0" rtl="1" algn="r">
              <a:spcBef>
                <a:spcPts val="0"/>
              </a:spcBef>
              <a:spcAft>
                <a:spcPts val="0"/>
              </a:spcAft>
              <a:buNone/>
            </a:pPr>
            <a:r>
              <a:rPr lang="iw" sz="1500" u="sng"/>
              <a:t>שלב א:	</a:t>
            </a:r>
            <a:endParaRPr sz="1500" u="sng"/>
          </a:p>
          <a:p>
            <a:pPr indent="0" lvl="0" marL="0" rtl="1" algn="r">
              <a:spcBef>
                <a:spcPts val="0"/>
              </a:spcBef>
              <a:spcAft>
                <a:spcPts val="0"/>
              </a:spcAft>
              <a:buNone/>
            </a:pPr>
            <a:r>
              <a:rPr lang="iw" sz="1500"/>
              <a:t>	עטוף את התוכן של הפונקציה MakeDish  בtry-catch </a:t>
            </a:r>
            <a:endParaRPr sz="1500"/>
          </a:p>
          <a:p>
            <a:pPr indent="457200" lvl="0" marL="0" rtl="1" algn="r">
              <a:spcBef>
                <a:spcPts val="0"/>
              </a:spcBef>
              <a:spcAft>
                <a:spcPts val="0"/>
              </a:spcAft>
              <a:buNone/>
            </a:pPr>
            <a:r>
              <a:rPr lang="iw" sz="1500" u="sng"/>
              <a:t>שלב ב:</a:t>
            </a:r>
            <a:endParaRPr sz="1500" u="sng"/>
          </a:p>
          <a:p>
            <a:pPr indent="0" lvl="0" marL="0" rtl="1" algn="r">
              <a:spcBef>
                <a:spcPts val="0"/>
              </a:spcBef>
              <a:spcAft>
                <a:spcPts val="0"/>
              </a:spcAft>
              <a:buNone/>
            </a:pPr>
            <a:r>
              <a:rPr lang="iw" sz="1500"/>
              <a:t>	בcatch של הmakedish:</a:t>
            </a:r>
            <a:endParaRPr sz="1500"/>
          </a:p>
          <a:p>
            <a:pPr indent="0" lvl="0" marL="0" rtl="1" algn="r">
              <a:spcBef>
                <a:spcPts val="0"/>
              </a:spcBef>
              <a:spcAft>
                <a:spcPts val="0"/>
              </a:spcAft>
              <a:buNone/>
            </a:pPr>
            <a:r>
              <a:rPr lang="iw" sz="1500"/>
              <a:t>		-  זרוק Exception חדש בשם DishNotValidException שהלקוח יתפוס אצלו (כלומר, גם את תוכן הפונקציה של OrderDish של הלקוח יש להכניס לתוך try catch)</a:t>
            </a:r>
            <a:endParaRPr sz="1500"/>
          </a:p>
          <a:p>
            <a:pPr indent="457200" lvl="0" marL="0" rtl="1" algn="r">
              <a:spcBef>
                <a:spcPts val="0"/>
              </a:spcBef>
              <a:spcAft>
                <a:spcPts val="0"/>
              </a:spcAft>
              <a:buNone/>
            </a:pPr>
            <a:r>
              <a:rPr lang="iw" sz="1500" u="sng"/>
              <a:t>שלב ג:</a:t>
            </a:r>
            <a:endParaRPr sz="1500" u="sng"/>
          </a:p>
          <a:p>
            <a:pPr indent="0" lvl="0" marL="0" rtl="1" algn="r">
              <a:spcBef>
                <a:spcPts val="0"/>
              </a:spcBef>
              <a:spcAft>
                <a:spcPts val="0"/>
              </a:spcAft>
              <a:buNone/>
            </a:pPr>
            <a:r>
              <a:rPr lang="iw" sz="1500"/>
              <a:t>	כשנזרוק את השגיאה החדשה(DishNotValidException) נכניס לתוכה כinnerException את השגיאה הנוכחית.</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iw">
                <a:solidFill>
                  <a:schemeClr val="lt1"/>
                </a:solidFill>
                <a:highlight>
                  <a:schemeClr val="dk1"/>
                </a:highlight>
              </a:rPr>
              <a:t>‹#›</a:t>
            </a:fld>
            <a:endParaRPr b="1">
              <a:solidFill>
                <a:schemeClr val="lt1"/>
              </a:solidFill>
              <a:highlight>
                <a:schemeClr val="dk1"/>
              </a:highlight>
            </a:endParaRPr>
          </a:p>
        </p:txBody>
      </p:sp>
      <p:sp>
        <p:nvSpPr>
          <p:cNvPr id="104" name="Google Shape;104;p21"/>
          <p:cNvSpPr txBox="1"/>
          <p:nvPr/>
        </p:nvSpPr>
        <p:spPr>
          <a:xfrm>
            <a:off x="73475" y="97975"/>
            <a:ext cx="8947800" cy="34941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טיפול בחריגות.</a:t>
            </a:r>
            <a:endParaRPr sz="1500"/>
          </a:p>
          <a:p>
            <a:pPr indent="0" lvl="0" marL="0" rtl="1" algn="ctr">
              <a:spcBef>
                <a:spcPts val="0"/>
              </a:spcBef>
              <a:spcAft>
                <a:spcPts val="0"/>
              </a:spcAft>
              <a:buNone/>
            </a:pPr>
            <a:r>
              <a:t/>
            </a:r>
            <a:endParaRPr sz="1500"/>
          </a:p>
          <a:p>
            <a:pPr indent="0" lvl="0" marL="0" rtl="1" algn="r">
              <a:spcBef>
                <a:spcPts val="0"/>
              </a:spcBef>
              <a:spcAft>
                <a:spcPts val="0"/>
              </a:spcAft>
              <a:buNone/>
            </a:pPr>
            <a:r>
              <a:rPr b="1" lang="iw" sz="1500" u="sng"/>
              <a:t>קישורי עזר:</a:t>
            </a:r>
            <a:endParaRPr b="1" sz="1500" u="sng"/>
          </a:p>
          <a:p>
            <a:pPr indent="0" lvl="0" marL="0" rtl="1" algn="r">
              <a:spcBef>
                <a:spcPts val="0"/>
              </a:spcBef>
              <a:spcAft>
                <a:spcPts val="0"/>
              </a:spcAft>
              <a:buNone/>
            </a:pPr>
            <a:r>
              <a:rPr lang="iw" sz="1500" u="sng">
                <a:solidFill>
                  <a:schemeClr val="hlink"/>
                </a:solidFill>
                <a:hlinkClick r:id="rId3"/>
              </a:rPr>
              <a:t>TutorialPoint - Exceptions</a:t>
            </a:r>
            <a:endParaRPr sz="1500"/>
          </a:p>
          <a:p>
            <a:pPr indent="0" lvl="0" marL="0" rtl="1" algn="r">
              <a:spcBef>
                <a:spcPts val="0"/>
              </a:spcBef>
              <a:spcAft>
                <a:spcPts val="0"/>
              </a:spcAft>
              <a:buNone/>
            </a:pPr>
            <a:r>
              <a:rPr lang="iw" sz="1500" u="sng">
                <a:solidFill>
                  <a:schemeClr val="hlink"/>
                </a:solidFill>
                <a:hlinkClick r:id="rId4"/>
              </a:rPr>
              <a:t>Microsoft Docs - Exceptions And Handling Exception</a:t>
            </a:r>
            <a:endParaRPr sz="1500"/>
          </a:p>
          <a:p>
            <a:pPr indent="0" lvl="0" marL="0" rtl="1" algn="r">
              <a:spcBef>
                <a:spcPts val="0"/>
              </a:spcBef>
              <a:spcAft>
                <a:spcPts val="0"/>
              </a:spcAft>
              <a:buNone/>
            </a:pPr>
            <a:r>
              <a:rPr lang="iw" sz="1500" u="sng">
                <a:solidFill>
                  <a:schemeClr val="hlink"/>
                </a:solidFill>
                <a:hlinkClick r:id="rId5"/>
              </a:rPr>
              <a:t>Microsoft Docs - Exceptions</a:t>
            </a:r>
            <a:endParaRPr sz="1500"/>
          </a:p>
          <a:p>
            <a:pPr indent="0" lvl="0" marL="0" rtl="1" algn="r">
              <a:spcBef>
                <a:spcPts val="0"/>
              </a:spcBef>
              <a:spcAft>
                <a:spcPts val="0"/>
              </a:spcAft>
              <a:buNone/>
            </a:pPr>
            <a:r>
              <a:rPr lang="iw" sz="1500" u="sng">
                <a:solidFill>
                  <a:schemeClr val="hlink"/>
                </a:solidFill>
                <a:hlinkClick r:id="rId6"/>
              </a:rPr>
              <a:t>WebMaster - Exception(Hebrew)</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rPr b="1" lang="iw" sz="1500" u="sng"/>
              <a:t>שיעורי בית:</a:t>
            </a:r>
            <a:endParaRPr b="1" sz="1500" u="sng"/>
          </a:p>
          <a:p>
            <a:pPr indent="0" lvl="0" marL="0" rtl="1" algn="r">
              <a:spcBef>
                <a:spcPts val="0"/>
              </a:spcBef>
              <a:spcAft>
                <a:spcPts val="0"/>
              </a:spcAft>
              <a:buNone/>
            </a:pPr>
            <a:r>
              <a:rPr lang="iw" sz="1500" u="sng">
                <a:solidFill>
                  <a:schemeClr val="hlink"/>
                </a:solidFill>
                <a:hlinkClick r:id="rId7"/>
              </a:rPr>
              <a:t>Homework - Exceptions</a:t>
            </a:r>
            <a:endParaRPr sz="1500"/>
          </a:p>
          <a:p>
            <a:pPr indent="0" lvl="0" marL="0" rtl="1" algn="r">
              <a:spcBef>
                <a:spcPts val="0"/>
              </a:spcBef>
              <a:spcAft>
                <a:spcPts val="0"/>
              </a:spcAft>
              <a:buNone/>
            </a:pPr>
            <a:r>
              <a:t/>
            </a:r>
            <a:endParaRPr b="1" sz="1500" u="sng"/>
          </a:p>
          <a:p>
            <a:pPr indent="0" lvl="0" marL="0" rtl="1" algn="ctr">
              <a:spcBef>
                <a:spcPts val="0"/>
              </a:spcBef>
              <a:spcAft>
                <a:spcPts val="0"/>
              </a:spcAft>
              <a:buNone/>
            </a:pPr>
            <a:r>
              <a:t/>
            </a:r>
            <a:endParaRPr b="1" sz="2500" u="sng"/>
          </a:p>
          <a:p>
            <a:pPr indent="0" lvl="0" marL="0" rtl="0" algn="l">
              <a:spcBef>
                <a:spcPts val="0"/>
              </a:spcBef>
              <a:spcAft>
                <a:spcPts val="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