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c400da1fc2f19f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c400da1fc2f19f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c400da1fc2f19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c400da1fc2f19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400da1fc2f19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400da1fc2f19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c400da1fc2f19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c400da1fc2f19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c400da1fc2f19f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c400da1fc2f19f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c400da1fc2f19f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c400da1fc2f19f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c400da1fc2f19f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c400da1fc2f19f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c400da1fc2f19f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c400da1fc2f19f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microsoft.com/en-us/dotnet/csharp/language-reference/keywords/interface" TargetMode="External"/><Relationship Id="rId4" Type="http://schemas.openxmlformats.org/officeDocument/2006/relationships/hyperlink" Target="https://www.w3schools.com/cs/cs_interface.php" TargetMode="External"/><Relationship Id="rId5" Type="http://schemas.openxmlformats.org/officeDocument/2006/relationships/hyperlink" Target="https://www.tutorialsteacher.com/csharp/csharp-interface" TargetMode="External"/><Relationship Id="rId6" Type="http://schemas.openxmlformats.org/officeDocument/2006/relationships/hyperlink" Target="https://docs.google.com/document/d/11zZYOyhUnClR8iGG9FSlPlhCw4zoAgbUpXeg-2BtSwM/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nvSpPr>
        <p:spPr>
          <a:xfrm>
            <a:off x="150950" y="140200"/>
            <a:ext cx="8906700" cy="5017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אינטרפייסים:</a:t>
            </a:r>
            <a:endParaRPr b="1" sz="2500" u="sng"/>
          </a:p>
          <a:p>
            <a:pPr indent="0" lvl="0" marL="0" rtl="1" algn="ctr">
              <a:spcBef>
                <a:spcPts val="0"/>
              </a:spcBef>
              <a:spcAft>
                <a:spcPts val="0"/>
              </a:spcAft>
              <a:buNone/>
            </a:pPr>
            <a:r>
              <a:t/>
            </a:r>
            <a:endParaRPr b="1" sz="1900" u="sng"/>
          </a:p>
          <a:p>
            <a:pPr indent="0" lvl="0" marL="0" rtl="1" algn="r">
              <a:spcBef>
                <a:spcPts val="0"/>
              </a:spcBef>
              <a:spcAft>
                <a:spcPts val="0"/>
              </a:spcAft>
              <a:buNone/>
            </a:pPr>
            <a:r>
              <a:rPr b="1" lang="iw" sz="1500" u="sng"/>
              <a:t>מה זה:</a:t>
            </a:r>
            <a:endParaRPr b="1" sz="1500" u="sng"/>
          </a:p>
          <a:p>
            <a:pPr indent="0" lvl="0" marL="0" rtl="1" algn="r">
              <a:spcBef>
                <a:spcPts val="0"/>
              </a:spcBef>
              <a:spcAft>
                <a:spcPts val="0"/>
              </a:spcAft>
              <a:buNone/>
            </a:pPr>
            <a:r>
              <a:rPr lang="iw" sz="1500"/>
              <a:t>interface זה בעצם "חוזה מימוש" בתוכו אנו נצהיר על יכולות כלשהן וכל מחלקה שנצהיר עליה שהיא מממשת אינטרפייס כלשהו, אותה מחלקה תהיה חייבת לממש  בתוכה את כל הפונקציות שנמצאות בתוך אותו אינטרפייס.</a:t>
            </a:r>
            <a:endParaRPr b="1" sz="1500"/>
          </a:p>
          <a:p>
            <a:pPr indent="0" lvl="0" marL="0" rtl="1" algn="r">
              <a:spcBef>
                <a:spcPts val="0"/>
              </a:spcBef>
              <a:spcAft>
                <a:spcPts val="0"/>
              </a:spcAft>
              <a:buNone/>
            </a:pPr>
            <a:r>
              <a:rPr b="1" lang="iw" sz="1500" u="sng"/>
              <a:t>הגדרות interface:</a:t>
            </a:r>
            <a:endParaRPr b="1" sz="1500" u="sng"/>
          </a:p>
          <a:p>
            <a:pPr indent="-323850" lvl="0" marL="457200" rtl="1" algn="r">
              <a:spcBef>
                <a:spcPts val="0"/>
              </a:spcBef>
              <a:spcAft>
                <a:spcPts val="0"/>
              </a:spcAft>
              <a:buSzPts val="1500"/>
              <a:buChar char="●"/>
            </a:pPr>
            <a:r>
              <a:rPr lang="iw" sz="1500"/>
              <a:t>הגדרת\יצירת "חוזה" פועל בדיוק כמו יצירת מחלקה חדשה במערכת שלנו רק שבמקום לבחור class באופציות לבחירה, אנו בוחרים Interface.</a:t>
            </a:r>
            <a:endParaRPr sz="1500"/>
          </a:p>
          <a:p>
            <a:pPr indent="-323850" lvl="0" marL="457200" rtl="1" algn="r">
              <a:spcBef>
                <a:spcPts val="0"/>
              </a:spcBef>
              <a:spcAft>
                <a:spcPts val="0"/>
              </a:spcAft>
              <a:buSzPts val="1500"/>
              <a:buChar char="●"/>
            </a:pPr>
            <a:r>
              <a:rPr lang="iw" sz="1500"/>
              <a:t>אינטרפייס תמיד מתחיל עם 'I' לפני השם שלו לדוגמה אם אני רוצה ליצור חוזה של עצם שיכול לעוף אני אצור Interface בשם IFlyable.</a:t>
            </a:r>
            <a:endParaRPr sz="1500"/>
          </a:p>
          <a:p>
            <a:pPr indent="-323850" lvl="0" marL="457200" rtl="1" algn="r">
              <a:spcBef>
                <a:spcPts val="0"/>
              </a:spcBef>
              <a:spcAft>
                <a:spcPts val="0"/>
              </a:spcAft>
              <a:buClr>
                <a:schemeClr val="dk1"/>
              </a:buClr>
              <a:buSzPts val="1500"/>
              <a:buChar char="●"/>
            </a:pPr>
            <a:r>
              <a:rPr lang="iw" sz="1500">
                <a:solidFill>
                  <a:schemeClr val="dk1"/>
                </a:solidFill>
              </a:rPr>
              <a:t>הinterface בעצמו הוא internal כברירת מחדל וניתן לשינוי.</a:t>
            </a:r>
            <a:endParaRPr sz="1500">
              <a:solidFill>
                <a:schemeClr val="dk1"/>
              </a:solidFill>
            </a:endParaRPr>
          </a:p>
          <a:p>
            <a:pPr indent="-323850" lvl="0" marL="457200" rtl="1" algn="r">
              <a:spcBef>
                <a:spcPts val="0"/>
              </a:spcBef>
              <a:spcAft>
                <a:spcPts val="0"/>
              </a:spcAft>
              <a:buSzPts val="1500"/>
              <a:buChar char="●"/>
            </a:pPr>
            <a:r>
              <a:rPr lang="iw" sz="1500"/>
              <a:t>כל מה שקיים בתוך interface הוא ברמת public ולא ניתן לציין רמת נגישות אחרת.</a:t>
            </a:r>
            <a:endParaRPr sz="1500"/>
          </a:p>
          <a:p>
            <a:pPr indent="-323850" lvl="0" marL="457200" rtl="1" algn="r">
              <a:spcBef>
                <a:spcPts val="0"/>
              </a:spcBef>
              <a:spcAft>
                <a:spcPts val="0"/>
              </a:spcAft>
              <a:buSzPts val="1500"/>
              <a:buChar char="●"/>
            </a:pPr>
            <a:r>
              <a:rPr lang="iw" sz="1500"/>
              <a:t>בinterface </a:t>
            </a:r>
            <a:r>
              <a:rPr lang="iw" sz="1500" u="sng"/>
              <a:t>לא ניתן לממש</a:t>
            </a:r>
            <a:r>
              <a:rPr lang="iw" sz="1500"/>
              <a:t> פונקציות אלא רק </a:t>
            </a:r>
            <a:r>
              <a:rPr lang="iw" sz="1500" u="sng"/>
              <a:t>מצהירים</a:t>
            </a:r>
            <a:r>
              <a:rPr lang="iw" sz="1500"/>
              <a:t> על:</a:t>
            </a:r>
            <a:endParaRPr sz="1500"/>
          </a:p>
          <a:p>
            <a:pPr indent="-323850" lvl="1" marL="914400" rtl="1" algn="r">
              <a:spcBef>
                <a:spcPts val="0"/>
              </a:spcBef>
              <a:spcAft>
                <a:spcPts val="0"/>
              </a:spcAft>
              <a:buSzPts val="1500"/>
              <a:buChar char="○"/>
            </a:pPr>
            <a:r>
              <a:rPr lang="iw" sz="1500"/>
              <a:t>מה הפונקציה תחזיר.</a:t>
            </a:r>
            <a:endParaRPr sz="1500"/>
          </a:p>
          <a:p>
            <a:pPr indent="-323850" lvl="1" marL="914400" rtl="1" algn="r">
              <a:spcBef>
                <a:spcPts val="0"/>
              </a:spcBef>
              <a:spcAft>
                <a:spcPts val="0"/>
              </a:spcAft>
              <a:buSzPts val="1500"/>
              <a:buChar char="○"/>
            </a:pPr>
            <a:r>
              <a:rPr lang="iw" sz="1500"/>
              <a:t>מה שם הפונקציה.</a:t>
            </a:r>
            <a:endParaRPr sz="1500"/>
          </a:p>
          <a:p>
            <a:pPr indent="-323850" lvl="1" marL="914400" rtl="1" algn="r">
              <a:spcBef>
                <a:spcPts val="0"/>
              </a:spcBef>
              <a:spcAft>
                <a:spcPts val="0"/>
              </a:spcAft>
              <a:buSzPts val="1500"/>
              <a:buChar char="○"/>
            </a:pPr>
            <a:r>
              <a:rPr lang="iw" sz="1500"/>
              <a:t>מה הפונקציה מקבלת בארגומנטים.</a:t>
            </a:r>
            <a:endParaRPr sz="1500"/>
          </a:p>
          <a:p>
            <a:pPr indent="-323850" lvl="0" marL="457200" rtl="1" algn="r">
              <a:spcBef>
                <a:spcPts val="0"/>
              </a:spcBef>
              <a:spcAft>
                <a:spcPts val="0"/>
              </a:spcAft>
              <a:buSzPts val="1500"/>
              <a:buChar char="●"/>
            </a:pPr>
            <a:r>
              <a:rPr lang="iw" sz="1500"/>
              <a:t>לא ניתן להצהיר על שדות באינטרפייסים.(name, age וכדו')</a:t>
            </a:r>
            <a:endParaRPr sz="1500"/>
          </a:p>
          <a:p>
            <a:pPr indent="-323850" lvl="0" marL="457200" rtl="1" algn="r">
              <a:spcBef>
                <a:spcPts val="0"/>
              </a:spcBef>
              <a:spcAft>
                <a:spcPts val="0"/>
              </a:spcAft>
              <a:buSzPts val="1500"/>
              <a:buChar char="●"/>
            </a:pPr>
            <a:r>
              <a:rPr lang="iw" sz="1500"/>
              <a:t>מחלקה אחת יכולה לממש אינטרפייסים כמעט ללא הגבלה...</a:t>
            </a:r>
            <a:endParaRPr sz="1500"/>
          </a:p>
          <a:p>
            <a:pPr indent="-323850" lvl="0" marL="457200" rtl="1" algn="r">
              <a:spcBef>
                <a:spcPts val="0"/>
              </a:spcBef>
              <a:spcAft>
                <a:spcPts val="0"/>
              </a:spcAft>
              <a:buSzPts val="1500"/>
              <a:buChar char="●"/>
            </a:pPr>
            <a:r>
              <a:rPr lang="iw" sz="1500"/>
              <a:t>חוזה יכול לרשת מחוזה אחר והמחלקה שתממש את החוזה "הבן" תהיה חייבת לממש גם את היכולות של האבא.</a:t>
            </a:r>
            <a:endParaRPr sz="1500"/>
          </a:p>
          <a:p>
            <a:pPr indent="-323850" lvl="0" marL="457200" rtl="1" algn="r">
              <a:spcBef>
                <a:spcPts val="0"/>
              </a:spcBef>
              <a:spcAft>
                <a:spcPts val="0"/>
              </a:spcAft>
              <a:buSzPts val="1500"/>
              <a:buChar char="●"/>
            </a:pPr>
            <a:r>
              <a:rPr lang="iw" sz="1500"/>
              <a:t>לא ניתן ליצור מופע מאינטרפייס(אלא רק מצביע).</a:t>
            </a:r>
            <a:endParaRPr sz="1500"/>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nvSpPr>
        <p:spPr>
          <a:xfrm>
            <a:off x="150950" y="140200"/>
            <a:ext cx="8906700" cy="47871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אינטרפייסים:</a:t>
            </a:r>
            <a:endParaRPr b="1" sz="2500" u="sng"/>
          </a:p>
          <a:p>
            <a:pPr indent="0" lvl="0" marL="0" rtl="1" algn="ctr">
              <a:spcBef>
                <a:spcPts val="0"/>
              </a:spcBef>
              <a:spcAft>
                <a:spcPts val="0"/>
              </a:spcAft>
              <a:buNone/>
            </a:pPr>
            <a:r>
              <a:t/>
            </a:r>
            <a:endParaRPr b="1" sz="1900" u="sng"/>
          </a:p>
          <a:p>
            <a:pPr indent="0" lvl="0" marL="0" rtl="1" algn="r">
              <a:spcBef>
                <a:spcPts val="0"/>
              </a:spcBef>
              <a:spcAft>
                <a:spcPts val="0"/>
              </a:spcAft>
              <a:buNone/>
            </a:pPr>
            <a:r>
              <a:rPr b="1" lang="iw" sz="1500"/>
              <a:t>למה interface עוזר לנו:</a:t>
            </a:r>
            <a:endParaRPr b="1" sz="1500"/>
          </a:p>
          <a:p>
            <a:pPr indent="0" lvl="0" marL="0" rtl="1" algn="r">
              <a:spcBef>
                <a:spcPts val="0"/>
              </a:spcBef>
              <a:spcAft>
                <a:spcPts val="0"/>
              </a:spcAft>
              <a:buNone/>
            </a:pPr>
            <a:r>
              <a:rPr lang="iw" sz="1500"/>
              <a:t>בעזרת interface אנו נוכל לפתח מערכות הרבה יותר פתוחות וחוסכות בקוד </a:t>
            </a:r>
            <a:r>
              <a:rPr lang="iw" sz="1500" u="sng"/>
              <a:t>בלי לאבד</a:t>
            </a:r>
            <a:r>
              <a:rPr lang="iw" sz="1500"/>
              <a:t> מהאיכות שלו. (בעיקר עוזר לנו לממש את הקונספט של </a:t>
            </a:r>
            <a:r>
              <a:rPr b="1" lang="iw" sz="1500"/>
              <a:t>Polymorphism</a:t>
            </a:r>
            <a:r>
              <a:rPr lang="iw" sz="1500"/>
              <a:t>.)</a:t>
            </a:r>
            <a:br>
              <a:rPr lang="iw" sz="1500"/>
            </a:br>
            <a:r>
              <a:rPr b="1" lang="iw" sz="1500"/>
              <a:t>לדוגמה:</a:t>
            </a:r>
            <a:endParaRPr b="1" sz="1500"/>
          </a:p>
          <a:p>
            <a:pPr indent="0" lvl="0" marL="0" rtl="1" algn="r">
              <a:spcBef>
                <a:spcPts val="0"/>
              </a:spcBef>
              <a:spcAft>
                <a:spcPts val="0"/>
              </a:spcAft>
              <a:buNone/>
            </a:pPr>
            <a:r>
              <a:rPr lang="iw" sz="1500"/>
              <a:t>בפונקציית WriteLine יש חתימה של פונקציה המקבלת בארגומנטים שלה object, זה אומר שכשנרצה להפעיל את הפונקציה אוכל לשלוח לה מופע של כל טייפ שארצה והיא תדפיס אותו.. כיוון שכל המחלקות בסופו של דבר יורשות ממחלקת object (וכמו שאנו יודעים, בזמן היצירה שלהם הם קודם כל יוצרות מופע של object)...</a:t>
            </a:r>
            <a:endParaRPr sz="1500"/>
          </a:p>
          <a:p>
            <a:pPr indent="0" lvl="0" marL="0" rtl="1" algn="r">
              <a:spcBef>
                <a:spcPts val="0"/>
              </a:spcBef>
              <a:spcAft>
                <a:spcPts val="0"/>
              </a:spcAft>
              <a:buNone/>
            </a:pPr>
            <a:r>
              <a:rPr b="1" lang="iw" sz="1500"/>
              <a:t>אם ככה מה רע בזה…? נוכל תמיד לכתוב פונקציה אחת שמקבלת Object והיא תעשה את העבודה במקום</a:t>
            </a:r>
            <a:r>
              <a:rPr lang="iw" sz="1500"/>
              <a:t> </a:t>
            </a:r>
            <a:r>
              <a:rPr b="1" lang="iw" sz="1500"/>
              <a:t>לבנות לכל טייפ את הפונקציה שלו ולבזבז הרבה שורות קוד "מיותרות"…</a:t>
            </a:r>
            <a:br>
              <a:rPr b="1" lang="iw" sz="1500"/>
            </a:br>
            <a:r>
              <a:rPr lang="iw" sz="1500"/>
              <a:t>אם נעשה ככה </a:t>
            </a:r>
            <a:r>
              <a:rPr lang="iw" sz="1500">
                <a:solidFill>
                  <a:schemeClr val="dk1"/>
                </a:solidFill>
              </a:rPr>
              <a:t>איבדנו את כל האיכות של הקוד שלנו כי:</a:t>
            </a:r>
            <a:endParaRPr sz="1500"/>
          </a:p>
          <a:p>
            <a:pPr indent="-323850" lvl="0" marL="457200" rtl="1" algn="r">
              <a:spcBef>
                <a:spcPts val="0"/>
              </a:spcBef>
              <a:spcAft>
                <a:spcPts val="0"/>
              </a:spcAft>
              <a:buSzPts val="1500"/>
              <a:buChar char="●"/>
            </a:pPr>
            <a:r>
              <a:rPr lang="iw" sz="1500"/>
              <a:t>אותה פונקציה תוכל להפעיל רק יכולות של מחלקת object</a:t>
            </a:r>
            <a:endParaRPr sz="1500"/>
          </a:p>
          <a:p>
            <a:pPr indent="-323850" lvl="0" marL="457200" rtl="1" algn="r">
              <a:spcBef>
                <a:spcPts val="0"/>
              </a:spcBef>
              <a:spcAft>
                <a:spcPts val="0"/>
              </a:spcAft>
              <a:buSzPts val="1500"/>
              <a:buChar char="●"/>
            </a:pPr>
            <a:r>
              <a:rPr lang="iw" sz="1500"/>
              <a:t>אם ארצה להשתמש במימוש אחר שכתבתי (לדוגמה דרסתי את פונקציית ToString) אני לא אוכל כיוון שהפונקציה מסתכלת על הארגומט ב"משקפיים" של מחלקת object הבסיסית. (אלא אם כן נעשה המרות בתוך הפונקציה(</a:t>
            </a:r>
            <a:r>
              <a:rPr b="1" lang="iw" sz="1500"/>
              <a:t>לא מומלץ.</a:t>
            </a:r>
            <a:r>
              <a:rPr lang="iw" sz="1500"/>
              <a:t>))</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ולכן אנחנו אף פעם לא נרצה לעבוד עם מחלקת object (למעט מקרים נדירים) כיוון שזה הופך את הקוד שלנו ללא איכותי בכלל</a:t>
            </a:r>
            <a:endParaRPr sz="1500"/>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100">
                <a:solidFill>
                  <a:schemeClr val="lt1"/>
                </a:solidFill>
                <a:highlight>
                  <a:schemeClr val="dk1"/>
                </a:highlight>
              </a:rPr>
              <a:t>‹#›</a:t>
            </a:fld>
            <a:endParaRPr b="1" sz="1100">
              <a:solidFill>
                <a:schemeClr val="lt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nvSpPr>
        <p:spPr>
          <a:xfrm>
            <a:off x="150950" y="140200"/>
            <a:ext cx="8906700" cy="45561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אינטרפייסים:</a:t>
            </a:r>
            <a:endParaRPr b="1" sz="2500" u="sng"/>
          </a:p>
          <a:p>
            <a:pPr indent="0" lvl="0" marL="0" rtl="1" algn="ctr">
              <a:spcBef>
                <a:spcPts val="0"/>
              </a:spcBef>
              <a:spcAft>
                <a:spcPts val="0"/>
              </a:spcAft>
              <a:buNone/>
            </a:pPr>
            <a:r>
              <a:t/>
            </a:r>
            <a:endParaRPr b="1" sz="1900" u="sng"/>
          </a:p>
          <a:p>
            <a:pPr indent="0" lvl="0" marL="0" rtl="1" algn="r">
              <a:spcBef>
                <a:spcPts val="0"/>
              </a:spcBef>
              <a:spcAft>
                <a:spcPts val="0"/>
              </a:spcAft>
              <a:buNone/>
            </a:pPr>
            <a:r>
              <a:rPr b="1" lang="iw" sz="1500" u="sng"/>
              <a:t>איך הinterface פותר לנו את הבעיה הזאת:</a:t>
            </a:r>
            <a:endParaRPr b="1" sz="1500" u="sng"/>
          </a:p>
          <a:p>
            <a:pPr indent="0" lvl="0" marL="0" rtl="1" algn="r">
              <a:spcBef>
                <a:spcPts val="0"/>
              </a:spcBef>
              <a:spcAft>
                <a:spcPts val="0"/>
              </a:spcAft>
              <a:buNone/>
            </a:pPr>
            <a:r>
              <a:rPr lang="iw" sz="1500"/>
              <a:t>בתחילת המצגת למדנו שאם מחלקה מממשת interface כלשהו היא חייבת לממש את </a:t>
            </a:r>
            <a:r>
              <a:rPr b="1" lang="iw" sz="1500"/>
              <a:t>כל </a:t>
            </a:r>
            <a:r>
              <a:rPr lang="iw" sz="1500"/>
              <a:t>הפונקציות שאותו interface הצהיר בתוכו (ולא יהיה ניתן להריץ את התכנית בלי זה)</a:t>
            </a:r>
            <a:endParaRPr sz="1500"/>
          </a:p>
          <a:p>
            <a:pPr indent="0" lvl="0" marL="0" rtl="1" algn="r">
              <a:spcBef>
                <a:spcPts val="0"/>
              </a:spcBef>
              <a:spcAft>
                <a:spcPts val="0"/>
              </a:spcAft>
              <a:buNone/>
            </a:pPr>
            <a:r>
              <a:rPr lang="iw" sz="1500"/>
              <a:t>אם ככה יוצא שאוכל לבקש בפונקציה פרמטר מסוג של אותו interface ואז אוכל לשלוח לאותה הפונקציה מופע של כל מחלקה שמימשה את אותו interface…</a:t>
            </a:r>
            <a:endParaRPr sz="1500"/>
          </a:p>
          <a:p>
            <a:pPr indent="-323850" lvl="0" marL="457200" rtl="1" algn="r">
              <a:spcBef>
                <a:spcPts val="0"/>
              </a:spcBef>
              <a:spcAft>
                <a:spcPts val="0"/>
              </a:spcAft>
              <a:buSzPts val="1500"/>
              <a:buChar char="●"/>
            </a:pPr>
            <a:r>
              <a:rPr lang="iw" sz="1500"/>
              <a:t>ככה אוכל לבנות פונקציה אחת שמתאימה לקבוצת המחלקות שמימשו את אותו אינטרפייס ולא אצטרך לבנות הרבה פונקציות שעושות את אותה העבודה…</a:t>
            </a:r>
            <a:endParaRPr sz="1500"/>
          </a:p>
          <a:p>
            <a:pPr indent="-323850" lvl="0" marL="457200" rtl="1" algn="r">
              <a:spcBef>
                <a:spcPts val="0"/>
              </a:spcBef>
              <a:spcAft>
                <a:spcPts val="0"/>
              </a:spcAft>
              <a:buSzPts val="1500"/>
              <a:buChar char="●"/>
            </a:pPr>
            <a:r>
              <a:rPr lang="iw" sz="1500"/>
              <a:t>אוכל להשתמש בכל הפונקציות שאותו interface הצהיר ולא רק ביכולות הבסיס של מחלקת object. </a:t>
            </a:r>
            <a:endParaRPr sz="1500"/>
          </a:p>
          <a:p>
            <a:pPr indent="0" lvl="0" marL="0" rtl="1" algn="r">
              <a:spcBef>
                <a:spcPts val="0"/>
              </a:spcBef>
              <a:spcAft>
                <a:spcPts val="0"/>
              </a:spcAft>
              <a:buNone/>
            </a:pPr>
            <a:r>
              <a:t/>
            </a:r>
            <a:endParaRPr b="1" sz="1500"/>
          </a:p>
          <a:p>
            <a:pPr indent="0" lvl="0" marL="0" rtl="1" algn="r">
              <a:spcBef>
                <a:spcPts val="0"/>
              </a:spcBef>
              <a:spcAft>
                <a:spcPts val="0"/>
              </a:spcAft>
              <a:buNone/>
            </a:pPr>
            <a:r>
              <a:rPr b="1" lang="iw" sz="1500"/>
              <a:t>הרווחנו מזה ש:</a:t>
            </a:r>
            <a:endParaRPr b="1" sz="1500"/>
          </a:p>
          <a:p>
            <a:pPr indent="-323850" lvl="0" marL="457200" rtl="1" algn="r">
              <a:spcBef>
                <a:spcPts val="0"/>
              </a:spcBef>
              <a:spcAft>
                <a:spcPts val="0"/>
              </a:spcAft>
              <a:buSzPts val="1500"/>
              <a:buChar char="●"/>
            </a:pPr>
            <a:r>
              <a:rPr lang="iw" sz="1500"/>
              <a:t>בנינו פונקציה אחת שתפסה על הרבה "צורות" אחרות (Polymorphism)</a:t>
            </a:r>
            <a:endParaRPr sz="1500"/>
          </a:p>
          <a:p>
            <a:pPr indent="-323850" lvl="0" marL="457200" rtl="1" algn="r">
              <a:spcBef>
                <a:spcPts val="0"/>
              </a:spcBef>
              <a:spcAft>
                <a:spcPts val="0"/>
              </a:spcAft>
              <a:buSzPts val="1500"/>
              <a:buChar char="●"/>
            </a:pPr>
            <a:r>
              <a:rPr lang="iw" sz="1500"/>
              <a:t>לא שברנו את הקונספט של הOOP ועדיין כל פונקציה וכל מופע במערכת שלנו מפעיל </a:t>
            </a:r>
            <a:r>
              <a:rPr b="1" lang="iw" sz="1500"/>
              <a:t>רק </a:t>
            </a:r>
            <a:r>
              <a:rPr lang="iw" sz="1500"/>
              <a:t>יכולות שקשורות אליו.</a:t>
            </a:r>
            <a:endParaRPr sz="1500"/>
          </a:p>
          <a:p>
            <a:pPr indent="-323850" lvl="0" marL="457200" rtl="1" algn="r">
              <a:spcBef>
                <a:spcPts val="0"/>
              </a:spcBef>
              <a:spcAft>
                <a:spcPts val="0"/>
              </a:spcAft>
              <a:buSzPts val="1500"/>
              <a:buChar char="●"/>
            </a:pPr>
            <a:r>
              <a:rPr lang="iw" sz="1500"/>
              <a:t>הקוד שלנו פתוח לשינויים שאם אבנה בעתיד עוד מחלקה שיורשת את אותו "חוזה" אוכל לשלוח אותו כארגומנט לאותה הפונקציה והמערכת תמשיך לעבוד כרגיל ולא אצטרך להוסיף המרות או שורות קוד נוספות בפונקציה שלי.</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a:highlight>
                  <a:srgbClr val="FFFF00"/>
                </a:highlight>
              </a:rPr>
              <a:t>הערה. אין הורשה באינטרפייסים אלא רק מימוש.</a:t>
            </a:r>
            <a:endParaRPr b="1" sz="1500">
              <a:highlight>
                <a:srgbClr val="FFFF00"/>
              </a:highlight>
            </a:endParaRPr>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100">
                <a:solidFill>
                  <a:schemeClr val="lt1"/>
                </a:solidFill>
                <a:highlight>
                  <a:schemeClr val="dk1"/>
                </a:highlight>
              </a:rPr>
              <a:t>‹#›</a:t>
            </a:fld>
            <a:endParaRPr b="1" sz="11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nvSpPr>
        <p:spPr>
          <a:xfrm>
            <a:off x="150950" y="140200"/>
            <a:ext cx="8906700" cy="3632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אינטרפייסים:</a:t>
            </a:r>
            <a:endParaRPr b="1" sz="2500" u="sng"/>
          </a:p>
          <a:p>
            <a:pPr indent="0" lvl="0" marL="0" rtl="1" algn="ctr">
              <a:spcBef>
                <a:spcPts val="0"/>
              </a:spcBef>
              <a:spcAft>
                <a:spcPts val="0"/>
              </a:spcAft>
              <a:buNone/>
            </a:pPr>
            <a:r>
              <a:t/>
            </a:r>
            <a:endParaRPr b="1" sz="1900" u="sng"/>
          </a:p>
          <a:p>
            <a:pPr indent="0" lvl="0" marL="0" rtl="1" algn="r">
              <a:spcBef>
                <a:spcPts val="0"/>
              </a:spcBef>
              <a:spcAft>
                <a:spcPts val="0"/>
              </a:spcAft>
              <a:buNone/>
            </a:pPr>
            <a:r>
              <a:rPr b="1" lang="iw" sz="1500"/>
              <a:t>דוגמה:</a:t>
            </a:r>
            <a:endParaRPr b="1" sz="1500"/>
          </a:p>
          <a:p>
            <a:pPr indent="0" lvl="0" marL="0" rtl="0" algn="l">
              <a:spcBef>
                <a:spcPts val="0"/>
              </a:spcBef>
              <a:spcAft>
                <a:spcPts val="0"/>
              </a:spcAft>
              <a:buNone/>
            </a:pPr>
            <a:r>
              <a:rPr lang="iw" sz="1500"/>
              <a:t>public interface IBreakable</a:t>
            </a:r>
            <a:endParaRPr sz="1500"/>
          </a:p>
          <a:p>
            <a:pPr indent="0" lvl="0" marL="0" rtl="0" algn="l">
              <a:spcBef>
                <a:spcPts val="0"/>
              </a:spcBef>
              <a:spcAft>
                <a:spcPts val="0"/>
              </a:spcAft>
              <a:buNone/>
            </a:pPr>
            <a:r>
              <a:rPr lang="iw" sz="1500"/>
              <a:t>{ </a:t>
            </a:r>
            <a:endParaRPr sz="1500"/>
          </a:p>
          <a:p>
            <a:pPr indent="0" lvl="0" marL="0" rtl="0" algn="l">
              <a:spcBef>
                <a:spcPts val="0"/>
              </a:spcBef>
              <a:spcAft>
                <a:spcPts val="0"/>
              </a:spcAft>
              <a:buNone/>
            </a:pPr>
            <a:r>
              <a:rPr lang="iw" sz="1500"/>
              <a:t>	void Break();</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public interface IElectronicDevice : IBreakable</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	bool IsTurnOn();</a:t>
            </a:r>
            <a:endParaRPr sz="1500"/>
          </a:p>
          <a:p>
            <a:pPr indent="0" lvl="0" marL="0" rtl="0" algn="l">
              <a:spcBef>
                <a:spcPts val="0"/>
              </a:spcBef>
              <a:spcAft>
                <a:spcPts val="0"/>
              </a:spcAft>
              <a:buNone/>
            </a:pPr>
            <a:r>
              <a:rPr lang="iw" sz="1500"/>
              <a:t>	void On();</a:t>
            </a:r>
            <a:endParaRPr sz="1500"/>
          </a:p>
          <a:p>
            <a:pPr indent="0" lvl="0" marL="0" rtl="0" algn="l">
              <a:spcBef>
                <a:spcPts val="0"/>
              </a:spcBef>
              <a:spcAft>
                <a:spcPts val="0"/>
              </a:spcAft>
              <a:buNone/>
            </a:pPr>
            <a:r>
              <a:rPr lang="iw" sz="1500"/>
              <a:t>	void Off();</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Clr>
                <a:schemeClr val="dk1"/>
              </a:buClr>
              <a:buSzPts val="1100"/>
              <a:buFont typeface="Arial"/>
              <a:buNone/>
            </a:pPr>
            <a:r>
              <a:t/>
            </a:r>
            <a:endParaRPr b="1" sz="1500"/>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iw" sz="1100">
                <a:solidFill>
                  <a:schemeClr val="lt1"/>
                </a:solidFill>
                <a:highlight>
                  <a:schemeClr val="dk1"/>
                </a:highlight>
              </a:rPr>
              <a:t>‹#›</a:t>
            </a:fld>
            <a:endParaRPr b="1" sz="1100">
              <a:solidFill>
                <a:schemeClr val="lt1"/>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
        <p:nvSpPr>
          <p:cNvPr id="79" name="Google Shape;79;p17"/>
          <p:cNvSpPr txBox="1"/>
          <p:nvPr/>
        </p:nvSpPr>
        <p:spPr>
          <a:xfrm>
            <a:off x="0" y="0"/>
            <a:ext cx="88749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endParaRPr>
          </a:p>
          <a:p>
            <a:pPr indent="0" lvl="0" marL="0" rtl="1" algn="ctr">
              <a:spcBef>
                <a:spcPts val="0"/>
              </a:spcBef>
              <a:spcAft>
                <a:spcPts val="0"/>
              </a:spcAft>
              <a:buNone/>
            </a:pPr>
            <a:r>
              <a:rPr b="1" lang="iw" sz="2500" u="sng">
                <a:solidFill>
                  <a:schemeClr val="dk1"/>
                </a:solidFill>
              </a:rPr>
              <a:t>אינטרפייסים:</a:t>
            </a:r>
            <a:endParaRPr b="1" sz="2500" u="sng">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rPr b="1" lang="iw" sz="1500">
                <a:solidFill>
                  <a:schemeClr val="dk1"/>
                </a:solidFill>
              </a:rPr>
              <a:t>במחלקת Program:</a:t>
            </a:r>
            <a:endParaRPr b="1" sz="1500">
              <a:solidFill>
                <a:schemeClr val="dk1"/>
              </a:solidFill>
            </a:endParaRPr>
          </a:p>
          <a:p>
            <a:pPr indent="0" lvl="0" marL="0" rtl="0" algn="l">
              <a:spcBef>
                <a:spcPts val="0"/>
              </a:spcBef>
              <a:spcAft>
                <a:spcPts val="0"/>
              </a:spcAft>
              <a:buNone/>
            </a:pPr>
            <a:r>
              <a:rPr lang="iw">
                <a:solidFill>
                  <a:schemeClr val="dk1"/>
                </a:solidFill>
              </a:rPr>
              <a:t>public static void DropOnTheFloor(IBreakable someBreakable)</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rPr lang="iw">
                <a:solidFill>
                  <a:schemeClr val="dk1"/>
                </a:solidFill>
              </a:rPr>
              <a:t>	someBreakable.Break();</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rPr lang="iw">
                <a:solidFill>
                  <a:schemeClr val="dk1"/>
                </a:solidFill>
              </a:rPr>
              <a:t>public static void OnClickPowerOnButton(IElectronicDevice  ElDevice)</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rPr lang="iw">
                <a:solidFill>
                  <a:schemeClr val="dk1"/>
                </a:solidFill>
              </a:rPr>
              <a:t>	if(DateTime.Now.Hour &gt;= 23)</a:t>
            </a:r>
            <a:endParaRPr>
              <a:solidFill>
                <a:schemeClr val="dk1"/>
              </a:solidFill>
            </a:endParaRPr>
          </a:p>
          <a:p>
            <a:pPr indent="0" lvl="0" marL="0" rtl="0" algn="l">
              <a:spcBef>
                <a:spcPts val="0"/>
              </a:spcBef>
              <a:spcAft>
                <a:spcPts val="0"/>
              </a:spcAft>
              <a:buNone/>
            </a:pPr>
            <a:r>
              <a:rPr lang="iw">
                <a:solidFill>
                  <a:schemeClr val="dk1"/>
                </a:solidFill>
              </a:rPr>
              <a:t>		ElDevice.Break();</a:t>
            </a:r>
            <a:endParaRPr>
              <a:solidFill>
                <a:schemeClr val="dk1"/>
              </a:solidFill>
            </a:endParaRPr>
          </a:p>
          <a:p>
            <a:pPr indent="457200" lvl="0" marL="0" rtl="0" algn="l">
              <a:spcBef>
                <a:spcPts val="0"/>
              </a:spcBef>
              <a:spcAft>
                <a:spcPts val="0"/>
              </a:spcAft>
              <a:buNone/>
            </a:pPr>
            <a:r>
              <a:rPr lang="iw">
                <a:solidFill>
                  <a:schemeClr val="dk1"/>
                </a:solidFill>
              </a:rPr>
              <a:t>else</a:t>
            </a:r>
            <a:endParaRPr>
              <a:solidFill>
                <a:schemeClr val="dk1"/>
              </a:solidFill>
            </a:endParaRPr>
          </a:p>
          <a:p>
            <a:pPr indent="457200" lvl="0" marL="457200" rtl="0" algn="l">
              <a:spcBef>
                <a:spcPts val="0"/>
              </a:spcBef>
              <a:spcAft>
                <a:spcPts val="0"/>
              </a:spcAft>
              <a:buNone/>
            </a:pPr>
            <a:r>
              <a:rPr lang="iw">
                <a:solidFill>
                  <a:schemeClr val="dk1"/>
                </a:solidFill>
              </a:rPr>
              <a:t>ElDevice.On();</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rPr lang="iw">
                <a:solidFill>
                  <a:schemeClr val="dk1"/>
                </a:solidFill>
              </a:rPr>
              <a:t>public static void OnClickPowerOffButton(IElectronicDevice  ElDevice)</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rPr lang="iw">
                <a:solidFill>
                  <a:schemeClr val="dk1"/>
                </a:solidFill>
              </a:rPr>
              <a:t>	ElDevice.Off();</a:t>
            </a:r>
            <a:endParaRPr>
              <a:solidFill>
                <a:schemeClr val="dk1"/>
              </a:solidFill>
            </a:endParaRPr>
          </a:p>
          <a:p>
            <a:pPr indent="0" lvl="0" marL="0" rtl="0" algn="l">
              <a:spcBef>
                <a:spcPts val="0"/>
              </a:spcBef>
              <a:spcAft>
                <a:spcPts val="0"/>
              </a:spcAft>
              <a:buNone/>
            </a:pPr>
            <a:r>
              <a:rPr lang="iw">
                <a:solidFill>
                  <a:schemeClr val="dk1"/>
                </a:solidFill>
              </a:rPr>
              <a:t>}</a:t>
            </a:r>
            <a:endParaRPr>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
        <p:nvSpPr>
          <p:cNvPr id="85" name="Google Shape;85;p18"/>
          <p:cNvSpPr txBox="1"/>
          <p:nvPr/>
        </p:nvSpPr>
        <p:spPr>
          <a:xfrm>
            <a:off x="0" y="0"/>
            <a:ext cx="88749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endParaRPr>
          </a:p>
          <a:p>
            <a:pPr indent="0" lvl="0" marL="0" rtl="1" algn="ctr">
              <a:spcBef>
                <a:spcPts val="0"/>
              </a:spcBef>
              <a:spcAft>
                <a:spcPts val="0"/>
              </a:spcAft>
              <a:buNone/>
            </a:pPr>
            <a:r>
              <a:rPr b="1" lang="iw" sz="2500" u="sng">
                <a:solidFill>
                  <a:schemeClr val="dk1"/>
                </a:solidFill>
              </a:rPr>
              <a:t>אינטרפייסים:</a:t>
            </a:r>
            <a:endParaRPr b="1" sz="2500" u="sng">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rPr b="1" lang="iw" sz="1500">
                <a:solidFill>
                  <a:schemeClr val="dk1"/>
                </a:solidFill>
              </a:rPr>
              <a:t>במימושים של האינטרפייס במחלקת TV:</a:t>
            </a:r>
            <a:endParaRPr b="1" sz="1500">
              <a:solidFill>
                <a:schemeClr val="dk1"/>
              </a:solidFill>
            </a:endParaRPr>
          </a:p>
          <a:p>
            <a:pPr indent="0" lvl="0" marL="0" rtl="0" algn="l">
              <a:spcBef>
                <a:spcPts val="0"/>
              </a:spcBef>
              <a:spcAft>
                <a:spcPts val="0"/>
              </a:spcAft>
              <a:buNone/>
            </a:pPr>
            <a:r>
              <a:rPr b="1" lang="iw" sz="1200">
                <a:solidFill>
                  <a:schemeClr val="dk1"/>
                </a:solidFill>
              </a:rPr>
              <a:t>class TV : IElectronicDevice</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public void Break()</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Console.WriteLine("oh no this Tv Was Very Expensive");</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iw" sz="1200">
                <a:solidFill>
                  <a:schemeClr val="dk1"/>
                </a:solidFill>
              </a:rPr>
              <a:t>        public bool IsTurnOn()</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return true;</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iw" sz="1200">
                <a:solidFill>
                  <a:schemeClr val="dk1"/>
                </a:solidFill>
              </a:rPr>
              <a:t>        public void Off()</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Console.WriteLine("Now, TV Is On");</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iw" sz="1200">
                <a:solidFill>
                  <a:schemeClr val="dk1"/>
                </a:solidFill>
              </a:rPr>
              <a:t>        public void On()</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Console.WriteLine("Now, TV Is Off");</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t/>
            </a:r>
            <a:endParaRPr b="1"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
        <p:nvSpPr>
          <p:cNvPr id="91" name="Google Shape;91;p19"/>
          <p:cNvSpPr txBox="1"/>
          <p:nvPr/>
        </p:nvSpPr>
        <p:spPr>
          <a:xfrm>
            <a:off x="0" y="0"/>
            <a:ext cx="88749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endParaRPr>
          </a:p>
          <a:p>
            <a:pPr indent="0" lvl="0" marL="0" rtl="1" algn="ctr">
              <a:spcBef>
                <a:spcPts val="0"/>
              </a:spcBef>
              <a:spcAft>
                <a:spcPts val="0"/>
              </a:spcAft>
              <a:buNone/>
            </a:pPr>
            <a:r>
              <a:rPr b="1" lang="iw" sz="2500" u="sng">
                <a:solidFill>
                  <a:schemeClr val="dk1"/>
                </a:solidFill>
              </a:rPr>
              <a:t>אינטרפייסים:</a:t>
            </a:r>
            <a:endParaRPr b="1" sz="2500" u="sng">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rPr b="1" lang="iw" sz="1500">
                <a:solidFill>
                  <a:schemeClr val="dk1"/>
                </a:solidFill>
              </a:rPr>
              <a:t>במימושים של האינטרפייס במחלקת GlassCup:</a:t>
            </a:r>
            <a:endParaRPr b="1" sz="1500">
              <a:solidFill>
                <a:schemeClr val="dk1"/>
              </a:solidFill>
            </a:endParaRPr>
          </a:p>
          <a:p>
            <a:pPr indent="0" lvl="0" marL="0" rtl="0" algn="l">
              <a:spcBef>
                <a:spcPts val="0"/>
              </a:spcBef>
              <a:spcAft>
                <a:spcPts val="0"/>
              </a:spcAft>
              <a:buNone/>
            </a:pPr>
            <a:r>
              <a:rPr b="1" lang="iw" sz="1200">
                <a:solidFill>
                  <a:schemeClr val="dk1"/>
                </a:solidFill>
              </a:rPr>
              <a:t>    class GlassCup : IBreakable</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public void Break()</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Console.WriteLine("The whole house is glass");</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rPr b="1" lang="iw" sz="1200">
                <a:solidFill>
                  <a:schemeClr val="dk1"/>
                </a:solidFill>
              </a:rPr>
              <a:t>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rPr lang="iw" sz="1500">
                <a:solidFill>
                  <a:schemeClr val="dk1"/>
                </a:solidFill>
              </a:rPr>
              <a:t>ומעכשיו אם נחליט להוסיף למערכת שלנו עוד דברים שבירים או דברים חשמליים  נוכל לבנות אותם באותו מבנה שבנינו את מחלקת הטלוויזיה והכוס וישירות לשלוח אותם לאותן הפונקציות שבנינו, והקומפיילר בזמן ריצה יבצע את השינוי צורה PolyMorphism ויפעיל את הפונקציות של המופע לפי המחלקה שבחרנו להשתמש…</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
        <p:nvSpPr>
          <p:cNvPr id="97" name="Google Shape;97;p20"/>
          <p:cNvSpPr txBox="1"/>
          <p:nvPr/>
        </p:nvSpPr>
        <p:spPr>
          <a:xfrm>
            <a:off x="0" y="0"/>
            <a:ext cx="8874900" cy="334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endParaRPr>
          </a:p>
          <a:p>
            <a:pPr indent="0" lvl="0" marL="0" rtl="1" algn="ctr">
              <a:spcBef>
                <a:spcPts val="0"/>
              </a:spcBef>
              <a:spcAft>
                <a:spcPts val="0"/>
              </a:spcAft>
              <a:buNone/>
            </a:pPr>
            <a:r>
              <a:rPr b="1" lang="iw" sz="2500" u="sng">
                <a:solidFill>
                  <a:schemeClr val="dk1"/>
                </a:solidFill>
              </a:rPr>
              <a:t>אינטרפייסים:</a:t>
            </a:r>
            <a:endParaRPr b="1" sz="2500" u="sng">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1" algn="r">
              <a:spcBef>
                <a:spcPts val="0"/>
              </a:spcBef>
              <a:spcAft>
                <a:spcPts val="0"/>
              </a:spcAft>
              <a:buNone/>
            </a:pPr>
            <a:r>
              <a:rPr b="1" lang="iw" sz="1500" u="sng">
                <a:solidFill>
                  <a:schemeClr val="dk1"/>
                </a:solidFill>
              </a:rPr>
              <a:t>mark interface:</a:t>
            </a:r>
            <a:endParaRPr b="1" sz="1500" u="sng">
              <a:solidFill>
                <a:schemeClr val="dk1"/>
              </a:solidFill>
            </a:endParaRPr>
          </a:p>
          <a:p>
            <a:pPr indent="0" lvl="0" marL="0" rtl="1" algn="r">
              <a:spcBef>
                <a:spcPts val="0"/>
              </a:spcBef>
              <a:spcAft>
                <a:spcPts val="0"/>
              </a:spcAft>
              <a:buNone/>
            </a:pPr>
            <a:r>
              <a:rPr lang="iw" sz="1500">
                <a:solidFill>
                  <a:schemeClr val="dk1"/>
                </a:solidFill>
              </a:rPr>
              <a:t>יש מקרים בהם לא נרצה לכבות את המכשיר האלקטרוני כמו לדוגמה במכונת הנשמה - Respirator.</a:t>
            </a:r>
            <a:endParaRPr sz="1500">
              <a:solidFill>
                <a:schemeClr val="dk1"/>
              </a:solidFill>
            </a:endParaRPr>
          </a:p>
          <a:p>
            <a:pPr indent="0" lvl="0" marL="0" rtl="1" algn="r">
              <a:spcBef>
                <a:spcPts val="0"/>
              </a:spcBef>
              <a:spcAft>
                <a:spcPts val="0"/>
              </a:spcAft>
              <a:buNone/>
            </a:pPr>
            <a:r>
              <a:rPr lang="iw" sz="1500">
                <a:solidFill>
                  <a:schemeClr val="dk1"/>
                </a:solidFill>
              </a:rPr>
              <a:t>במקרים כאלה נוכל ליצור אינטרפייס </a:t>
            </a:r>
            <a:r>
              <a:rPr b="1" lang="iw" sz="1500">
                <a:solidFill>
                  <a:schemeClr val="dk1"/>
                </a:solidFill>
              </a:rPr>
              <a:t>ריק</a:t>
            </a:r>
            <a:r>
              <a:rPr lang="iw" sz="1500">
                <a:solidFill>
                  <a:schemeClr val="dk1"/>
                </a:solidFill>
              </a:rPr>
              <a:t> בשם IHardOffable והמכונת הנשמה תממש אותו </a:t>
            </a:r>
            <a:r>
              <a:rPr lang="iw" sz="1500" u="sng">
                <a:solidFill>
                  <a:schemeClr val="dk1"/>
                </a:solidFill>
              </a:rPr>
              <a:t>רק בשביל להצהיר שהכיבוי שלו בעייתי בלי תוספת יכולות…</a:t>
            </a:r>
            <a:r>
              <a:rPr lang="iw" sz="1500">
                <a:solidFill>
                  <a:schemeClr val="dk1"/>
                </a:solidFill>
              </a:rPr>
              <a:t> </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rPr>
              <a:t>שימוש במילים 'is' ו'as':</a:t>
            </a:r>
            <a:endParaRPr b="1" sz="1500" u="sng">
              <a:solidFill>
                <a:schemeClr val="dk1"/>
              </a:solidFill>
            </a:endParaRPr>
          </a:p>
          <a:p>
            <a:pPr indent="0" lvl="0" marL="0" rtl="1" algn="r">
              <a:spcBef>
                <a:spcPts val="0"/>
              </a:spcBef>
              <a:spcAft>
                <a:spcPts val="0"/>
              </a:spcAft>
              <a:buNone/>
            </a:pPr>
            <a:r>
              <a:rPr lang="iw" sz="1500">
                <a:solidFill>
                  <a:schemeClr val="dk1"/>
                </a:solidFill>
              </a:rPr>
              <a:t>כעת, בתוך הפונקציה של הכיבוי נבדוק האם האלמנט שקיבלתי בפרמטר הוא IHardOffable בעזרת המילה 'is' כך:</a:t>
            </a:r>
            <a:endParaRPr sz="1500">
              <a:solidFill>
                <a:schemeClr val="dk1"/>
              </a:solidFill>
            </a:endParaRPr>
          </a:p>
          <a:p>
            <a:pPr indent="0" lvl="0" marL="0" rtl="0" algn="l">
              <a:spcBef>
                <a:spcPts val="0"/>
              </a:spcBef>
              <a:spcAft>
                <a:spcPts val="0"/>
              </a:spcAft>
              <a:buNone/>
            </a:pPr>
            <a:r>
              <a:rPr lang="iw" sz="1500">
                <a:solidFill>
                  <a:schemeClr val="dk1"/>
                </a:solidFill>
              </a:rPr>
              <a:t>if(elDevice is IHardoffable)</a:t>
            </a:r>
            <a:endParaRPr sz="1500">
              <a:solidFill>
                <a:schemeClr val="dk1"/>
              </a:solidFill>
            </a:endParaRPr>
          </a:p>
          <a:p>
            <a:pPr indent="457200" lvl="0" marL="0" rtl="0" algn="l">
              <a:spcBef>
                <a:spcPts val="0"/>
              </a:spcBef>
              <a:spcAft>
                <a:spcPts val="0"/>
              </a:spcAft>
              <a:buNone/>
            </a:pPr>
            <a:r>
              <a:rPr lang="iw" sz="1500">
                <a:solidFill>
                  <a:schemeClr val="dk1"/>
                </a:solidFill>
              </a:rPr>
              <a:t> { Console.WriteLine(“you can turn off respirator only after 23:00”); return;}   </a:t>
            </a:r>
            <a:endParaRPr sz="1500">
              <a:solidFill>
                <a:schemeClr val="dk1"/>
              </a:solidFill>
            </a:endParaRPr>
          </a:p>
          <a:p>
            <a:pPr indent="0" lvl="0" marL="0" rtl="1" algn="r">
              <a:spcBef>
                <a:spcPts val="0"/>
              </a:spcBef>
              <a:spcAft>
                <a:spcPts val="0"/>
              </a:spcAft>
              <a:buNone/>
            </a:pPr>
            <a:r>
              <a:t/>
            </a:r>
            <a:endParaRPr b="1"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w"/>
              <a:t>‹#›</a:t>
            </a:fld>
            <a:endParaRPr/>
          </a:p>
        </p:txBody>
      </p:sp>
      <p:sp>
        <p:nvSpPr>
          <p:cNvPr id="103" name="Google Shape;103;p21"/>
          <p:cNvSpPr txBox="1"/>
          <p:nvPr/>
        </p:nvSpPr>
        <p:spPr>
          <a:xfrm>
            <a:off x="0" y="0"/>
            <a:ext cx="8874900" cy="426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endParaRPr>
          </a:p>
          <a:p>
            <a:pPr indent="0" lvl="0" marL="0" rtl="1" algn="ctr">
              <a:spcBef>
                <a:spcPts val="0"/>
              </a:spcBef>
              <a:spcAft>
                <a:spcPts val="0"/>
              </a:spcAft>
              <a:buNone/>
            </a:pPr>
            <a:r>
              <a:rPr b="1" lang="iw" sz="2500" u="sng">
                <a:solidFill>
                  <a:schemeClr val="dk1"/>
                </a:solidFill>
              </a:rPr>
              <a:t>אינטרפייסים:</a:t>
            </a:r>
            <a:endParaRPr b="1" sz="2500" u="sng">
              <a:solidFill>
                <a:schemeClr val="dk1"/>
              </a:solidFill>
            </a:endParaRPr>
          </a:p>
          <a:p>
            <a:pPr indent="0" lvl="0" marL="0" rtl="1" algn="r">
              <a:spcBef>
                <a:spcPts val="0"/>
              </a:spcBef>
              <a:spcAft>
                <a:spcPts val="0"/>
              </a:spcAft>
              <a:buNone/>
            </a:pPr>
            <a:r>
              <a:rPr b="1" lang="iw" sz="1500" u="sng">
                <a:solidFill>
                  <a:schemeClr val="dk1"/>
                </a:solidFill>
              </a:rPr>
              <a:t>תרגול:</a:t>
            </a:r>
            <a:endParaRPr b="1" sz="1500" u="sng">
              <a:solidFill>
                <a:schemeClr val="dk1"/>
              </a:solidFill>
            </a:endParaRPr>
          </a:p>
          <a:p>
            <a:pPr indent="0" lvl="0" marL="0" rtl="1" algn="r">
              <a:spcBef>
                <a:spcPts val="0"/>
              </a:spcBef>
              <a:spcAft>
                <a:spcPts val="0"/>
              </a:spcAft>
              <a:buNone/>
            </a:pPr>
            <a:r>
              <a:rPr lang="iw" sz="1500">
                <a:solidFill>
                  <a:schemeClr val="dk1"/>
                </a:solidFill>
              </a:rPr>
              <a:t>צור חוזה\interface בשם IFlyable והצהר על פונקציה בשם Fly ועוד פונקציה המחזירה double בשם GetAltitude.</a:t>
            </a:r>
            <a:endParaRPr sz="1500">
              <a:solidFill>
                <a:schemeClr val="dk1"/>
              </a:solidFill>
            </a:endParaRPr>
          </a:p>
          <a:p>
            <a:pPr indent="0" lvl="0" marL="0" rtl="1" algn="r">
              <a:spcBef>
                <a:spcPts val="0"/>
              </a:spcBef>
              <a:spcAft>
                <a:spcPts val="0"/>
              </a:spcAft>
              <a:buNone/>
            </a:pPr>
            <a:r>
              <a:rPr lang="iw" sz="1500">
                <a:solidFill>
                  <a:schemeClr val="dk1"/>
                </a:solidFill>
              </a:rPr>
              <a:t>כעת, צור מחלקה בשם Crow - (עורב) וממש את האינטרפייס.. כמו כן עשה למחלקת Plane </a:t>
            </a:r>
            <a:endParaRPr sz="1500">
              <a:solidFill>
                <a:schemeClr val="dk1"/>
              </a:solidFill>
            </a:endParaRPr>
          </a:p>
          <a:p>
            <a:pPr indent="0" lvl="0" marL="0" rtl="1" algn="r">
              <a:spcBef>
                <a:spcPts val="0"/>
              </a:spcBef>
              <a:spcAft>
                <a:spcPts val="0"/>
              </a:spcAft>
              <a:buNone/>
            </a:pPr>
            <a:r>
              <a:rPr lang="iw" sz="1500">
                <a:solidFill>
                  <a:schemeClr val="dk1"/>
                </a:solidFill>
              </a:rPr>
              <a:t>כעת, צור פונקציה </a:t>
            </a:r>
            <a:r>
              <a:rPr lang="iw" sz="1500" u="sng">
                <a:solidFill>
                  <a:schemeClr val="dk1"/>
                </a:solidFill>
              </a:rPr>
              <a:t>אחת</a:t>
            </a:r>
            <a:r>
              <a:rPr lang="iw" sz="1500">
                <a:solidFill>
                  <a:schemeClr val="dk1"/>
                </a:solidFill>
              </a:rPr>
              <a:t>  בProgram בשם LetsFly המקבלת ארגומנט אחד שיודע לטפל גם במטוס וגם בעורב ובתוכה הפעל פונקציית Fly של הארגומט שקיבלת…</a:t>
            </a:r>
            <a:endParaRPr sz="1500">
              <a:solidFill>
                <a:schemeClr val="dk1"/>
              </a:solidFill>
            </a:endParaRPr>
          </a:p>
          <a:p>
            <a:pPr indent="0" lvl="0" marL="0" rtl="1" algn="r">
              <a:spcBef>
                <a:spcPts val="0"/>
              </a:spcBef>
              <a:spcAft>
                <a:spcPts val="0"/>
              </a:spcAft>
              <a:buNone/>
            </a:pPr>
            <a:r>
              <a:rPr lang="iw" sz="1500">
                <a:solidFill>
                  <a:schemeClr val="dk1"/>
                </a:solidFill>
              </a:rPr>
              <a:t>צור עוד פונקציה בprogram המקבלת גם היא ארגומנט אחד ואמורה להפעיל את פונקציית GetAltitude גם של העורב וגם של המטוס…</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0" lvl="0" marL="0" rtl="1" algn="r">
              <a:spcBef>
                <a:spcPts val="0"/>
              </a:spcBef>
              <a:spcAft>
                <a:spcPts val="0"/>
              </a:spcAft>
              <a:buNone/>
            </a:pPr>
            <a:r>
              <a:rPr lang="iw" sz="1500" u="sng">
                <a:solidFill>
                  <a:schemeClr val="hlink"/>
                </a:solidFill>
                <a:hlinkClick r:id="rId3"/>
              </a:rPr>
              <a:t>Microsoft Docs - Interfaces </a:t>
            </a:r>
            <a:endParaRPr sz="1500">
              <a:solidFill>
                <a:schemeClr val="dk1"/>
              </a:solidFill>
            </a:endParaRPr>
          </a:p>
          <a:p>
            <a:pPr indent="0" lvl="0" marL="0" rtl="1" algn="r">
              <a:spcBef>
                <a:spcPts val="0"/>
              </a:spcBef>
              <a:spcAft>
                <a:spcPts val="0"/>
              </a:spcAft>
              <a:buNone/>
            </a:pPr>
            <a:r>
              <a:rPr lang="iw" sz="1500" u="sng">
                <a:solidFill>
                  <a:schemeClr val="hlink"/>
                </a:solidFill>
                <a:hlinkClick r:id="rId4"/>
              </a:rPr>
              <a:t>W3Schools - Interfaces</a:t>
            </a:r>
            <a:endParaRPr sz="1500">
              <a:solidFill>
                <a:schemeClr val="dk1"/>
              </a:solidFill>
            </a:endParaRPr>
          </a:p>
          <a:p>
            <a:pPr indent="0" lvl="0" marL="0" rtl="1" algn="r">
              <a:spcBef>
                <a:spcPts val="0"/>
              </a:spcBef>
              <a:spcAft>
                <a:spcPts val="0"/>
              </a:spcAft>
              <a:buNone/>
            </a:pPr>
            <a:r>
              <a:rPr lang="iw" sz="1500" u="sng">
                <a:solidFill>
                  <a:schemeClr val="hlink"/>
                </a:solidFill>
                <a:hlinkClick r:id="rId5"/>
              </a:rPr>
              <a:t>TutorialTeacher - Interfaces</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rPr>
              <a:t>שיעורי בית:</a:t>
            </a:r>
            <a:endParaRPr b="1" sz="1500" u="sng">
              <a:solidFill>
                <a:schemeClr val="dk1"/>
              </a:solidFill>
            </a:endParaRPr>
          </a:p>
          <a:p>
            <a:pPr indent="0" lvl="0" marL="0" rtl="0" algn="r">
              <a:spcBef>
                <a:spcPts val="0"/>
              </a:spcBef>
              <a:spcAft>
                <a:spcPts val="0"/>
              </a:spcAft>
              <a:buNone/>
            </a:pPr>
            <a:r>
              <a:rPr b="1" lang="iw" sz="1500">
                <a:solidFill>
                  <a:schemeClr val="hlink"/>
                </a:solidFill>
                <a:uFill>
                  <a:noFill/>
                </a:uFill>
                <a:hlinkClick r:id="rId6"/>
              </a:rPr>
              <a:t>Home-Work - Interfaces</a:t>
            </a:r>
            <a:endParaRPr b="1"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