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cs/cs_break.asp" TargetMode="External"/><Relationship Id="rId3" Type="http://schemas.openxmlformats.org/officeDocument/2006/relationships/hyperlink" Target="https://webmaster.org.il/articles/csharp-continue-break/"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8ff067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8ff067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ac2119d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ac2119d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ac2119d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ac2119d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t/>
            </a:r>
            <a:endParaRPr>
              <a:solidFill>
                <a:schemeClr val="dk1"/>
              </a:solidFill>
            </a:endParaRPr>
          </a:p>
          <a:p>
            <a:pPr indent="0" lvl="0" marL="0" rtl="1" algn="r">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ac2119d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ac2119d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ac2119df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ac2119df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b="1" lang="iw" u="sng"/>
              <a:t>תרגולים:</a:t>
            </a:r>
            <a:endParaRPr b="1" u="sng"/>
          </a:p>
          <a:p>
            <a:pPr indent="-311150" lvl="0" marL="457200" rtl="1" algn="r">
              <a:spcBef>
                <a:spcPts val="0"/>
              </a:spcBef>
              <a:spcAft>
                <a:spcPts val="0"/>
              </a:spcAft>
              <a:buClr>
                <a:schemeClr val="dk1"/>
              </a:buClr>
              <a:buSzPts val="1300"/>
              <a:buAutoNum type="arabicPeriod"/>
            </a:pPr>
            <a:r>
              <a:rPr lang="iw" sz="1300">
                <a:solidFill>
                  <a:schemeClr val="dk1"/>
                </a:solidFill>
                <a:highlight>
                  <a:srgbClr val="FFFFFF"/>
                </a:highlight>
              </a:rPr>
              <a:t>הרחב את תרגיל 1 של לולאת fo</a:t>
            </a:r>
            <a:r>
              <a:rPr lang="iw" sz="1300">
                <a:solidFill>
                  <a:schemeClr val="dk1"/>
                </a:solidFill>
                <a:highlight>
                  <a:srgbClr val="FFFFFF"/>
                </a:highlight>
              </a:rPr>
              <a:t>r: </a:t>
            </a:r>
            <a:endParaRPr sz="1300">
              <a:solidFill>
                <a:schemeClr val="dk1"/>
              </a:solidFill>
              <a:highlight>
                <a:srgbClr val="FFFFFF"/>
              </a:highlight>
            </a:endParaRPr>
          </a:p>
          <a:p>
            <a:pPr indent="0" lvl="0" marL="457200" rtl="1" algn="r">
              <a:spcBef>
                <a:spcPts val="0"/>
              </a:spcBef>
              <a:spcAft>
                <a:spcPts val="0"/>
              </a:spcAft>
              <a:buClr>
                <a:schemeClr val="dk1"/>
              </a:buClr>
              <a:buSzPts val="1100"/>
              <a:buFont typeface="Arial"/>
              <a:buNone/>
            </a:pPr>
            <a:r>
              <a:rPr b="1" lang="iw" sz="1300">
                <a:solidFill>
                  <a:schemeClr val="dk1"/>
                </a:solidFill>
                <a:highlight>
                  <a:srgbClr val="FFFFFF"/>
                </a:highlight>
              </a:rPr>
              <a:t>א</a:t>
            </a:r>
            <a:r>
              <a:rPr lang="iw" sz="1300">
                <a:solidFill>
                  <a:schemeClr val="dk1"/>
                </a:solidFill>
                <a:highlight>
                  <a:srgbClr val="FFFFFF"/>
                </a:highlight>
              </a:rPr>
              <a:t>. אם זו איטרציה ראשונה דלג על ההדפסה. </a:t>
            </a:r>
            <a:endParaRPr sz="1300">
              <a:solidFill>
                <a:schemeClr val="dk1"/>
              </a:solidFill>
              <a:highlight>
                <a:srgbClr val="FFFFFF"/>
              </a:highlight>
            </a:endParaRPr>
          </a:p>
          <a:p>
            <a:pPr indent="0" lvl="0" marL="457200" rtl="1" algn="r">
              <a:spcBef>
                <a:spcPts val="0"/>
              </a:spcBef>
              <a:spcAft>
                <a:spcPts val="0"/>
              </a:spcAft>
              <a:buClr>
                <a:schemeClr val="dk1"/>
              </a:buClr>
              <a:buSzPts val="1100"/>
              <a:buFont typeface="Arial"/>
              <a:buNone/>
            </a:pPr>
            <a:r>
              <a:rPr b="1" lang="iw" sz="1300">
                <a:solidFill>
                  <a:schemeClr val="dk1"/>
                </a:solidFill>
                <a:highlight>
                  <a:srgbClr val="FFFFFF"/>
                </a:highlight>
              </a:rPr>
              <a:t>ב</a:t>
            </a:r>
            <a:r>
              <a:rPr lang="iw" sz="1300">
                <a:solidFill>
                  <a:schemeClr val="dk1"/>
                </a:solidFill>
                <a:highlight>
                  <a:srgbClr val="FFFFFF"/>
                </a:highlight>
              </a:rPr>
              <a:t>. אם האינדקס גדול מ10 תצא מהלולאה </a:t>
            </a:r>
            <a:endParaRPr sz="1300">
              <a:solidFill>
                <a:schemeClr val="dk1"/>
              </a:solidFill>
              <a:highlight>
                <a:srgbClr val="FFFFFF"/>
              </a:highlight>
            </a:endParaRPr>
          </a:p>
          <a:p>
            <a:pPr indent="0" lvl="0" marL="457200" rtl="1" algn="r">
              <a:spcBef>
                <a:spcPts val="0"/>
              </a:spcBef>
              <a:spcAft>
                <a:spcPts val="0"/>
              </a:spcAft>
              <a:buClr>
                <a:schemeClr val="dk1"/>
              </a:buClr>
              <a:buSzPts val="1100"/>
              <a:buFont typeface="Arial"/>
              <a:buNone/>
            </a:pPr>
            <a:r>
              <a:rPr b="1" lang="iw" sz="1300">
                <a:solidFill>
                  <a:schemeClr val="dk1"/>
                </a:solidFill>
                <a:highlight>
                  <a:srgbClr val="FFFFFF"/>
                </a:highlight>
              </a:rPr>
              <a:t>ג</a:t>
            </a:r>
            <a:r>
              <a:rPr lang="iw" sz="1300">
                <a:solidFill>
                  <a:schemeClr val="dk1"/>
                </a:solidFill>
                <a:highlight>
                  <a:srgbClr val="FFFFFF"/>
                </a:highlight>
              </a:rPr>
              <a:t>. אם זו איטרציה אחרונה הדפס גם את המילה "END" בתוך הלולאה(אחרי ההדפסה של האינדקס).</a:t>
            </a:r>
            <a:endParaRPr sz="1300">
              <a:solidFill>
                <a:schemeClr val="dk1"/>
              </a:solidFill>
              <a:highlight>
                <a:srgbClr val="FFFFFF"/>
              </a:highlight>
            </a:endParaRPr>
          </a:p>
          <a:p>
            <a:pPr indent="0" lvl="0" marL="457200" rtl="1" algn="r">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1" algn="r">
              <a:spcBef>
                <a:spcPts val="0"/>
              </a:spcBef>
              <a:spcAft>
                <a:spcPts val="0"/>
              </a:spcAft>
              <a:buNone/>
            </a:pPr>
            <a:r>
              <a:rPr lang="iw" sz="1300">
                <a:solidFill>
                  <a:schemeClr val="dk1"/>
                </a:solidFill>
                <a:highlight>
                  <a:srgbClr val="FFFFFF"/>
                </a:highlight>
              </a:rPr>
              <a:t>2. צור לולאת while ובתוכה בקש מהמשתמש מספר. רק אם המשתמש הקיש את הספרות 23 הלולאה תיעצר. אחרת, המשתמש יתבקש שוב להזין מספר חדש. רק אחרי שהמשתמש הקיש 23 והלולאה "נשברה" הדפס למסך כמה פעמים הלולאה רצה.</a:t>
            </a:r>
            <a:endParaRPr sz="1300">
              <a:solidFill>
                <a:schemeClr val="dk1"/>
              </a:solidFill>
              <a:highlight>
                <a:srgbClr val="FFFFFF"/>
              </a:highlight>
            </a:endParaRPr>
          </a:p>
          <a:p>
            <a:pPr indent="0" lvl="0" marL="0" rtl="1" algn="r">
              <a:spcBef>
                <a:spcPts val="0"/>
              </a:spcBef>
              <a:spcAft>
                <a:spcPts val="0"/>
              </a:spcAft>
              <a:buClr>
                <a:schemeClr val="dk1"/>
              </a:buClr>
              <a:buSzPts val="1100"/>
              <a:buFont typeface="Arial"/>
              <a:buNone/>
            </a:pPr>
            <a:r>
              <a:rPr lang="iw" sz="1700">
                <a:solidFill>
                  <a:schemeClr val="dk1"/>
                </a:solidFill>
                <a:highlight>
                  <a:srgbClr val="F3F3F3"/>
                </a:highlight>
              </a:rPr>
              <a:t>קישורי עזר:</a:t>
            </a:r>
            <a:endParaRPr sz="1700">
              <a:solidFill>
                <a:schemeClr val="dk1"/>
              </a:solidFill>
              <a:highlight>
                <a:srgbClr val="F3F3F3"/>
              </a:highlight>
            </a:endParaRPr>
          </a:p>
          <a:p>
            <a:pPr indent="0" lvl="0" marL="0" rtl="1" algn="r">
              <a:spcBef>
                <a:spcPts val="0"/>
              </a:spcBef>
              <a:spcAft>
                <a:spcPts val="0"/>
              </a:spcAft>
              <a:buNone/>
            </a:pPr>
            <a:r>
              <a:rPr lang="iw"/>
              <a:t>W3Schools מעבר break וcontinue:</a:t>
            </a:r>
            <a:endParaRPr/>
          </a:p>
          <a:p>
            <a:pPr indent="0" lvl="0" marL="0" rtl="1" algn="r">
              <a:spcBef>
                <a:spcPts val="0"/>
              </a:spcBef>
              <a:spcAft>
                <a:spcPts val="0"/>
              </a:spcAft>
              <a:buNone/>
            </a:pPr>
            <a:r>
              <a:rPr b="1" lang="iw" u="sng">
                <a:solidFill>
                  <a:schemeClr val="hlink"/>
                </a:solidFill>
                <a:hlinkClick r:id="rId2"/>
              </a:rPr>
              <a:t>https://www.w3schools.com/cs/cs_break.asp</a:t>
            </a:r>
            <a:endParaRPr b="1"/>
          </a:p>
          <a:p>
            <a:pPr indent="0" lvl="0" marL="0" rtl="1" algn="r">
              <a:spcBef>
                <a:spcPts val="0"/>
              </a:spcBef>
              <a:spcAft>
                <a:spcPts val="0"/>
              </a:spcAft>
              <a:buNone/>
            </a:pPr>
            <a:r>
              <a:rPr lang="iw"/>
              <a:t>WebMaster הסבר בעברית על break וcontinue:</a:t>
            </a:r>
            <a:endParaRPr/>
          </a:p>
          <a:p>
            <a:pPr indent="0" lvl="0" marL="0" rtl="1" algn="r">
              <a:spcBef>
                <a:spcPts val="0"/>
              </a:spcBef>
              <a:spcAft>
                <a:spcPts val="0"/>
              </a:spcAft>
              <a:buNone/>
            </a:pPr>
            <a:r>
              <a:rPr lang="iw" u="sng">
                <a:solidFill>
                  <a:schemeClr val="hlink"/>
                </a:solidFill>
                <a:hlinkClick r:id="rId3"/>
              </a:rPr>
              <a:t>https://webmaster.org.il/articles/csharp-continue-break/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e79045b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e79045b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e79045b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e79045b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e79045b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e79045b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78ff067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78ff067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tutorialsteacher.com/csharp/csharp-while-loop" TargetMode="External"/><Relationship Id="rId4" Type="http://schemas.openxmlformats.org/officeDocument/2006/relationships/hyperlink" Target="https://www.w3schools.com/cs/cs_while_loop.asp" TargetMode="External"/><Relationship Id="rId5" Type="http://schemas.openxmlformats.org/officeDocument/2006/relationships/hyperlink" Target="https://www.tutorialsteacher.com/csharp/csharp-while-loo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schools.com/cs/cs_for_loop.asp" TargetMode="External"/><Relationship Id="rId4" Type="http://schemas.openxmlformats.org/officeDocument/2006/relationships/hyperlink" Target="https://www.tutorialsteacher.com/csharp/csharp-for-loo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3schools.com/cs/cs_break.asp" TargetMode="External"/><Relationship Id="rId4" Type="http://schemas.openxmlformats.org/officeDocument/2006/relationships/hyperlink" Target="https://webmaster.org.il/articles/csharp-continue-break/" TargetMode="External"/><Relationship Id="rId5" Type="http://schemas.openxmlformats.org/officeDocument/2006/relationships/hyperlink" Target="https://docs.google.com/document/d/1Cs42IG4TOqne6zEN5Cj3Fxd_ulIT2t56A2Ua2doiXxY/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nvSpPr>
        <p:spPr>
          <a:xfrm>
            <a:off x="199625" y="289375"/>
            <a:ext cx="8702100" cy="45099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לולאות</a:t>
            </a:r>
            <a:r>
              <a:rPr lang="iw" sz="2600"/>
              <a:t> 1</a:t>
            </a:r>
            <a:endParaRPr sz="2600"/>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t>מה זה:</a:t>
            </a:r>
            <a:endParaRPr b="1" sz="1500" u="sng"/>
          </a:p>
          <a:p>
            <a:pPr indent="0" lvl="0" marL="0" rtl="1" algn="r">
              <a:spcBef>
                <a:spcPts val="0"/>
              </a:spcBef>
              <a:spcAft>
                <a:spcPts val="0"/>
              </a:spcAft>
              <a:buNone/>
            </a:pPr>
            <a:r>
              <a:rPr lang="iw" sz="1500"/>
              <a:t>לולאות הינם כלי לריצה בחזרתיות על בלוק פקודות מספר פעמים שהוגדרה מראש או לא ידועה מראש.</a:t>
            </a:r>
            <a:endParaRPr sz="1500"/>
          </a:p>
          <a:p>
            <a:pPr indent="0" lvl="0" marL="0" rtl="1" algn="r">
              <a:spcBef>
                <a:spcPts val="0"/>
              </a:spcBef>
              <a:spcAft>
                <a:spcPts val="0"/>
              </a:spcAft>
              <a:buNone/>
            </a:pPr>
            <a:r>
              <a:rPr lang="iw" sz="1500"/>
              <a:t>כלומר, ישנם לולאות שאנחנו נגדיר כמה פעמים נרצה שיחזרו על אותו בלוק ויש לולאות שיחזרו על אותו בלוק כל זמן שעומדים בתנאי ריצה שלהם.</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למה זה משמש:</a:t>
            </a:r>
            <a:endParaRPr b="1" sz="1500" u="sng"/>
          </a:p>
          <a:p>
            <a:pPr indent="0" lvl="0" marL="0" rtl="1" algn="r">
              <a:spcBef>
                <a:spcPts val="0"/>
              </a:spcBef>
              <a:spcAft>
                <a:spcPts val="0"/>
              </a:spcAft>
              <a:buNone/>
            </a:pPr>
            <a:r>
              <a:rPr lang="iw" sz="1500"/>
              <a:t> לולאות משמשות אותנו במקרים שנרצה לחזור על אותם שורת קוד מספר פעמים (שיכול להשתנות מפעם לפעם) בלי לשכפל את אותם שורות קוד ו"לזבל" את הקוד שלנו.</a:t>
            </a:r>
            <a:r>
              <a:rPr b="1" lang="iw" sz="1500"/>
              <a:t>לדוגמה:</a:t>
            </a:r>
            <a:endParaRPr b="1" sz="1500"/>
          </a:p>
          <a:p>
            <a:pPr indent="0" lvl="0" marL="0" rtl="1" algn="r">
              <a:spcBef>
                <a:spcPts val="0"/>
              </a:spcBef>
              <a:spcAft>
                <a:spcPts val="0"/>
              </a:spcAft>
              <a:buNone/>
            </a:pPr>
            <a:r>
              <a:rPr lang="iw" sz="1500"/>
              <a:t>אני רוצה לקבל מספר מהמשתמש ולהכפיל אותו 5 פעמים ב2 ולהדפיס את התוצאה של כל ריצה, יותר קל אם נעשה זאת בעזרת 2 שורות קוד שיחזרו על עצמם כך:</a:t>
            </a:r>
            <a:endParaRPr sz="1500"/>
          </a:p>
          <a:p>
            <a:pPr indent="0" lvl="0" marL="0" rtl="0" algn="l">
              <a:spcBef>
                <a:spcPts val="0"/>
              </a:spcBef>
              <a:spcAft>
                <a:spcPts val="0"/>
              </a:spcAft>
              <a:buNone/>
            </a:pPr>
            <a:r>
              <a:rPr lang="iw" sz="1500"/>
              <a:t>int x  = int.Parse(Console.ReadLine());</a:t>
            </a:r>
            <a:endParaRPr sz="1500"/>
          </a:p>
          <a:p>
            <a:pPr indent="0" lvl="0" marL="0" rtl="0" algn="l">
              <a:spcBef>
                <a:spcPts val="0"/>
              </a:spcBef>
              <a:spcAft>
                <a:spcPts val="0"/>
              </a:spcAft>
              <a:buNone/>
            </a:pPr>
            <a:r>
              <a:rPr lang="iw" sz="1500"/>
              <a:t>x *= 2;</a:t>
            </a:r>
            <a:endParaRPr sz="1500"/>
          </a:p>
          <a:p>
            <a:pPr indent="0" lvl="0" marL="0" rtl="0" algn="l">
              <a:spcBef>
                <a:spcPts val="0"/>
              </a:spcBef>
              <a:spcAft>
                <a:spcPts val="0"/>
              </a:spcAft>
              <a:buNone/>
            </a:pPr>
            <a:r>
              <a:rPr lang="iw" sz="1500"/>
              <a:t>Console.WriteLine(x);</a:t>
            </a:r>
            <a:endParaRPr sz="1500"/>
          </a:p>
          <a:p>
            <a:pPr indent="0" lvl="0" marL="0" rtl="0" algn="l">
              <a:spcBef>
                <a:spcPts val="0"/>
              </a:spcBef>
              <a:spcAft>
                <a:spcPts val="0"/>
              </a:spcAft>
              <a:buNone/>
            </a:pPr>
            <a:r>
              <a:t/>
            </a:r>
            <a:endParaRPr sz="1500"/>
          </a:p>
          <a:p>
            <a:pPr indent="0" lvl="0" marL="0" rtl="1" algn="r">
              <a:spcBef>
                <a:spcPts val="0"/>
              </a:spcBef>
              <a:spcAft>
                <a:spcPts val="0"/>
              </a:spcAft>
              <a:buNone/>
            </a:pPr>
            <a:r>
              <a:rPr lang="iw" sz="1500"/>
              <a:t>בלי לולאה היינו צריכים לכתוב את השתי שורות קוד האחרונות 5 פעמים ו"לזבל" לעצמנו את הקוד(ומה יקרה אם נצטרך לחזור על הפעולה 40 פעמים?...)</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8" name="Shape 98"/>
        <p:cNvGrpSpPr/>
        <p:nvPr/>
      </p:nvGrpSpPr>
      <p:grpSpPr>
        <a:xfrm>
          <a:off x="0" y="0"/>
          <a:ext cx="0" cy="0"/>
          <a:chOff x="0" y="0"/>
          <a:chExt cx="0" cy="0"/>
        </a:xfrm>
      </p:grpSpPr>
      <p:sp>
        <p:nvSpPr>
          <p:cNvPr id="99" name="Google Shape;99;p22"/>
          <p:cNvSpPr txBox="1"/>
          <p:nvPr/>
        </p:nvSpPr>
        <p:spPr>
          <a:xfrm>
            <a:off x="199625" y="289375"/>
            <a:ext cx="8702100" cy="3555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highlight>
                  <a:srgbClr val="F3F3F3"/>
                </a:highlight>
              </a:rPr>
              <a:t>לולאות</a:t>
            </a:r>
            <a:r>
              <a:rPr lang="iw" sz="2600">
                <a:highlight>
                  <a:srgbClr val="F3F3F3"/>
                </a:highlight>
              </a:rPr>
              <a:t> 10</a:t>
            </a:r>
            <a:endParaRPr sz="2600">
              <a:highlight>
                <a:srgbClr val="F3F3F3"/>
              </a:highlight>
            </a:endParaRPr>
          </a:p>
          <a:p>
            <a:pPr indent="0" lvl="0" marL="0" rtl="1" algn="r">
              <a:spcBef>
                <a:spcPts val="0"/>
              </a:spcBef>
              <a:spcAft>
                <a:spcPts val="0"/>
              </a:spcAft>
              <a:buNone/>
            </a:pPr>
            <a:r>
              <a:t/>
            </a:r>
            <a:endParaRPr sz="1500">
              <a:highlight>
                <a:srgbClr val="F3F3F3"/>
              </a:highlight>
            </a:endParaRPr>
          </a:p>
          <a:p>
            <a:pPr indent="0" lvl="0" marL="0" rtl="1" algn="r">
              <a:spcBef>
                <a:spcPts val="0"/>
              </a:spcBef>
              <a:spcAft>
                <a:spcPts val="0"/>
              </a:spcAft>
              <a:buNone/>
            </a:pPr>
            <a:r>
              <a:rPr b="1" lang="iw">
                <a:solidFill>
                  <a:schemeClr val="dk1"/>
                </a:solidFill>
                <a:highlight>
                  <a:srgbClr val="F3F3F3"/>
                </a:highlight>
              </a:rPr>
              <a:t>לדוגמה:</a:t>
            </a:r>
            <a:endParaRPr b="1">
              <a:solidFill>
                <a:schemeClr val="dk1"/>
              </a:solidFill>
              <a:highlight>
                <a:srgbClr val="F3F3F3"/>
              </a:highlight>
            </a:endParaRPr>
          </a:p>
          <a:p>
            <a:pPr indent="0" lvl="0" marL="0" rtl="0" algn="l">
              <a:spcBef>
                <a:spcPts val="0"/>
              </a:spcBef>
              <a:spcAft>
                <a:spcPts val="0"/>
              </a:spcAft>
              <a:buNone/>
            </a:pPr>
            <a:r>
              <a:t/>
            </a:r>
            <a:endParaRPr b="1">
              <a:solidFill>
                <a:schemeClr val="dk1"/>
              </a:solidFill>
              <a:highlight>
                <a:srgbClr val="F3F3F3"/>
              </a:highlight>
            </a:endParaRPr>
          </a:p>
          <a:p>
            <a:pPr indent="0" lvl="0" marL="0" rtl="0" algn="l">
              <a:spcBef>
                <a:spcPts val="0"/>
              </a:spcBef>
              <a:spcAft>
                <a:spcPts val="0"/>
              </a:spcAft>
              <a:buNone/>
            </a:pPr>
            <a:r>
              <a:rPr lang="iw" sz="1500">
                <a:highlight>
                  <a:srgbClr val="F3F3F3"/>
                </a:highlight>
              </a:rPr>
              <a:t>string[] strArr = { "Hello ", "Meir ", "Sadon ", "And ", "Hello ", "Everyone" };</a:t>
            </a:r>
            <a:endParaRPr sz="1500">
              <a:highlight>
                <a:srgbClr val="F3F3F3"/>
              </a:highlight>
            </a:endParaRPr>
          </a:p>
          <a:p>
            <a:pPr indent="0" lvl="0" marL="0" rtl="0" algn="l">
              <a:spcBef>
                <a:spcPts val="0"/>
              </a:spcBef>
              <a:spcAft>
                <a:spcPts val="0"/>
              </a:spcAft>
              <a:buNone/>
            </a:pPr>
            <a:r>
              <a:rPr lang="iw" sz="1500">
                <a:highlight>
                  <a:srgbClr val="F3F3F3"/>
                </a:highlight>
              </a:rPr>
              <a:t>foreach (string curStr in strArr)</a:t>
            </a:r>
            <a:endParaRPr sz="1500">
              <a:highlight>
                <a:srgbClr val="F3F3F3"/>
              </a:highlight>
            </a:endParaRPr>
          </a:p>
          <a:p>
            <a:pPr indent="0" lvl="0" marL="0" rtl="0" algn="l">
              <a:spcBef>
                <a:spcPts val="0"/>
              </a:spcBef>
              <a:spcAft>
                <a:spcPts val="0"/>
              </a:spcAft>
              <a:buNone/>
            </a:pPr>
            <a:r>
              <a:rPr lang="iw" sz="1500">
                <a:highlight>
                  <a:srgbClr val="F3F3F3"/>
                </a:highlight>
              </a:rPr>
              <a:t>{</a:t>
            </a:r>
            <a:endParaRPr sz="1500">
              <a:highlight>
                <a:srgbClr val="F3F3F3"/>
              </a:highlight>
            </a:endParaRPr>
          </a:p>
          <a:p>
            <a:pPr indent="457200" lvl="0" marL="0" rtl="0" algn="l">
              <a:spcBef>
                <a:spcPts val="0"/>
              </a:spcBef>
              <a:spcAft>
                <a:spcPts val="0"/>
              </a:spcAft>
              <a:buNone/>
            </a:pPr>
            <a:r>
              <a:rPr lang="iw" sz="1500">
                <a:highlight>
                  <a:srgbClr val="F3F3F3"/>
                </a:highlight>
              </a:rPr>
              <a:t>Console.Write(curStr);</a:t>
            </a:r>
            <a:endParaRPr sz="1500">
              <a:highlight>
                <a:srgbClr val="F3F3F3"/>
              </a:highlight>
            </a:endParaRPr>
          </a:p>
          <a:p>
            <a:pPr indent="0" lvl="0" marL="0" rtl="0" algn="l">
              <a:spcBef>
                <a:spcPts val="0"/>
              </a:spcBef>
              <a:spcAft>
                <a:spcPts val="0"/>
              </a:spcAft>
              <a:buNone/>
            </a:pPr>
            <a:r>
              <a:rPr lang="iw" sz="1500">
                <a:highlight>
                  <a:srgbClr val="F3F3F3"/>
                </a:highlight>
              </a:rPr>
              <a:t>}</a:t>
            </a:r>
            <a:endParaRPr sz="1500">
              <a:highlight>
                <a:srgbClr val="F3F3F3"/>
              </a:highlight>
            </a:endParaRPr>
          </a:p>
          <a:p>
            <a:pPr indent="0" lvl="0" marL="0" rtl="0" algn="l">
              <a:spcBef>
                <a:spcPts val="0"/>
              </a:spcBef>
              <a:spcAft>
                <a:spcPts val="0"/>
              </a:spcAft>
              <a:buNone/>
            </a:pPr>
            <a:r>
              <a:rPr lang="iw" sz="1500">
                <a:highlight>
                  <a:srgbClr val="F3F3F3"/>
                </a:highlight>
              </a:rPr>
              <a:t>//output: “hello meir sadon and hello everyone”</a:t>
            </a:r>
            <a:endParaRPr sz="1500">
              <a:highlight>
                <a:srgbClr val="F3F3F3"/>
              </a:highlight>
            </a:endParaRPr>
          </a:p>
          <a:p>
            <a:pPr indent="0" lvl="0" marL="0" rtl="0" algn="l">
              <a:spcBef>
                <a:spcPts val="0"/>
              </a:spcBef>
              <a:spcAft>
                <a:spcPts val="0"/>
              </a:spcAft>
              <a:buNone/>
            </a:pPr>
            <a:r>
              <a:t/>
            </a:r>
            <a:endParaRPr sz="1500">
              <a:highlight>
                <a:srgbClr val="F3F3F3"/>
              </a:highlight>
            </a:endParaRPr>
          </a:p>
          <a:p>
            <a:pPr indent="0" lvl="0" marL="0" rtl="1" algn="r">
              <a:spcBef>
                <a:spcPts val="0"/>
              </a:spcBef>
              <a:spcAft>
                <a:spcPts val="0"/>
              </a:spcAft>
              <a:buNone/>
            </a:pPr>
            <a:r>
              <a:rPr b="1" lang="iw" sz="1500">
                <a:highlight>
                  <a:srgbClr val="F3F3F3"/>
                </a:highlight>
              </a:rPr>
              <a:t>שיעורי בית:</a:t>
            </a:r>
            <a:endParaRPr b="1" sz="1500">
              <a:highlight>
                <a:srgbClr val="F3F3F3"/>
              </a:highlight>
            </a:endParaRPr>
          </a:p>
          <a:p>
            <a:pPr indent="0" lvl="0" marL="0" rtl="1" algn="r">
              <a:spcBef>
                <a:spcPts val="0"/>
              </a:spcBef>
              <a:spcAft>
                <a:spcPts val="0"/>
              </a:spcAft>
              <a:buNone/>
            </a:pPr>
            <a:r>
              <a:rPr lang="iw" sz="1500">
                <a:highlight>
                  <a:srgbClr val="F3F3F3"/>
                </a:highlight>
              </a:rPr>
              <a:t>בצע שוב בשיעורי בית של </a:t>
            </a:r>
            <a:r>
              <a:rPr b="1" lang="iw" sz="1500">
                <a:highlight>
                  <a:srgbClr val="F3F3F3"/>
                </a:highlight>
              </a:rPr>
              <a:t>המערכים </a:t>
            </a:r>
            <a:r>
              <a:rPr lang="iw" sz="1500">
                <a:highlight>
                  <a:srgbClr val="F3F3F3"/>
                </a:highlight>
              </a:rPr>
              <a:t>את התרגיל של התלמידים עם הציון והממוצע והפעם השתמש רק בלולאת foreach איפה שניתן...</a:t>
            </a:r>
            <a:endParaRPr sz="1500">
              <a:highlight>
                <a:srgbClr val="F3F3F3"/>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nvSpPr>
        <p:spPr>
          <a:xfrm>
            <a:off x="199625" y="289375"/>
            <a:ext cx="8702100" cy="4048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לולאות</a:t>
            </a:r>
            <a:r>
              <a:rPr lang="iw" sz="2600"/>
              <a:t> 2</a:t>
            </a:r>
            <a:endParaRPr sz="2600"/>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t>סוגי לולאות:</a:t>
            </a:r>
            <a:endParaRPr b="1" sz="1500" u="sng"/>
          </a:p>
          <a:p>
            <a:pPr indent="0" lvl="0" marL="0" rtl="1" algn="r">
              <a:spcBef>
                <a:spcPts val="0"/>
              </a:spcBef>
              <a:spcAft>
                <a:spcPts val="0"/>
              </a:spcAft>
              <a:buNone/>
            </a:pPr>
            <a:r>
              <a:rPr lang="iw" sz="1500"/>
              <a:t>קיימות שני סוגי לולאות עיקריים ומכל סוג נכיר כמה מהם בהמשך הדרך:</a:t>
            </a:r>
            <a:endParaRPr sz="1500"/>
          </a:p>
          <a:p>
            <a:pPr indent="-323850" lvl="0" marL="457200" rtl="1" algn="r">
              <a:spcBef>
                <a:spcPts val="0"/>
              </a:spcBef>
              <a:spcAft>
                <a:spcPts val="0"/>
              </a:spcAft>
              <a:buSzPts val="1500"/>
              <a:buAutoNum type="arabicPeriod"/>
            </a:pPr>
            <a:r>
              <a:rPr lang="iw" sz="1500">
                <a:solidFill>
                  <a:schemeClr val="dk1"/>
                </a:solidFill>
              </a:rPr>
              <a:t>לולאה עם מספר ריצות לא מוגדר.</a:t>
            </a:r>
            <a:endParaRPr sz="1500">
              <a:solidFill>
                <a:schemeClr val="dk1"/>
              </a:solidFill>
            </a:endParaRPr>
          </a:p>
          <a:p>
            <a:pPr indent="-323850" lvl="0" marL="457200" rtl="1" algn="r">
              <a:spcBef>
                <a:spcPts val="0"/>
              </a:spcBef>
              <a:spcAft>
                <a:spcPts val="0"/>
              </a:spcAft>
              <a:buSzPts val="1500"/>
              <a:buAutoNum type="arabicPeriod"/>
            </a:pPr>
            <a:r>
              <a:rPr lang="iw" sz="1500">
                <a:solidFill>
                  <a:schemeClr val="dk1"/>
                </a:solidFill>
              </a:rPr>
              <a:t>לולאה עם מספר ריצות מוגדר.</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מספר חזרות לא מוגדר:</a:t>
            </a:r>
            <a:r>
              <a:rPr lang="iw" sz="1500"/>
              <a:t> </a:t>
            </a:r>
            <a:endParaRPr sz="1500"/>
          </a:p>
          <a:p>
            <a:pPr indent="-323850" lvl="0" marL="457200" rtl="1" algn="r">
              <a:spcBef>
                <a:spcPts val="0"/>
              </a:spcBef>
              <a:spcAft>
                <a:spcPts val="0"/>
              </a:spcAft>
              <a:buSzPts val="1500"/>
              <a:buAutoNum type="arabicPeriod"/>
            </a:pPr>
            <a:r>
              <a:rPr lang="iw" sz="1500" u="sng"/>
              <a:t>לולאת While (כל זמן): </a:t>
            </a:r>
            <a:r>
              <a:rPr lang="iw" sz="1500"/>
              <a:t>בלולאה זו מגדירים בתחילתה תנאי עצירה שכל זמן שהלולאה עומדת בתנאי, הלולאה תמשיך לרוץ. </a:t>
            </a:r>
            <a:r>
              <a:rPr b="1" lang="iw" sz="1500"/>
              <a:t>לדוגמה:</a:t>
            </a:r>
            <a:endParaRPr b="1" sz="1500"/>
          </a:p>
          <a:p>
            <a:pPr indent="0" lvl="0" marL="0" rtl="0" algn="l">
              <a:spcBef>
                <a:spcPts val="0"/>
              </a:spcBef>
              <a:spcAft>
                <a:spcPts val="0"/>
              </a:spcAft>
              <a:buNone/>
            </a:pPr>
            <a:r>
              <a:rPr b="1" lang="iw" sz="1500"/>
              <a:t>int x = 5;</a:t>
            </a:r>
            <a:endParaRPr b="1" sz="1500"/>
          </a:p>
          <a:p>
            <a:pPr indent="0" lvl="0" marL="0" rtl="0" algn="l">
              <a:spcBef>
                <a:spcPts val="0"/>
              </a:spcBef>
              <a:spcAft>
                <a:spcPts val="0"/>
              </a:spcAft>
              <a:buNone/>
            </a:pPr>
            <a:r>
              <a:rPr b="1" lang="iw" sz="1500"/>
              <a:t>while(x &lt; 10) </a:t>
            </a:r>
            <a:r>
              <a:rPr b="1" lang="iw" sz="1500">
                <a:solidFill>
                  <a:schemeClr val="dk1"/>
                </a:solidFill>
              </a:rPr>
              <a:t>// </a:t>
            </a:r>
            <a:r>
              <a:rPr lang="iw" sz="1500">
                <a:solidFill>
                  <a:schemeClr val="dk1"/>
                </a:solidFill>
              </a:rPr>
              <a:t>בדיקה האם להיכנס לבלוק הפקודות</a:t>
            </a:r>
            <a:endParaRPr sz="1500"/>
          </a:p>
          <a:p>
            <a:pPr indent="0" lvl="0" marL="457200" rtl="1" algn="l">
              <a:spcBef>
                <a:spcPts val="0"/>
              </a:spcBef>
              <a:spcAft>
                <a:spcPts val="0"/>
              </a:spcAft>
              <a:buNone/>
            </a:pPr>
            <a:r>
              <a:rPr lang="iw" sz="1500"/>
              <a:t>   תחילת בלוק הפקודות שיקרו בכל איטרציה//</a:t>
            </a:r>
            <a:r>
              <a:rPr b="1" lang="iw" sz="1500"/>
              <a:t> }</a:t>
            </a:r>
            <a:endParaRPr b="1" sz="1500"/>
          </a:p>
          <a:p>
            <a:pPr indent="0" lvl="0" marL="457200" rtl="0" algn="l">
              <a:spcBef>
                <a:spcPts val="0"/>
              </a:spcBef>
              <a:spcAft>
                <a:spcPts val="0"/>
              </a:spcAft>
              <a:buNone/>
            </a:pPr>
            <a:r>
              <a:rPr b="1" lang="iw" sz="1500"/>
              <a:t>Console.WriteLine(x * 3);	</a:t>
            </a:r>
            <a:endParaRPr b="1" sz="1500"/>
          </a:p>
          <a:p>
            <a:pPr indent="0" lvl="0" marL="457200" rtl="0" algn="l">
              <a:spcBef>
                <a:spcPts val="0"/>
              </a:spcBef>
              <a:spcAft>
                <a:spcPts val="0"/>
              </a:spcAft>
              <a:buNone/>
            </a:pPr>
            <a:r>
              <a:rPr b="1" lang="iw" sz="1500">
                <a:solidFill>
                  <a:schemeClr val="dk1"/>
                </a:solidFill>
              </a:rPr>
              <a:t>x++;</a:t>
            </a:r>
            <a:endParaRPr b="1" sz="1500"/>
          </a:p>
          <a:p>
            <a:pPr indent="0" lvl="0" marL="457200" rtl="1" algn="l">
              <a:spcBef>
                <a:spcPts val="0"/>
              </a:spcBef>
              <a:spcAft>
                <a:spcPts val="0"/>
              </a:spcAft>
              <a:buNone/>
            </a:pPr>
            <a:r>
              <a:rPr lang="iw" sz="1500"/>
              <a:t>סיום בלוק הפקודות של כל איטרציה</a:t>
            </a:r>
            <a:r>
              <a:rPr b="1" lang="iw" sz="1500"/>
              <a:t>   //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15"/>
          <p:cNvSpPr txBox="1"/>
          <p:nvPr/>
        </p:nvSpPr>
        <p:spPr>
          <a:xfrm>
            <a:off x="199625" y="289375"/>
            <a:ext cx="8702100" cy="4525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לולאות</a:t>
            </a:r>
            <a:r>
              <a:rPr lang="iw" sz="2600"/>
              <a:t> 3</a:t>
            </a:r>
            <a:endParaRPr sz="2600"/>
          </a:p>
          <a:p>
            <a:pPr indent="0" lvl="0" marL="0" rtl="1" algn="r">
              <a:spcBef>
                <a:spcPts val="0"/>
              </a:spcBef>
              <a:spcAft>
                <a:spcPts val="0"/>
              </a:spcAft>
              <a:buNone/>
            </a:pPr>
            <a:r>
              <a:t/>
            </a:r>
            <a:endParaRPr sz="1500"/>
          </a:p>
          <a:p>
            <a:pPr indent="0" lvl="0" marL="0" rtl="1" algn="r">
              <a:spcBef>
                <a:spcPts val="0"/>
              </a:spcBef>
              <a:spcAft>
                <a:spcPts val="0"/>
              </a:spcAft>
              <a:buNone/>
            </a:pPr>
            <a:r>
              <a:rPr lang="iw" sz="1500" u="sng"/>
              <a:t>2. לולאת do while (כל זמן, עם ביצוע אחד לפחות): </a:t>
            </a:r>
            <a:endParaRPr sz="1500" u="sng"/>
          </a:p>
          <a:p>
            <a:pPr indent="0" lvl="0" marL="0" rtl="1" algn="r">
              <a:spcBef>
                <a:spcPts val="0"/>
              </a:spcBef>
              <a:spcAft>
                <a:spcPts val="0"/>
              </a:spcAft>
              <a:buNone/>
            </a:pPr>
            <a:r>
              <a:rPr lang="iw" sz="1500"/>
              <a:t>לולאה זו ממש כמו לולאת while שראינו הרגע, רק שאיתה אנחנו יודעים שהמערכת תרוץ לפחות פעם אחת על הבלוק פקודות של הלולאה.</a:t>
            </a:r>
            <a:endParaRPr sz="1500"/>
          </a:p>
          <a:p>
            <a:pPr indent="0" lvl="0" marL="0" rtl="1" algn="r">
              <a:spcBef>
                <a:spcPts val="0"/>
              </a:spcBef>
              <a:spcAft>
                <a:spcPts val="0"/>
              </a:spcAft>
              <a:buNone/>
            </a:pPr>
            <a:r>
              <a:rPr lang="iw" sz="1500"/>
              <a:t>כלומר </a:t>
            </a:r>
            <a:r>
              <a:rPr b="1" lang="iw" sz="1500" u="sng"/>
              <a:t>do: </a:t>
            </a:r>
            <a:r>
              <a:rPr lang="iw" sz="1500"/>
              <a:t>תבצע פעולה\פעולות ואז תרוץ עליהן </a:t>
            </a:r>
            <a:r>
              <a:rPr b="1" lang="iw" sz="1500" u="sng"/>
              <a:t>while </a:t>
            </a:r>
            <a:r>
              <a:rPr lang="iw" sz="1500"/>
              <a:t>כל זמן ש…</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a:t>לדוגמה:</a:t>
            </a:r>
            <a:endParaRPr b="1" sz="1500"/>
          </a:p>
          <a:p>
            <a:pPr indent="0" lvl="0" marL="0" rtl="0" algn="l">
              <a:spcBef>
                <a:spcPts val="0"/>
              </a:spcBef>
              <a:spcAft>
                <a:spcPts val="0"/>
              </a:spcAft>
              <a:buNone/>
            </a:pPr>
            <a:r>
              <a:rPr b="1" lang="iw" sz="1500"/>
              <a:t>int x;</a:t>
            </a:r>
            <a:r>
              <a:rPr lang="iw" sz="1500"/>
              <a:t> 							// הצבת משתנה ללא ערך כלשהו	</a:t>
            </a:r>
            <a:endParaRPr sz="1500"/>
          </a:p>
          <a:p>
            <a:pPr indent="0" lvl="0" marL="0" rtl="0" algn="l">
              <a:spcBef>
                <a:spcPts val="0"/>
              </a:spcBef>
              <a:spcAft>
                <a:spcPts val="0"/>
              </a:spcAft>
              <a:buNone/>
            </a:pPr>
            <a:r>
              <a:rPr b="1" lang="iw" sz="1500"/>
              <a:t>do</a:t>
            </a:r>
            <a:r>
              <a:rPr lang="iw" sz="1500"/>
              <a:t> </a:t>
            </a:r>
            <a:endParaRPr sz="1500"/>
          </a:p>
          <a:p>
            <a:pPr indent="0" lvl="0" marL="0" rtl="0" algn="l">
              <a:spcBef>
                <a:spcPts val="0"/>
              </a:spcBef>
              <a:spcAft>
                <a:spcPts val="0"/>
              </a:spcAft>
              <a:buNone/>
            </a:pPr>
            <a:r>
              <a:rPr b="1" lang="iw" sz="1500"/>
              <a:t>{</a:t>
            </a:r>
            <a:r>
              <a:rPr lang="iw" sz="1500"/>
              <a:t> 							// תחילת בלוק הפקודות שיתבצע בפעם הראשונה ובכל איטרציה</a:t>
            </a:r>
            <a:endParaRPr sz="1500"/>
          </a:p>
          <a:p>
            <a:pPr indent="0" lvl="0" marL="0" rtl="0" algn="l">
              <a:spcBef>
                <a:spcPts val="0"/>
              </a:spcBef>
              <a:spcAft>
                <a:spcPts val="0"/>
              </a:spcAft>
              <a:buNone/>
            </a:pPr>
            <a:r>
              <a:rPr lang="iw" sz="1500"/>
              <a:t>	</a:t>
            </a:r>
            <a:r>
              <a:rPr b="1" lang="iw" sz="1500"/>
              <a:t>x = int.Parse(Console.ReadLine());</a:t>
            </a:r>
            <a:endParaRPr b="1" sz="1500"/>
          </a:p>
          <a:p>
            <a:pPr indent="457200" lvl="0" marL="0" rtl="0" algn="l">
              <a:spcBef>
                <a:spcPts val="0"/>
              </a:spcBef>
              <a:spcAft>
                <a:spcPts val="0"/>
              </a:spcAft>
              <a:buNone/>
            </a:pPr>
            <a:r>
              <a:rPr b="1" lang="iw" sz="1500"/>
              <a:t>Console.WriteLine(x);</a:t>
            </a:r>
            <a:endParaRPr b="1" sz="1500"/>
          </a:p>
          <a:p>
            <a:pPr indent="0" lvl="0" marL="0" rtl="0" algn="l">
              <a:spcBef>
                <a:spcPts val="0"/>
              </a:spcBef>
              <a:spcAft>
                <a:spcPts val="0"/>
              </a:spcAft>
              <a:buNone/>
            </a:pPr>
            <a:r>
              <a:rPr b="1" lang="iw" sz="1500"/>
              <a:t>} while(x != 0);</a:t>
            </a:r>
            <a:r>
              <a:rPr lang="iw" sz="1500"/>
              <a:t> 					// סיום בלוק הפקודות ובדיקה האם לחזור על הבלוק</a:t>
            </a:r>
            <a:endParaRPr sz="1500"/>
          </a:p>
          <a:p>
            <a:pPr indent="0" lvl="0" marL="0" rtl="0" algn="l">
              <a:spcBef>
                <a:spcPts val="0"/>
              </a:spcBef>
              <a:spcAft>
                <a:spcPts val="0"/>
              </a:spcAft>
              <a:buNone/>
            </a:pPr>
            <a:r>
              <a:rPr b="1" lang="iw" sz="1500"/>
              <a:t>Console.WriteLine("my x = {0}",x);</a:t>
            </a:r>
            <a:r>
              <a:rPr lang="iw" sz="1500"/>
              <a:t>	 //</a:t>
            </a:r>
            <a:r>
              <a:rPr b="1" lang="iw" sz="1600"/>
              <a:t> ** </a:t>
            </a:r>
            <a:r>
              <a:rPr lang="iw" sz="1500"/>
              <a:t>הדפסה של הערך הסופי של המשתנה שלנו</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1" algn="r">
              <a:spcBef>
                <a:spcPts val="0"/>
              </a:spcBef>
              <a:spcAft>
                <a:spcPts val="0"/>
              </a:spcAft>
              <a:buNone/>
            </a:pPr>
            <a:r>
              <a:rPr b="1" lang="iw" sz="1500" u="sng"/>
              <a:t>** </a:t>
            </a:r>
            <a:r>
              <a:rPr lang="iw" sz="1500"/>
              <a:t> עם לולאת while רגילה התכנית לא הייתה רצה כי היא לא יכולה להדפיס משתנה שלא אותחל (x)</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8" name="Shape 68"/>
        <p:cNvGrpSpPr/>
        <p:nvPr/>
      </p:nvGrpSpPr>
      <p:grpSpPr>
        <a:xfrm>
          <a:off x="0" y="0"/>
          <a:ext cx="0" cy="0"/>
          <a:chOff x="0" y="0"/>
          <a:chExt cx="0" cy="0"/>
        </a:xfrm>
      </p:grpSpPr>
      <p:sp>
        <p:nvSpPr>
          <p:cNvPr id="69" name="Google Shape;69;p16"/>
          <p:cNvSpPr txBox="1"/>
          <p:nvPr/>
        </p:nvSpPr>
        <p:spPr>
          <a:xfrm>
            <a:off x="199625" y="289375"/>
            <a:ext cx="8702100" cy="47409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לולאות</a:t>
            </a:r>
            <a:r>
              <a:rPr lang="iw" sz="2600"/>
              <a:t> 4</a:t>
            </a:r>
            <a:endParaRPr sz="26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מספר חזרות מוגדר:</a:t>
            </a:r>
            <a:r>
              <a:rPr lang="iw" sz="1500"/>
              <a:t> </a:t>
            </a:r>
            <a:endParaRPr sz="1500"/>
          </a:p>
          <a:p>
            <a:pPr indent="0" lvl="0" marL="0" rtl="1" algn="r">
              <a:spcBef>
                <a:spcPts val="0"/>
              </a:spcBef>
              <a:spcAft>
                <a:spcPts val="0"/>
              </a:spcAft>
              <a:buNone/>
            </a:pPr>
            <a:r>
              <a:rPr lang="iw" sz="1500" u="sng"/>
              <a:t>לולאת for (למשך): </a:t>
            </a:r>
            <a:endParaRPr sz="1500" u="sng"/>
          </a:p>
          <a:p>
            <a:pPr indent="0" lvl="0" marL="0" rtl="1" algn="r">
              <a:spcBef>
                <a:spcPts val="0"/>
              </a:spcBef>
              <a:spcAft>
                <a:spcPts val="0"/>
              </a:spcAft>
              <a:buNone/>
            </a:pPr>
            <a:r>
              <a:rPr lang="iw" sz="1500"/>
              <a:t>ללולאה זו יש שיטת הרכבה סטנדרטית: הצבה =&gt; בדיקה =&gt; השמה.</a:t>
            </a:r>
            <a:endParaRPr sz="1500"/>
          </a:p>
          <a:p>
            <a:pPr indent="-323850" lvl="0" marL="457200" rtl="1" algn="r">
              <a:spcBef>
                <a:spcPts val="0"/>
              </a:spcBef>
              <a:spcAft>
                <a:spcPts val="0"/>
              </a:spcAft>
              <a:buSzPts val="1500"/>
              <a:buAutoNum type="arabicPeriod"/>
            </a:pPr>
            <a:r>
              <a:rPr b="1" lang="iw" sz="1500"/>
              <a:t>הצבה:</a:t>
            </a:r>
            <a:r>
              <a:rPr lang="iw" sz="1500"/>
              <a:t> מציבים משתנה int בשם i (קיצור של אינדקס) על ערך 0</a:t>
            </a:r>
            <a:endParaRPr sz="1500"/>
          </a:p>
          <a:p>
            <a:pPr indent="-323850" lvl="0" marL="457200" rtl="1" algn="r">
              <a:spcBef>
                <a:spcPts val="0"/>
              </a:spcBef>
              <a:spcAft>
                <a:spcPts val="0"/>
              </a:spcAft>
              <a:buSzPts val="1500"/>
              <a:buAutoNum type="arabicPeriod"/>
            </a:pPr>
            <a:r>
              <a:rPr b="1" lang="iw" sz="1500"/>
              <a:t>בדיקה: </a:t>
            </a:r>
            <a:r>
              <a:rPr lang="iw" sz="1500"/>
              <a:t>בודקים שהמשתנה שיצרנו (i) לא הגיע למספר ריצות שהגדרנו לו לרוץ מראש.//////</a:t>
            </a:r>
            <a:endParaRPr sz="1500"/>
          </a:p>
          <a:p>
            <a:pPr indent="-323850" lvl="0" marL="457200" rtl="1" algn="r">
              <a:spcBef>
                <a:spcPts val="0"/>
              </a:spcBef>
              <a:spcAft>
                <a:spcPts val="0"/>
              </a:spcAft>
              <a:buSzPts val="1500"/>
              <a:buAutoNum type="arabicPeriod"/>
            </a:pPr>
            <a:r>
              <a:rPr b="1" lang="iw" sz="1500"/>
              <a:t>השמה: </a:t>
            </a:r>
            <a:r>
              <a:rPr lang="iw" sz="1500"/>
              <a:t>מגדילים את משתנה  i ב-1.</a:t>
            </a:r>
            <a:endParaRPr sz="1500"/>
          </a:p>
          <a:p>
            <a:pPr indent="0" lvl="0" marL="0" rtl="1" algn="r">
              <a:spcBef>
                <a:spcPts val="0"/>
              </a:spcBef>
              <a:spcAft>
                <a:spcPts val="0"/>
              </a:spcAft>
              <a:buNone/>
            </a:pPr>
            <a:r>
              <a:rPr lang="iw" sz="1500"/>
              <a:t>אחרי שהגדרנו את הלולאה שלנו המערכת תרוץ בסדר הזה: ביצוע פעולות =&gt; השמה =&gt; בדיקה =&gt;&gt;&gt; יציאה</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דוגמה:</a:t>
            </a:r>
            <a:endParaRPr b="1" sz="1500" u="sng"/>
          </a:p>
          <a:p>
            <a:pPr indent="0" lvl="0" marL="0" rtl="0" algn="l">
              <a:spcBef>
                <a:spcPts val="0"/>
              </a:spcBef>
              <a:spcAft>
                <a:spcPts val="0"/>
              </a:spcAft>
              <a:buNone/>
            </a:pPr>
            <a:r>
              <a:rPr b="1" lang="iw" sz="1500"/>
              <a:t>int x = 0, y = 0; </a:t>
            </a:r>
            <a:r>
              <a:rPr lang="iw" sz="1500"/>
              <a:t>				// הצבת משתנים x ו y</a:t>
            </a:r>
            <a:endParaRPr sz="1500"/>
          </a:p>
          <a:p>
            <a:pPr indent="0" lvl="0" marL="0" rtl="0" algn="l">
              <a:spcBef>
                <a:spcPts val="0"/>
              </a:spcBef>
              <a:spcAft>
                <a:spcPts val="0"/>
              </a:spcAft>
              <a:buNone/>
            </a:pPr>
            <a:r>
              <a:rPr b="1" lang="iw" sz="1500"/>
              <a:t>for(int i = 0; i &lt; 5; i++) </a:t>
            </a:r>
            <a:r>
              <a:rPr lang="iw" sz="1500"/>
              <a:t>		//  שלושת השלבים להגדרת הלולאה עם ‘</a:t>
            </a:r>
            <a:r>
              <a:rPr b="1" lang="iw" sz="1500"/>
              <a:t>;</a:t>
            </a:r>
            <a:r>
              <a:rPr lang="iw" sz="1500"/>
              <a:t>’ בין שלב לשלב</a:t>
            </a:r>
            <a:endParaRPr sz="1500"/>
          </a:p>
          <a:p>
            <a:pPr indent="0" lvl="0" marL="0" rtl="0" algn="l">
              <a:spcBef>
                <a:spcPts val="0"/>
              </a:spcBef>
              <a:spcAft>
                <a:spcPts val="0"/>
              </a:spcAft>
              <a:buNone/>
            </a:pPr>
            <a:r>
              <a:rPr b="1" lang="iw" sz="1500"/>
              <a:t>{</a:t>
            </a:r>
            <a:r>
              <a:rPr lang="iw" sz="1500"/>
              <a:t> 						// תחילת בלוק הפקודות שיבוצעו בכל איטרציה</a:t>
            </a:r>
            <a:endParaRPr sz="1500"/>
          </a:p>
          <a:p>
            <a:pPr indent="0" lvl="0" marL="0" rtl="0" algn="l">
              <a:spcBef>
                <a:spcPts val="0"/>
              </a:spcBef>
              <a:spcAft>
                <a:spcPts val="0"/>
              </a:spcAft>
              <a:buNone/>
            </a:pPr>
            <a:r>
              <a:rPr lang="iw" sz="1500"/>
              <a:t>	</a:t>
            </a:r>
            <a:r>
              <a:rPr b="1" lang="iw" sz="1500"/>
              <a:t>x += 3;</a:t>
            </a:r>
            <a:endParaRPr b="1" sz="1500"/>
          </a:p>
          <a:p>
            <a:pPr indent="457200" lvl="0" marL="0" rtl="0" algn="l">
              <a:spcBef>
                <a:spcPts val="0"/>
              </a:spcBef>
              <a:spcAft>
                <a:spcPts val="0"/>
              </a:spcAft>
              <a:buNone/>
            </a:pPr>
            <a:r>
              <a:rPr b="1" lang="iw" sz="1500"/>
              <a:t>Console.WriteLine(x);</a:t>
            </a:r>
            <a:endParaRPr b="1" sz="1500"/>
          </a:p>
          <a:p>
            <a:pPr indent="457200" lvl="0" marL="0" rtl="0" algn="l">
              <a:spcBef>
                <a:spcPts val="0"/>
              </a:spcBef>
              <a:spcAft>
                <a:spcPts val="0"/>
              </a:spcAft>
              <a:buNone/>
            </a:pPr>
            <a:r>
              <a:rPr b="1" lang="iw" sz="1500"/>
              <a:t>y = x;</a:t>
            </a:r>
            <a:endParaRPr b="1" sz="1500"/>
          </a:p>
          <a:p>
            <a:pPr indent="0" lvl="0" marL="0" rtl="0" algn="l">
              <a:spcBef>
                <a:spcPts val="0"/>
              </a:spcBef>
              <a:spcAft>
                <a:spcPts val="0"/>
              </a:spcAft>
              <a:buNone/>
            </a:pPr>
            <a:r>
              <a:rPr b="1" lang="iw" sz="1500"/>
              <a:t>}</a:t>
            </a:r>
            <a:r>
              <a:rPr lang="iw" sz="1500"/>
              <a:t>						// סוף בלוק הפקודות לכל איטרציה</a:t>
            </a:r>
            <a:endParaRPr sz="1500"/>
          </a:p>
          <a:p>
            <a:pPr indent="0" lvl="0" marL="0" rtl="0" algn="l">
              <a:spcBef>
                <a:spcPts val="0"/>
              </a:spcBef>
              <a:spcAft>
                <a:spcPts val="0"/>
              </a:spcAft>
              <a:buNone/>
            </a:pPr>
            <a:r>
              <a:rPr b="1" lang="iw" sz="1500"/>
              <a:t>Console.WriteLine(y);</a:t>
            </a:r>
            <a:r>
              <a:rPr lang="iw" sz="1500"/>
              <a:t> 		// פעולה שתתבצע רק אחרי סיום </a:t>
            </a:r>
            <a:r>
              <a:rPr b="1" lang="iw" sz="1500" u="sng"/>
              <a:t>כל</a:t>
            </a:r>
            <a:r>
              <a:rPr lang="iw" sz="1500"/>
              <a:t> הלולאה.</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7"/>
          <p:cNvSpPr txBox="1"/>
          <p:nvPr/>
        </p:nvSpPr>
        <p:spPr>
          <a:xfrm>
            <a:off x="199625" y="289375"/>
            <a:ext cx="8702100" cy="4971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לולאות</a:t>
            </a:r>
            <a:r>
              <a:rPr lang="iw" sz="2600"/>
              <a:t> 5</a:t>
            </a:r>
            <a:endParaRPr sz="26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שימוש בbreak וcontinue:</a:t>
            </a:r>
            <a:endParaRPr b="1" sz="1500" u="sng"/>
          </a:p>
          <a:p>
            <a:pPr indent="0" lvl="0" marL="0" rtl="1" algn="r">
              <a:spcBef>
                <a:spcPts val="0"/>
              </a:spcBef>
              <a:spcAft>
                <a:spcPts val="0"/>
              </a:spcAft>
              <a:buNone/>
            </a:pPr>
            <a:r>
              <a:rPr b="1" lang="iw" sz="1500" u="sng"/>
              <a:t>break:</a:t>
            </a:r>
            <a:r>
              <a:rPr lang="iw" sz="1500"/>
              <a:t>"שבור" את הלולאה. כלומר, אם באמצע ריצה בתוך איזושהי לולאה השגנו את מה שאנחנו צריכים אנחנו נשתמש בbreak כדי שהמערכת לא תמשיך לרוץ על שורות מיותרות.</a:t>
            </a:r>
            <a:endParaRPr sz="1500" u="sng"/>
          </a:p>
          <a:p>
            <a:pPr indent="0" lvl="0" marL="0" rtl="1" algn="r">
              <a:spcBef>
                <a:spcPts val="0"/>
              </a:spcBef>
              <a:spcAft>
                <a:spcPts val="0"/>
              </a:spcAft>
              <a:buNone/>
            </a:pPr>
            <a:r>
              <a:rPr b="1" lang="iw" sz="1500" u="sng"/>
              <a:t>continue:</a:t>
            </a:r>
            <a:r>
              <a:rPr lang="iw" sz="1500"/>
              <a:t> תמשיך לאיטרציה הבאה בלי לסיים את האיטרציה הנוכחית</a:t>
            </a:r>
            <a:endParaRPr sz="1500"/>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t>לדוגמה:</a:t>
            </a:r>
            <a:endParaRPr b="1" sz="1500" u="sng"/>
          </a:p>
          <a:p>
            <a:pPr indent="0" lvl="0" marL="0" rtl="1" algn="r">
              <a:spcBef>
                <a:spcPts val="0"/>
              </a:spcBef>
              <a:spcAft>
                <a:spcPts val="0"/>
              </a:spcAft>
              <a:buNone/>
            </a:pPr>
            <a:r>
              <a:rPr lang="iw" sz="1500"/>
              <a:t>אם נרצה לבנות קוד שבהקשת 'Q' נצא מהלולאה. וב'C' נמשיך לאיטרציה הבאה. אחרת, נדפיס את מה שהוקש:</a:t>
            </a:r>
            <a:endParaRPr sz="1500"/>
          </a:p>
          <a:p>
            <a:pPr indent="0" lvl="0" marL="0" rtl="0" algn="l">
              <a:spcBef>
                <a:spcPts val="0"/>
              </a:spcBef>
              <a:spcAft>
                <a:spcPts val="0"/>
              </a:spcAft>
              <a:buNone/>
            </a:pPr>
            <a:r>
              <a:rPr lang="iw" sz="1500"/>
              <a:t>while(true)							 // לולאה אין סופית</a:t>
            </a:r>
            <a:endParaRPr sz="1500"/>
          </a:p>
          <a:p>
            <a:pPr indent="0" lvl="0" marL="0" rtl="0" algn="l">
              <a:spcBef>
                <a:spcPts val="0"/>
              </a:spcBef>
              <a:spcAft>
                <a:spcPts val="0"/>
              </a:spcAft>
              <a:buNone/>
            </a:pPr>
            <a:r>
              <a:rPr lang="iw" sz="1500"/>
              <a:t>{</a:t>
            </a:r>
            <a:endParaRPr sz="1500"/>
          </a:p>
          <a:p>
            <a:pPr indent="457200" lvl="0" marL="0" rtl="0" algn="l">
              <a:spcBef>
                <a:spcPts val="0"/>
              </a:spcBef>
              <a:spcAft>
                <a:spcPts val="0"/>
              </a:spcAft>
              <a:buClr>
                <a:schemeClr val="dk1"/>
              </a:buClr>
              <a:buSzPts val="1100"/>
              <a:buFont typeface="Arial"/>
              <a:buNone/>
            </a:pPr>
            <a:r>
              <a:rPr lang="iw" sz="1500">
                <a:solidFill>
                  <a:schemeClr val="dk1"/>
                </a:solidFill>
              </a:rPr>
              <a:t>string s = Console.ReadLine();		// קבלת קלט מהמשתמש</a:t>
            </a:r>
            <a:endParaRPr sz="1500"/>
          </a:p>
          <a:p>
            <a:pPr indent="457200" lvl="0" marL="0" rtl="0" algn="l">
              <a:spcBef>
                <a:spcPts val="0"/>
              </a:spcBef>
              <a:spcAft>
                <a:spcPts val="0"/>
              </a:spcAft>
              <a:buNone/>
            </a:pPr>
            <a:r>
              <a:rPr lang="iw" sz="1500"/>
              <a:t>if(s == “Q”)</a:t>
            </a:r>
            <a:endParaRPr sz="1500"/>
          </a:p>
          <a:p>
            <a:pPr indent="457200" lvl="0" marL="457200" rtl="0" algn="l">
              <a:spcBef>
                <a:spcPts val="0"/>
              </a:spcBef>
              <a:spcAft>
                <a:spcPts val="0"/>
              </a:spcAft>
              <a:buNone/>
            </a:pPr>
            <a:r>
              <a:rPr lang="iw" sz="1500"/>
              <a:t>break; 					// צא מהלולאה</a:t>
            </a:r>
            <a:endParaRPr sz="1500"/>
          </a:p>
          <a:p>
            <a:pPr indent="0" lvl="0" marL="0" rtl="0" algn="l">
              <a:spcBef>
                <a:spcPts val="0"/>
              </a:spcBef>
              <a:spcAft>
                <a:spcPts val="0"/>
              </a:spcAft>
              <a:buNone/>
            </a:pPr>
            <a:r>
              <a:rPr lang="iw" sz="1500"/>
              <a:t>	else if(s == “C”)</a:t>
            </a:r>
            <a:endParaRPr sz="1500"/>
          </a:p>
          <a:p>
            <a:pPr indent="0" lvl="0" marL="0" rtl="0" algn="l">
              <a:spcBef>
                <a:spcPts val="0"/>
              </a:spcBef>
              <a:spcAft>
                <a:spcPts val="0"/>
              </a:spcAft>
              <a:buNone/>
            </a:pPr>
            <a:r>
              <a:rPr lang="iw" sz="1500"/>
              <a:t>		continue;					//המשך לאיטרציה הבאה</a:t>
            </a:r>
            <a:endParaRPr sz="1500"/>
          </a:p>
          <a:p>
            <a:pPr indent="0" lvl="0" marL="0" rtl="0" algn="l">
              <a:spcBef>
                <a:spcPts val="0"/>
              </a:spcBef>
              <a:spcAft>
                <a:spcPts val="0"/>
              </a:spcAft>
              <a:buNone/>
            </a:pPr>
            <a:r>
              <a:rPr lang="iw" sz="1500"/>
              <a:t>	else</a:t>
            </a:r>
            <a:endParaRPr sz="1500"/>
          </a:p>
          <a:p>
            <a:pPr indent="0" lvl="0" marL="0" rtl="0" algn="l">
              <a:spcBef>
                <a:spcPts val="0"/>
              </a:spcBef>
              <a:spcAft>
                <a:spcPts val="0"/>
              </a:spcAft>
              <a:buNone/>
            </a:pPr>
            <a:r>
              <a:rPr lang="iw" sz="1500"/>
              <a:t>		Console.WriteLine(s);			// אחרת תדפיס את הערך</a:t>
            </a:r>
            <a:endParaRPr sz="1500"/>
          </a:p>
          <a:p>
            <a:pPr indent="0" lvl="0" marL="0" rtl="0" algn="l">
              <a:spcBef>
                <a:spcPts val="0"/>
              </a:spcBef>
              <a:spcAft>
                <a:spcPts val="0"/>
              </a:spcAft>
              <a:buNone/>
            </a:pPr>
            <a:r>
              <a:rPr lang="iw" sz="1500"/>
              <a:t>}</a:t>
            </a:r>
            <a:endParaRPr sz="1500"/>
          </a:p>
          <a:p>
            <a:pPr indent="0" lvl="0" marL="0" rtl="0" algn="l">
              <a:spcBef>
                <a:spcPts val="0"/>
              </a:spcBef>
              <a:spcAft>
                <a:spcPts val="0"/>
              </a:spcAft>
              <a:buNone/>
            </a:pPr>
            <a:r>
              <a:rPr lang="iw" sz="1500"/>
              <a:t>Console.WriteLine(“End Program”);		// יקרה רק אחרי שהלולאה תסתיים</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8" name="Shape 78"/>
        <p:cNvGrpSpPr/>
        <p:nvPr/>
      </p:nvGrpSpPr>
      <p:grpSpPr>
        <a:xfrm>
          <a:off x="0" y="0"/>
          <a:ext cx="0" cy="0"/>
          <a:chOff x="0" y="0"/>
          <a:chExt cx="0" cy="0"/>
        </a:xfrm>
      </p:grpSpPr>
      <p:sp>
        <p:nvSpPr>
          <p:cNvPr id="79" name="Google Shape;79;p18"/>
          <p:cNvSpPr txBox="1"/>
          <p:nvPr/>
        </p:nvSpPr>
        <p:spPr>
          <a:xfrm>
            <a:off x="199625" y="289375"/>
            <a:ext cx="8702100" cy="36789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לולאות</a:t>
            </a:r>
            <a:r>
              <a:rPr lang="iw" sz="2600"/>
              <a:t> 6</a:t>
            </a:r>
            <a:endParaRPr sz="2600"/>
          </a:p>
          <a:p>
            <a:pPr indent="0" lvl="0" marL="0" rtl="1" algn="r">
              <a:spcBef>
                <a:spcPts val="0"/>
              </a:spcBef>
              <a:spcAft>
                <a:spcPts val="0"/>
              </a:spcAft>
              <a:buNone/>
            </a:pPr>
            <a:r>
              <a:t/>
            </a:r>
            <a:endParaRPr sz="1500"/>
          </a:p>
          <a:p>
            <a:pPr indent="0" lvl="0" marL="0" rtl="1" algn="r">
              <a:spcBef>
                <a:spcPts val="0"/>
              </a:spcBef>
              <a:spcAft>
                <a:spcPts val="0"/>
              </a:spcAft>
              <a:buNone/>
            </a:pPr>
            <a:r>
              <a:rPr b="1" lang="iw" u="sng">
                <a:solidFill>
                  <a:schemeClr val="dk1"/>
                </a:solidFill>
              </a:rPr>
              <a:t>תרגולים while:</a:t>
            </a:r>
            <a:endParaRPr b="1" u="sng">
              <a:solidFill>
                <a:schemeClr val="dk1"/>
              </a:solidFill>
            </a:endParaRPr>
          </a:p>
          <a:p>
            <a:pPr indent="-317500" lvl="0" marL="457200" rtl="1" algn="r">
              <a:spcBef>
                <a:spcPts val="0"/>
              </a:spcBef>
              <a:spcAft>
                <a:spcPts val="0"/>
              </a:spcAft>
              <a:buClr>
                <a:schemeClr val="dk1"/>
              </a:buClr>
              <a:buSzPts val="1400"/>
              <a:buAutoNum type="arabicPeriod"/>
            </a:pPr>
            <a:r>
              <a:rPr lang="iw">
                <a:solidFill>
                  <a:schemeClr val="dk1"/>
                </a:solidFill>
              </a:rPr>
              <a:t>בקש מספר מהמשתמש ושמור אותו במשתנה x ולאחמ"כ צור לולאת while שתרוץ כל זמן שx קטן מ20.</a:t>
            </a:r>
            <a:endParaRPr>
              <a:solidFill>
                <a:schemeClr val="dk1"/>
              </a:solidFill>
            </a:endParaRPr>
          </a:p>
          <a:p>
            <a:pPr indent="0" lvl="0" marL="457200" rtl="1" algn="r">
              <a:spcBef>
                <a:spcPts val="0"/>
              </a:spcBef>
              <a:spcAft>
                <a:spcPts val="0"/>
              </a:spcAft>
              <a:buClr>
                <a:schemeClr val="dk1"/>
              </a:buClr>
              <a:buSzPts val="1100"/>
              <a:buFont typeface="Arial"/>
              <a:buNone/>
            </a:pPr>
            <a:r>
              <a:rPr lang="iw">
                <a:solidFill>
                  <a:schemeClr val="dk1"/>
                </a:solidFill>
              </a:rPr>
              <a:t>שמור במשתנה נוסף את מספר הריצות שעשינו (שיתעדכן בכל איטרציה) והדפס אותו רק לאחר סיום הלולאה.</a:t>
            </a:r>
            <a:endParaRPr>
              <a:solidFill>
                <a:schemeClr val="dk1"/>
              </a:solidFill>
            </a:endParaRPr>
          </a:p>
          <a:p>
            <a:pPr indent="-317500" lvl="0" marL="457200" rtl="1" algn="r">
              <a:spcBef>
                <a:spcPts val="0"/>
              </a:spcBef>
              <a:spcAft>
                <a:spcPts val="0"/>
              </a:spcAft>
              <a:buClr>
                <a:schemeClr val="dk1"/>
              </a:buClr>
              <a:buSzPts val="1400"/>
              <a:buAutoNum type="arabicPeriod"/>
            </a:pPr>
            <a:r>
              <a:rPr b="1" lang="iw" u="sng">
                <a:solidFill>
                  <a:schemeClr val="dk1"/>
                </a:solidFill>
              </a:rPr>
              <a:t>*אתגר*(לא חובה) : </a:t>
            </a:r>
            <a:r>
              <a:rPr lang="iw">
                <a:solidFill>
                  <a:schemeClr val="dk1"/>
                </a:solidFill>
              </a:rPr>
              <a:t>צור לולאה בתוך הלולאה הראשית שתרוץ חצי ממה שx שווה (אם x שווה 16 אז תרוץ 8 פעמים וכדו') בתנאי שx גדול מ14 וגם שיהיה מספר זוגי</a:t>
            </a:r>
            <a:endParaRPr>
              <a:solidFill>
                <a:schemeClr val="dk1"/>
              </a:solidFill>
            </a:endParaRPr>
          </a:p>
          <a:p>
            <a:pPr indent="-317500" lvl="1" marL="914400" rtl="1" algn="r">
              <a:spcBef>
                <a:spcPts val="0"/>
              </a:spcBef>
              <a:spcAft>
                <a:spcPts val="0"/>
              </a:spcAft>
              <a:buClr>
                <a:schemeClr val="dk1"/>
              </a:buClr>
              <a:buSzPts val="1400"/>
              <a:buAutoNum type="alphaLcPeriod"/>
            </a:pPr>
            <a:r>
              <a:rPr lang="iw">
                <a:solidFill>
                  <a:schemeClr val="dk1"/>
                </a:solidFill>
              </a:rPr>
              <a:t>הלולאה הפנימית תרוץ הפוך (תקבל את החילוק של הx ובכל איטרציה תרד מספר אחד) ובכל ריצה תדפיס : "{*הערך הנוכחי*} : Inner Loop"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1" algn="r">
              <a:spcBef>
                <a:spcPts val="0"/>
              </a:spcBef>
              <a:spcAft>
                <a:spcPts val="0"/>
              </a:spcAft>
              <a:buClr>
                <a:schemeClr val="dk1"/>
              </a:buClr>
              <a:buSzPts val="1100"/>
              <a:buFont typeface="Arial"/>
              <a:buNone/>
            </a:pPr>
            <a:r>
              <a:rPr b="1" lang="iw" u="sng">
                <a:solidFill>
                  <a:schemeClr val="dk1"/>
                </a:solidFill>
              </a:rPr>
              <a:t>קישורי עזר:</a:t>
            </a:r>
            <a:endParaRPr b="1" u="sng">
              <a:solidFill>
                <a:schemeClr val="dk1"/>
              </a:solidFill>
            </a:endParaRPr>
          </a:p>
          <a:p>
            <a:pPr indent="-323850" lvl="0" marL="457200" rtl="1" algn="r">
              <a:spcBef>
                <a:spcPts val="0"/>
              </a:spcBef>
              <a:spcAft>
                <a:spcPts val="0"/>
              </a:spcAft>
              <a:buSzPts val="1500"/>
              <a:buChar char="●"/>
            </a:pPr>
            <a:r>
              <a:rPr lang="iw" sz="1500" u="sng">
                <a:solidFill>
                  <a:schemeClr val="hlink"/>
                </a:solidFill>
                <a:hlinkClick r:id="rId3"/>
              </a:rPr>
              <a:t>tutorialsteacher לולאת while:</a:t>
            </a:r>
            <a:endParaRPr sz="1500"/>
          </a:p>
          <a:p>
            <a:pPr indent="-323850" lvl="0" marL="457200" rtl="1" algn="r">
              <a:spcBef>
                <a:spcPts val="0"/>
              </a:spcBef>
              <a:spcAft>
                <a:spcPts val="0"/>
              </a:spcAft>
              <a:buSzPts val="1500"/>
              <a:buChar char="●"/>
            </a:pPr>
            <a:r>
              <a:rPr lang="iw" sz="1500" u="sng">
                <a:solidFill>
                  <a:schemeClr val="hlink"/>
                </a:solidFill>
                <a:hlinkClick r:id="rId4"/>
              </a:rPr>
              <a:t>w3schools לולאת do while ו while</a:t>
            </a:r>
            <a:endParaRPr sz="1500"/>
          </a:p>
          <a:p>
            <a:pPr indent="-323850" lvl="0" marL="457200" rtl="1" algn="r">
              <a:spcBef>
                <a:spcPts val="0"/>
              </a:spcBef>
              <a:spcAft>
                <a:spcPts val="0"/>
              </a:spcAft>
              <a:buSzPts val="1500"/>
              <a:buChar char="●"/>
            </a:pPr>
            <a:r>
              <a:rPr lang="iw" sz="1500" u="sng">
                <a:solidFill>
                  <a:schemeClr val="hlink"/>
                </a:solidFill>
                <a:hlinkClick r:id="rId5"/>
              </a:rPr>
              <a:t>tutorialsteacher לולאתdo while:</a:t>
            </a:r>
            <a:endParaRPr sz="1500">
              <a:solidFill>
                <a:schemeClr val="dk1"/>
              </a:solidFill>
            </a:endParaRPr>
          </a:p>
          <a:p>
            <a:pPr indent="0" lvl="0" marL="0" rtl="0" algn="l">
              <a:spcBef>
                <a:spcPts val="0"/>
              </a:spcBef>
              <a:spcAft>
                <a:spcPts val="0"/>
              </a:spcAft>
              <a:buNone/>
            </a:pPr>
            <a:r>
              <a:t/>
            </a:r>
            <a:endParaRPr b="1" sz="15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3" name="Shape 83"/>
        <p:cNvGrpSpPr/>
        <p:nvPr/>
      </p:nvGrpSpPr>
      <p:grpSpPr>
        <a:xfrm>
          <a:off x="0" y="0"/>
          <a:ext cx="0" cy="0"/>
          <a:chOff x="0" y="0"/>
          <a:chExt cx="0" cy="0"/>
        </a:xfrm>
      </p:grpSpPr>
      <p:sp>
        <p:nvSpPr>
          <p:cNvPr id="84" name="Google Shape;84;p19"/>
          <p:cNvSpPr txBox="1"/>
          <p:nvPr/>
        </p:nvSpPr>
        <p:spPr>
          <a:xfrm>
            <a:off x="199625" y="289375"/>
            <a:ext cx="8702100" cy="39558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לולאות</a:t>
            </a:r>
            <a:r>
              <a:rPr lang="iw" sz="2600"/>
              <a:t> 7</a:t>
            </a:r>
            <a:endParaRPr sz="2600"/>
          </a:p>
          <a:p>
            <a:pPr indent="0" lvl="0" marL="0" rtl="1" algn="r">
              <a:spcBef>
                <a:spcPts val="0"/>
              </a:spcBef>
              <a:spcAft>
                <a:spcPts val="0"/>
              </a:spcAft>
              <a:buNone/>
            </a:pPr>
            <a:r>
              <a:t/>
            </a:r>
            <a:endParaRPr sz="1500"/>
          </a:p>
          <a:p>
            <a:pPr indent="0" lvl="0" marL="0" rtl="1" algn="r">
              <a:spcBef>
                <a:spcPts val="0"/>
              </a:spcBef>
              <a:spcAft>
                <a:spcPts val="0"/>
              </a:spcAft>
              <a:buNone/>
            </a:pPr>
            <a:r>
              <a:rPr b="1" lang="iw" u="sng">
                <a:solidFill>
                  <a:schemeClr val="dk1"/>
                </a:solidFill>
              </a:rPr>
              <a:t>תרגולים for:</a:t>
            </a:r>
            <a:endParaRPr b="1" u="sng">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highlight>
                  <a:srgbClr val="F3F3F3"/>
                </a:highlight>
              </a:rPr>
              <a:t>קבל מהמשתמש מספר(int) גדול מ3 ורוץ בלולאת for פי שתיים פעמים מהמספר שקיבלת (אם קיבלנו 4 נרוץ 8 פעמים וכדו') ובכל איטרציה הדפס את האינדקס</a:t>
            </a:r>
            <a:endParaRPr sz="1500">
              <a:solidFill>
                <a:schemeClr val="dk1"/>
              </a:solidFill>
              <a:highlight>
                <a:srgbClr val="F3F3F3"/>
              </a:highlight>
            </a:endParaRPr>
          </a:p>
          <a:p>
            <a:pPr indent="-323850" lvl="0" marL="457200" rtl="1" algn="r">
              <a:spcBef>
                <a:spcPts val="0"/>
              </a:spcBef>
              <a:spcAft>
                <a:spcPts val="0"/>
              </a:spcAft>
              <a:buClr>
                <a:schemeClr val="dk1"/>
              </a:buClr>
              <a:buSzPts val="1500"/>
              <a:buAutoNum type="arabicPeriod"/>
            </a:pPr>
            <a:r>
              <a:rPr b="1" lang="iw" sz="1500" u="sng">
                <a:solidFill>
                  <a:schemeClr val="dk1"/>
                </a:solidFill>
                <a:highlight>
                  <a:srgbClr val="F3F3F3"/>
                </a:highlight>
              </a:rPr>
              <a:t>*אתגר*(לא חובה):</a:t>
            </a:r>
            <a:r>
              <a:rPr b="1" lang="iw" sz="1500">
                <a:solidFill>
                  <a:schemeClr val="dk1"/>
                </a:solidFill>
                <a:highlight>
                  <a:srgbClr val="F3F3F3"/>
                </a:highlight>
              </a:rPr>
              <a:t> </a:t>
            </a:r>
            <a:r>
              <a:rPr lang="iw" sz="1500">
                <a:solidFill>
                  <a:schemeClr val="dk1"/>
                </a:solidFill>
                <a:highlight>
                  <a:srgbClr val="F3F3F3"/>
                </a:highlight>
              </a:rPr>
              <a:t>צור לולאת for עם שתי הצבות של int הראשון = 0 והשני = 10 כלומר:</a:t>
            </a:r>
            <a:endParaRPr sz="1500">
              <a:solidFill>
                <a:schemeClr val="dk1"/>
              </a:solidFill>
              <a:highlight>
                <a:srgbClr val="F3F3F3"/>
              </a:highlight>
            </a:endParaRPr>
          </a:p>
          <a:p>
            <a:pPr indent="0" lvl="0" marL="0" rtl="0" algn="l">
              <a:spcBef>
                <a:spcPts val="0"/>
              </a:spcBef>
              <a:spcAft>
                <a:spcPts val="0"/>
              </a:spcAft>
              <a:buNone/>
            </a:pPr>
            <a:r>
              <a:rPr b="1" lang="iw" sz="1500">
                <a:solidFill>
                  <a:schemeClr val="dk1"/>
                </a:solidFill>
                <a:highlight>
                  <a:srgbClr val="F3F3F3"/>
                </a:highlight>
              </a:rPr>
              <a:t> (int i = 0, int j = 10;...) </a:t>
            </a:r>
            <a:endParaRPr b="1" sz="1500">
              <a:solidFill>
                <a:schemeClr val="dk1"/>
              </a:solidFill>
              <a:highlight>
                <a:srgbClr val="F3F3F3"/>
              </a:highlight>
            </a:endParaRPr>
          </a:p>
          <a:p>
            <a:pPr indent="0" lvl="0" marL="457200" rtl="1" algn="r">
              <a:spcBef>
                <a:spcPts val="0"/>
              </a:spcBef>
              <a:spcAft>
                <a:spcPts val="0"/>
              </a:spcAft>
              <a:buNone/>
            </a:pPr>
            <a:r>
              <a:rPr lang="iw" sz="1500">
                <a:solidFill>
                  <a:schemeClr val="dk1"/>
                </a:solidFill>
                <a:highlight>
                  <a:srgbClr val="F3F3F3"/>
                </a:highlight>
              </a:rPr>
              <a:t>רוץ על הלולאה כל זמן ש-i קטן </a:t>
            </a:r>
            <a:r>
              <a:rPr b="1" lang="iw" sz="1500">
                <a:solidFill>
                  <a:schemeClr val="dk1"/>
                </a:solidFill>
                <a:highlight>
                  <a:srgbClr val="F3F3F3"/>
                </a:highlight>
              </a:rPr>
              <a:t>או שווה </a:t>
            </a:r>
            <a:r>
              <a:rPr lang="iw" sz="1500">
                <a:solidFill>
                  <a:schemeClr val="dk1"/>
                </a:solidFill>
                <a:highlight>
                  <a:srgbClr val="F3F3F3"/>
                </a:highlight>
              </a:rPr>
              <a:t>ל10</a:t>
            </a:r>
            <a:endParaRPr sz="1500">
              <a:solidFill>
                <a:schemeClr val="dk1"/>
              </a:solidFill>
              <a:highlight>
                <a:srgbClr val="F3F3F3"/>
              </a:highlight>
            </a:endParaRPr>
          </a:p>
          <a:p>
            <a:pPr indent="0" lvl="0" marL="0" rtl="1" algn="r">
              <a:spcBef>
                <a:spcPts val="0"/>
              </a:spcBef>
              <a:spcAft>
                <a:spcPts val="0"/>
              </a:spcAft>
              <a:buNone/>
            </a:pPr>
            <a:r>
              <a:rPr lang="iw" sz="1500">
                <a:solidFill>
                  <a:schemeClr val="dk1"/>
                </a:solidFill>
                <a:highlight>
                  <a:srgbClr val="F3F3F3"/>
                </a:highlight>
              </a:rPr>
              <a:t>	ובכל איטרציה בשלב ה"השמה" הגדל את i ב1 והקטן את j ב1 ובבלוק פקודות הדפס את השווי של i + j. כך:</a:t>
            </a:r>
            <a:endParaRPr sz="1500">
              <a:solidFill>
                <a:schemeClr val="dk1"/>
              </a:solidFill>
              <a:highlight>
                <a:srgbClr val="F3F3F3"/>
              </a:highlight>
            </a:endParaRPr>
          </a:p>
          <a:p>
            <a:pPr indent="0" lvl="0" marL="0" rtl="0" algn="l">
              <a:spcBef>
                <a:spcPts val="0"/>
              </a:spcBef>
              <a:spcAft>
                <a:spcPts val="0"/>
              </a:spcAft>
              <a:buNone/>
            </a:pPr>
            <a:r>
              <a:rPr lang="iw" sz="1500">
                <a:solidFill>
                  <a:schemeClr val="dk1"/>
                </a:solidFill>
                <a:highlight>
                  <a:srgbClr val="F3F3F3"/>
                </a:highlight>
              </a:rPr>
              <a:t> "i + j =  {*תוצאה*}”</a:t>
            </a:r>
            <a:endParaRPr sz="1500">
              <a:solidFill>
                <a:schemeClr val="dk1"/>
              </a:solidFill>
              <a:highlight>
                <a:srgbClr val="F3F3F3"/>
              </a:highlight>
            </a:endParaRPr>
          </a:p>
          <a:p>
            <a:pPr indent="0" lvl="0" marL="0" rtl="0" algn="l">
              <a:spcBef>
                <a:spcPts val="0"/>
              </a:spcBef>
              <a:spcAft>
                <a:spcPts val="0"/>
              </a:spcAft>
              <a:buNone/>
            </a:pPr>
            <a:r>
              <a:t/>
            </a:r>
            <a:endParaRPr>
              <a:solidFill>
                <a:schemeClr val="dk1"/>
              </a:solidFill>
              <a:highlight>
                <a:srgbClr val="F3F3F3"/>
              </a:highlight>
            </a:endParaRPr>
          </a:p>
          <a:p>
            <a:pPr indent="0" lvl="0" marL="0" rtl="1" algn="r">
              <a:spcBef>
                <a:spcPts val="0"/>
              </a:spcBef>
              <a:spcAft>
                <a:spcPts val="0"/>
              </a:spcAft>
              <a:buNone/>
            </a:pPr>
            <a:r>
              <a:rPr b="1" lang="iw" u="sng">
                <a:solidFill>
                  <a:schemeClr val="dk1"/>
                </a:solidFill>
              </a:rPr>
              <a:t>קישורי עזר:</a:t>
            </a:r>
            <a:endParaRPr>
              <a:solidFill>
                <a:schemeClr val="dk1"/>
              </a:solidFill>
              <a:highlight>
                <a:srgbClr val="F3F3F3"/>
              </a:highlight>
            </a:endParaRPr>
          </a:p>
          <a:p>
            <a:pPr indent="-317500" lvl="0" marL="457200" rtl="1" algn="r">
              <a:spcBef>
                <a:spcPts val="0"/>
              </a:spcBef>
              <a:spcAft>
                <a:spcPts val="0"/>
              </a:spcAft>
              <a:buSzPts val="1400"/>
              <a:buChar char="●"/>
            </a:pPr>
            <a:r>
              <a:rPr b="1" lang="iw" u="sng">
                <a:solidFill>
                  <a:schemeClr val="hlink"/>
                </a:solidFill>
                <a:hlinkClick r:id="rId3"/>
              </a:rPr>
              <a:t>W3Schools מעבר על for </a:t>
            </a:r>
            <a:r>
              <a:rPr lang="iw">
                <a:solidFill>
                  <a:schemeClr val="dk1"/>
                </a:solidFill>
              </a:rPr>
              <a:t>(מי שרוצה יש שם עוד סוג לולאה שנכיר בהמשך)</a:t>
            </a:r>
            <a:endParaRPr b="1">
              <a:solidFill>
                <a:schemeClr val="dk1"/>
              </a:solidFill>
            </a:endParaRPr>
          </a:p>
          <a:p>
            <a:pPr indent="-317500" lvl="0" marL="457200" rtl="1" algn="r">
              <a:spcBef>
                <a:spcPts val="0"/>
              </a:spcBef>
              <a:spcAft>
                <a:spcPts val="0"/>
              </a:spcAft>
              <a:buSzPts val="1400"/>
              <a:buChar char="●"/>
            </a:pPr>
            <a:r>
              <a:rPr b="1" lang="iw" u="sng">
                <a:solidFill>
                  <a:schemeClr val="hlink"/>
                </a:solidFill>
                <a:hlinkClick r:id="rId4"/>
              </a:rPr>
              <a:t>torialsteacher הסבר על for</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sz="15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8" name="Shape 88"/>
        <p:cNvGrpSpPr/>
        <p:nvPr/>
      </p:nvGrpSpPr>
      <p:grpSpPr>
        <a:xfrm>
          <a:off x="0" y="0"/>
          <a:ext cx="0" cy="0"/>
          <a:chOff x="0" y="0"/>
          <a:chExt cx="0" cy="0"/>
        </a:xfrm>
      </p:grpSpPr>
      <p:sp>
        <p:nvSpPr>
          <p:cNvPr id="89" name="Google Shape;89;p20"/>
          <p:cNvSpPr txBox="1"/>
          <p:nvPr/>
        </p:nvSpPr>
        <p:spPr>
          <a:xfrm>
            <a:off x="199625" y="289375"/>
            <a:ext cx="8702100" cy="4848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highlight>
                  <a:srgbClr val="F3F3F3"/>
                </a:highlight>
              </a:rPr>
              <a:t>לולאות</a:t>
            </a:r>
            <a:r>
              <a:rPr lang="iw" sz="2600">
                <a:highlight>
                  <a:srgbClr val="F3F3F3"/>
                </a:highlight>
              </a:rPr>
              <a:t> 8</a:t>
            </a:r>
            <a:endParaRPr sz="2600">
              <a:highlight>
                <a:srgbClr val="F3F3F3"/>
              </a:highlight>
            </a:endParaRPr>
          </a:p>
          <a:p>
            <a:pPr indent="0" lvl="0" marL="0" rtl="1" algn="r">
              <a:spcBef>
                <a:spcPts val="0"/>
              </a:spcBef>
              <a:spcAft>
                <a:spcPts val="0"/>
              </a:spcAft>
              <a:buNone/>
            </a:pPr>
            <a:r>
              <a:t/>
            </a:r>
            <a:endParaRPr sz="1500">
              <a:highlight>
                <a:srgbClr val="F3F3F3"/>
              </a:highlight>
            </a:endParaRPr>
          </a:p>
          <a:p>
            <a:pPr indent="0" lvl="0" marL="0" rtl="1" algn="r">
              <a:spcBef>
                <a:spcPts val="0"/>
              </a:spcBef>
              <a:spcAft>
                <a:spcPts val="0"/>
              </a:spcAft>
              <a:buClr>
                <a:schemeClr val="dk1"/>
              </a:buClr>
              <a:buSzPts val="1100"/>
              <a:buFont typeface="Arial"/>
              <a:buNone/>
            </a:pPr>
            <a:r>
              <a:rPr b="1" lang="iw" u="sng">
                <a:solidFill>
                  <a:schemeClr val="dk1"/>
                </a:solidFill>
                <a:highlight>
                  <a:srgbClr val="F3F3F3"/>
                </a:highlight>
              </a:rPr>
              <a:t>תרגולים Break וContinue:</a:t>
            </a:r>
            <a:endParaRPr b="1" u="sng">
              <a:solidFill>
                <a:schemeClr val="dk1"/>
              </a:solidFill>
              <a:highlight>
                <a:srgbClr val="F3F3F3"/>
              </a:highlight>
            </a:endParaRPr>
          </a:p>
          <a:p>
            <a:pPr indent="-330200" lvl="0" marL="457200" rtl="1" algn="r">
              <a:spcBef>
                <a:spcPts val="0"/>
              </a:spcBef>
              <a:spcAft>
                <a:spcPts val="0"/>
              </a:spcAft>
              <a:buClr>
                <a:schemeClr val="dk1"/>
              </a:buClr>
              <a:buSzPts val="1600"/>
              <a:buAutoNum type="arabicPeriod"/>
            </a:pPr>
            <a:r>
              <a:rPr lang="iw" sz="1600">
                <a:solidFill>
                  <a:schemeClr val="dk1"/>
                </a:solidFill>
                <a:highlight>
                  <a:srgbClr val="F3F3F3"/>
                </a:highlight>
              </a:rPr>
              <a:t>הרחב את תרגיל 1 של לולאת for: </a:t>
            </a:r>
            <a:endParaRPr sz="1600">
              <a:solidFill>
                <a:schemeClr val="dk1"/>
              </a:solidFill>
              <a:highlight>
                <a:srgbClr val="F3F3F3"/>
              </a:highlight>
            </a:endParaRPr>
          </a:p>
          <a:p>
            <a:pPr indent="0" lvl="0" marL="457200" rtl="1" algn="r">
              <a:spcBef>
                <a:spcPts val="0"/>
              </a:spcBef>
              <a:spcAft>
                <a:spcPts val="0"/>
              </a:spcAft>
              <a:buClr>
                <a:schemeClr val="dk1"/>
              </a:buClr>
              <a:buSzPts val="1100"/>
              <a:buFont typeface="Arial"/>
              <a:buNone/>
            </a:pPr>
            <a:r>
              <a:rPr b="1" lang="iw" sz="1600">
                <a:solidFill>
                  <a:schemeClr val="dk1"/>
                </a:solidFill>
                <a:highlight>
                  <a:srgbClr val="F3F3F3"/>
                </a:highlight>
              </a:rPr>
              <a:t>א</a:t>
            </a:r>
            <a:r>
              <a:rPr lang="iw" sz="1600">
                <a:solidFill>
                  <a:schemeClr val="dk1"/>
                </a:solidFill>
                <a:highlight>
                  <a:srgbClr val="F3F3F3"/>
                </a:highlight>
              </a:rPr>
              <a:t>. אם זו איטרציה ראשונה דלג על ההדפסה. </a:t>
            </a:r>
            <a:endParaRPr sz="1600">
              <a:solidFill>
                <a:schemeClr val="dk1"/>
              </a:solidFill>
              <a:highlight>
                <a:srgbClr val="F3F3F3"/>
              </a:highlight>
            </a:endParaRPr>
          </a:p>
          <a:p>
            <a:pPr indent="0" lvl="0" marL="457200" rtl="1" algn="r">
              <a:spcBef>
                <a:spcPts val="0"/>
              </a:spcBef>
              <a:spcAft>
                <a:spcPts val="0"/>
              </a:spcAft>
              <a:buClr>
                <a:schemeClr val="dk1"/>
              </a:buClr>
              <a:buSzPts val="1100"/>
              <a:buFont typeface="Arial"/>
              <a:buNone/>
            </a:pPr>
            <a:r>
              <a:rPr b="1" lang="iw" sz="1600">
                <a:solidFill>
                  <a:schemeClr val="dk1"/>
                </a:solidFill>
                <a:highlight>
                  <a:srgbClr val="F3F3F3"/>
                </a:highlight>
              </a:rPr>
              <a:t>ב</a:t>
            </a:r>
            <a:r>
              <a:rPr lang="iw" sz="1600">
                <a:solidFill>
                  <a:schemeClr val="dk1"/>
                </a:solidFill>
                <a:highlight>
                  <a:srgbClr val="F3F3F3"/>
                </a:highlight>
              </a:rPr>
              <a:t>. אם האינדקס גדול מ10 תצא מהלולאה </a:t>
            </a:r>
            <a:endParaRPr sz="1600">
              <a:solidFill>
                <a:schemeClr val="dk1"/>
              </a:solidFill>
              <a:highlight>
                <a:srgbClr val="F3F3F3"/>
              </a:highlight>
            </a:endParaRPr>
          </a:p>
          <a:p>
            <a:pPr indent="0" lvl="0" marL="457200" rtl="1" algn="r">
              <a:spcBef>
                <a:spcPts val="0"/>
              </a:spcBef>
              <a:spcAft>
                <a:spcPts val="0"/>
              </a:spcAft>
              <a:buClr>
                <a:schemeClr val="dk1"/>
              </a:buClr>
              <a:buSzPts val="1100"/>
              <a:buFont typeface="Arial"/>
              <a:buNone/>
            </a:pPr>
            <a:r>
              <a:rPr b="1" lang="iw" sz="1600">
                <a:solidFill>
                  <a:schemeClr val="dk1"/>
                </a:solidFill>
                <a:highlight>
                  <a:srgbClr val="F3F3F3"/>
                </a:highlight>
              </a:rPr>
              <a:t>ג</a:t>
            </a:r>
            <a:r>
              <a:rPr lang="iw" sz="1600">
                <a:solidFill>
                  <a:schemeClr val="dk1"/>
                </a:solidFill>
                <a:highlight>
                  <a:srgbClr val="F3F3F3"/>
                </a:highlight>
              </a:rPr>
              <a:t>. אם זו איטרציה אחרונה הדפס גם את המילה "END" בתוך הלולאה(אחרי ההדפסה של האינדקס).</a:t>
            </a:r>
            <a:endParaRPr sz="1600">
              <a:solidFill>
                <a:schemeClr val="dk1"/>
              </a:solidFill>
              <a:highlight>
                <a:srgbClr val="F3F3F3"/>
              </a:highlight>
            </a:endParaRPr>
          </a:p>
          <a:p>
            <a:pPr indent="0" lvl="0" marL="457200" rtl="1" algn="r">
              <a:spcBef>
                <a:spcPts val="0"/>
              </a:spcBef>
              <a:spcAft>
                <a:spcPts val="0"/>
              </a:spcAft>
              <a:buClr>
                <a:schemeClr val="dk1"/>
              </a:buClr>
              <a:buSzPts val="1100"/>
              <a:buFont typeface="Arial"/>
              <a:buNone/>
            </a:pPr>
            <a:r>
              <a:t/>
            </a:r>
            <a:endParaRPr sz="1600">
              <a:solidFill>
                <a:schemeClr val="dk1"/>
              </a:solidFill>
              <a:highlight>
                <a:srgbClr val="F3F3F3"/>
              </a:highlight>
            </a:endParaRPr>
          </a:p>
          <a:p>
            <a:pPr indent="0" lvl="0" marL="0" rtl="1" algn="r">
              <a:spcBef>
                <a:spcPts val="0"/>
              </a:spcBef>
              <a:spcAft>
                <a:spcPts val="0"/>
              </a:spcAft>
              <a:buNone/>
            </a:pPr>
            <a:r>
              <a:rPr lang="iw" sz="1600">
                <a:solidFill>
                  <a:schemeClr val="dk1"/>
                </a:solidFill>
                <a:highlight>
                  <a:srgbClr val="F3F3F3"/>
                </a:highlight>
              </a:rPr>
              <a:t>2. צור לולאת  while איו סופית ובתוכה בקש מהמשתמש מספר. רק אם המשתמש הקיש את הספרות 23 הלולאה תיעצר. אחרת, המשתמש יתבקש שוב להזין מספר חדש. רק אחרי שהמשתמש הקיש 23 והלולאה "נשברה" הדפס למסך כמה פעמים הלולאה רצה.</a:t>
            </a:r>
            <a:endParaRPr sz="1600">
              <a:solidFill>
                <a:schemeClr val="dk1"/>
              </a:solidFill>
              <a:highlight>
                <a:srgbClr val="F3F3F3"/>
              </a:highlight>
            </a:endParaRPr>
          </a:p>
          <a:p>
            <a:pPr indent="0" lvl="0" marL="0" rtl="1" algn="r">
              <a:spcBef>
                <a:spcPts val="0"/>
              </a:spcBef>
              <a:spcAft>
                <a:spcPts val="0"/>
              </a:spcAft>
              <a:buClr>
                <a:schemeClr val="dk1"/>
              </a:buClr>
              <a:buSzPts val="1100"/>
              <a:buFont typeface="Arial"/>
              <a:buNone/>
            </a:pPr>
            <a:r>
              <a:t/>
            </a:r>
            <a:endParaRPr sz="1600">
              <a:solidFill>
                <a:schemeClr val="dk1"/>
              </a:solidFill>
              <a:highlight>
                <a:srgbClr val="F3F3F3"/>
              </a:highlight>
            </a:endParaRPr>
          </a:p>
          <a:p>
            <a:pPr indent="0" lvl="0" marL="0" rtl="1" algn="r">
              <a:spcBef>
                <a:spcPts val="0"/>
              </a:spcBef>
              <a:spcAft>
                <a:spcPts val="0"/>
              </a:spcAft>
              <a:buClr>
                <a:schemeClr val="dk1"/>
              </a:buClr>
              <a:buSzPts val="1100"/>
              <a:buFont typeface="Arial"/>
              <a:buNone/>
            </a:pPr>
            <a:r>
              <a:rPr b="1" lang="iw" sz="1500" u="sng">
                <a:solidFill>
                  <a:schemeClr val="dk1"/>
                </a:solidFill>
                <a:highlight>
                  <a:srgbClr val="F3F3F3"/>
                </a:highlight>
              </a:rPr>
              <a:t>קישורי עזר:</a:t>
            </a:r>
            <a:endParaRPr b="1" sz="1500" u="sng">
              <a:solidFill>
                <a:schemeClr val="dk1"/>
              </a:solidFill>
              <a:highlight>
                <a:srgbClr val="F3F3F3"/>
              </a:highlight>
            </a:endParaRPr>
          </a:p>
          <a:p>
            <a:pPr indent="-317500" lvl="0" marL="457200" rtl="1" algn="r">
              <a:spcBef>
                <a:spcPts val="0"/>
              </a:spcBef>
              <a:spcAft>
                <a:spcPts val="0"/>
              </a:spcAft>
              <a:buSzPts val="1400"/>
              <a:buChar char="●"/>
            </a:pPr>
            <a:r>
              <a:rPr lang="iw" u="sng">
                <a:solidFill>
                  <a:schemeClr val="hlink"/>
                </a:solidFill>
                <a:highlight>
                  <a:srgbClr val="F3F3F3"/>
                </a:highlight>
                <a:hlinkClick r:id="rId3"/>
              </a:rPr>
              <a:t>W3Schools מעבר break וcontinue</a:t>
            </a:r>
            <a:endParaRPr/>
          </a:p>
          <a:p>
            <a:pPr indent="-317500" lvl="0" marL="457200" rtl="1" algn="r">
              <a:spcBef>
                <a:spcPts val="0"/>
              </a:spcBef>
              <a:spcAft>
                <a:spcPts val="0"/>
              </a:spcAft>
              <a:buSzPts val="1400"/>
              <a:buChar char="●"/>
            </a:pPr>
            <a:r>
              <a:rPr lang="iw" u="sng">
                <a:solidFill>
                  <a:schemeClr val="hlink"/>
                </a:solidFill>
                <a:highlight>
                  <a:srgbClr val="F3F3F3"/>
                </a:highlight>
                <a:hlinkClick r:id="rId4"/>
              </a:rPr>
              <a:t>WebMaster הסבר בעברית על break וcontinue:</a:t>
            </a:r>
            <a:endParaRPr>
              <a:solidFill>
                <a:schemeClr val="dk1"/>
              </a:solidFill>
              <a:highlight>
                <a:srgbClr val="F3F3F3"/>
              </a:highlight>
            </a:endParaRPr>
          </a:p>
          <a:p>
            <a:pPr indent="0" lvl="0" marL="0" rtl="1" algn="r">
              <a:spcBef>
                <a:spcPts val="0"/>
              </a:spcBef>
              <a:spcAft>
                <a:spcPts val="0"/>
              </a:spcAft>
              <a:buClr>
                <a:schemeClr val="dk1"/>
              </a:buClr>
              <a:buSzPts val="1100"/>
              <a:buFont typeface="Arial"/>
              <a:buNone/>
            </a:pPr>
            <a:r>
              <a:t/>
            </a:r>
            <a:endParaRPr>
              <a:solidFill>
                <a:schemeClr val="dk1"/>
              </a:solidFill>
              <a:highlight>
                <a:srgbClr val="F3F3F3"/>
              </a:highlight>
            </a:endParaRPr>
          </a:p>
          <a:p>
            <a:pPr indent="0" lvl="0" marL="0" rtl="1" algn="r">
              <a:spcBef>
                <a:spcPts val="0"/>
              </a:spcBef>
              <a:spcAft>
                <a:spcPts val="0"/>
              </a:spcAft>
              <a:buNone/>
            </a:pPr>
            <a:r>
              <a:t/>
            </a:r>
            <a:endParaRPr b="1" u="sng">
              <a:solidFill>
                <a:schemeClr val="dk1"/>
              </a:solidFill>
              <a:highlight>
                <a:srgbClr val="F3F3F3"/>
              </a:highlight>
            </a:endParaRPr>
          </a:p>
          <a:p>
            <a:pPr indent="0" lvl="0" marL="0" rtl="1" algn="r">
              <a:spcBef>
                <a:spcPts val="0"/>
              </a:spcBef>
              <a:spcAft>
                <a:spcPts val="0"/>
              </a:spcAft>
              <a:buNone/>
            </a:pPr>
            <a:r>
              <a:rPr b="1" lang="iw" sz="1800" u="sng">
                <a:solidFill>
                  <a:schemeClr val="hlink"/>
                </a:solidFill>
                <a:highlight>
                  <a:srgbClr val="F3F3F3"/>
                </a:highlight>
                <a:hlinkClick r:id="rId5"/>
              </a:rPr>
              <a:t>שיעורי בית לולאות</a:t>
            </a:r>
            <a:endParaRPr b="1" sz="1800" u="sng">
              <a:solidFill>
                <a:schemeClr val="dk1"/>
              </a:solidFill>
              <a:highlight>
                <a:srgbClr val="F3F3F3"/>
              </a:highlight>
            </a:endParaRPr>
          </a:p>
          <a:p>
            <a:pPr indent="0" lvl="0" marL="0" rtl="0" algn="l">
              <a:spcBef>
                <a:spcPts val="0"/>
              </a:spcBef>
              <a:spcAft>
                <a:spcPts val="0"/>
              </a:spcAft>
              <a:buNone/>
            </a:pPr>
            <a:r>
              <a:t/>
            </a:r>
            <a:endParaRPr b="1" sz="1500" u="sng">
              <a:highlight>
                <a:srgbClr val="F3F3F3"/>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3" name="Shape 93"/>
        <p:cNvGrpSpPr/>
        <p:nvPr/>
      </p:nvGrpSpPr>
      <p:grpSpPr>
        <a:xfrm>
          <a:off x="0" y="0"/>
          <a:ext cx="0" cy="0"/>
          <a:chOff x="0" y="0"/>
          <a:chExt cx="0" cy="0"/>
        </a:xfrm>
      </p:grpSpPr>
      <p:sp>
        <p:nvSpPr>
          <p:cNvPr id="94" name="Google Shape;94;p21"/>
          <p:cNvSpPr txBox="1"/>
          <p:nvPr/>
        </p:nvSpPr>
        <p:spPr>
          <a:xfrm>
            <a:off x="199625" y="289375"/>
            <a:ext cx="8702100" cy="4063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highlight>
                  <a:srgbClr val="F3F3F3"/>
                </a:highlight>
              </a:rPr>
              <a:t>לולאות</a:t>
            </a:r>
            <a:r>
              <a:rPr lang="iw" sz="2600">
                <a:highlight>
                  <a:srgbClr val="F3F3F3"/>
                </a:highlight>
              </a:rPr>
              <a:t> 9</a:t>
            </a:r>
            <a:endParaRPr sz="2600">
              <a:highlight>
                <a:srgbClr val="F3F3F3"/>
              </a:highlight>
            </a:endParaRPr>
          </a:p>
          <a:p>
            <a:pPr indent="0" lvl="0" marL="0" rtl="1" algn="r">
              <a:spcBef>
                <a:spcPts val="0"/>
              </a:spcBef>
              <a:spcAft>
                <a:spcPts val="0"/>
              </a:spcAft>
              <a:buNone/>
            </a:pPr>
            <a:r>
              <a:t/>
            </a:r>
            <a:endParaRPr sz="1500">
              <a:highlight>
                <a:srgbClr val="F3F3F3"/>
              </a:highlight>
            </a:endParaRPr>
          </a:p>
          <a:p>
            <a:pPr indent="0" lvl="0" marL="0" rtl="1" algn="r">
              <a:spcBef>
                <a:spcPts val="0"/>
              </a:spcBef>
              <a:spcAft>
                <a:spcPts val="0"/>
              </a:spcAft>
              <a:buNone/>
            </a:pPr>
            <a:r>
              <a:rPr b="1" lang="iw" u="sng">
                <a:solidFill>
                  <a:schemeClr val="dk1"/>
                </a:solidFill>
                <a:highlight>
                  <a:srgbClr val="F3F3F3"/>
                </a:highlight>
              </a:rPr>
              <a:t>* לולאת foreach:</a:t>
            </a:r>
            <a:endParaRPr b="1" u="sng">
              <a:solidFill>
                <a:schemeClr val="dk1"/>
              </a:solidFill>
              <a:highlight>
                <a:srgbClr val="F3F3F3"/>
              </a:highlight>
            </a:endParaRPr>
          </a:p>
          <a:p>
            <a:pPr indent="0" lvl="0" marL="0" rtl="1" algn="r">
              <a:spcBef>
                <a:spcPts val="0"/>
              </a:spcBef>
              <a:spcAft>
                <a:spcPts val="0"/>
              </a:spcAft>
              <a:buNone/>
            </a:pPr>
            <a:r>
              <a:rPr lang="iw">
                <a:solidFill>
                  <a:schemeClr val="dk1"/>
                </a:solidFill>
                <a:highlight>
                  <a:srgbClr val="F3F3F3"/>
                </a:highlight>
              </a:rPr>
              <a:t>בלולאה זו אנו רצים על אורך של מערך כלשהו (מספר ריצות מוגדר מראש) ומקבלים כל פעם ליד את האיבר הבא במערך בלי להשתמש באינדקס (i) כלשהו.</a:t>
            </a:r>
            <a:endParaRPr>
              <a:solidFill>
                <a:schemeClr val="dk1"/>
              </a:solidFill>
              <a:highlight>
                <a:srgbClr val="F3F3F3"/>
              </a:highlight>
            </a:endParaRPr>
          </a:p>
          <a:p>
            <a:pPr indent="0" lvl="0" marL="0" rtl="1" algn="r">
              <a:spcBef>
                <a:spcPts val="0"/>
              </a:spcBef>
              <a:spcAft>
                <a:spcPts val="0"/>
              </a:spcAft>
              <a:buNone/>
            </a:pPr>
            <a:r>
              <a:t/>
            </a:r>
            <a:endParaRPr>
              <a:solidFill>
                <a:schemeClr val="dk1"/>
              </a:solidFill>
              <a:highlight>
                <a:srgbClr val="F3F3F3"/>
              </a:highlight>
            </a:endParaRPr>
          </a:p>
          <a:p>
            <a:pPr indent="0" lvl="0" marL="0" rtl="1" algn="r">
              <a:spcBef>
                <a:spcPts val="0"/>
              </a:spcBef>
              <a:spcAft>
                <a:spcPts val="0"/>
              </a:spcAft>
              <a:buNone/>
            </a:pPr>
            <a:r>
              <a:rPr b="1" lang="iw" u="sng">
                <a:solidFill>
                  <a:schemeClr val="dk1"/>
                </a:solidFill>
                <a:highlight>
                  <a:srgbClr val="F3F3F3"/>
                </a:highlight>
              </a:rPr>
              <a:t>הגדרת הלולאה:</a:t>
            </a:r>
            <a:endParaRPr b="1" u="sng">
              <a:solidFill>
                <a:schemeClr val="dk1"/>
              </a:solidFill>
              <a:highlight>
                <a:srgbClr val="F3F3F3"/>
              </a:highlight>
            </a:endParaRPr>
          </a:p>
          <a:p>
            <a:pPr indent="-317500" lvl="0" marL="457200" rtl="1" algn="r">
              <a:spcBef>
                <a:spcPts val="0"/>
              </a:spcBef>
              <a:spcAft>
                <a:spcPts val="0"/>
              </a:spcAft>
              <a:buClr>
                <a:schemeClr val="dk1"/>
              </a:buClr>
              <a:buSzPts val="1400"/>
              <a:buAutoNum type="arabicPeriod"/>
            </a:pPr>
            <a:r>
              <a:rPr lang="iw">
                <a:solidFill>
                  <a:schemeClr val="dk1"/>
                </a:solidFill>
                <a:highlight>
                  <a:srgbClr val="F3F3F3"/>
                </a:highlight>
              </a:rPr>
              <a:t>מילה שמורה foreach</a:t>
            </a:r>
            <a:endParaRPr>
              <a:solidFill>
                <a:schemeClr val="dk1"/>
              </a:solidFill>
              <a:highlight>
                <a:srgbClr val="F3F3F3"/>
              </a:highlight>
            </a:endParaRPr>
          </a:p>
          <a:p>
            <a:pPr indent="-317500" lvl="0" marL="457200" rtl="1" algn="r">
              <a:spcBef>
                <a:spcPts val="0"/>
              </a:spcBef>
              <a:spcAft>
                <a:spcPts val="0"/>
              </a:spcAft>
              <a:buClr>
                <a:schemeClr val="dk1"/>
              </a:buClr>
              <a:buSzPts val="1400"/>
              <a:buAutoNum type="arabicPeriod"/>
            </a:pPr>
            <a:r>
              <a:rPr lang="iw">
                <a:solidFill>
                  <a:schemeClr val="dk1"/>
                </a:solidFill>
                <a:highlight>
                  <a:srgbClr val="F3F3F3"/>
                </a:highlight>
              </a:rPr>
              <a:t>סוגריים עגולות שבתוכם:</a:t>
            </a:r>
            <a:endParaRPr>
              <a:solidFill>
                <a:schemeClr val="dk1"/>
              </a:solidFill>
              <a:highlight>
                <a:srgbClr val="F3F3F3"/>
              </a:highlight>
            </a:endParaRPr>
          </a:p>
          <a:p>
            <a:pPr indent="-317500" lvl="1" marL="914400" rtl="1" algn="r">
              <a:spcBef>
                <a:spcPts val="0"/>
              </a:spcBef>
              <a:spcAft>
                <a:spcPts val="0"/>
              </a:spcAft>
              <a:buClr>
                <a:schemeClr val="dk1"/>
              </a:buClr>
              <a:buSzPts val="1400"/>
              <a:buAutoNum type="alphaLcPeriod"/>
            </a:pPr>
            <a:r>
              <a:rPr lang="iw">
                <a:solidFill>
                  <a:schemeClr val="dk1"/>
                </a:solidFill>
                <a:highlight>
                  <a:srgbClr val="F3F3F3"/>
                </a:highlight>
              </a:rPr>
              <a:t>סוג האיבר שאני מצפה לקבל בכל אינטרבל(תלוי בסוג של המערך)</a:t>
            </a:r>
            <a:endParaRPr>
              <a:solidFill>
                <a:schemeClr val="dk1"/>
              </a:solidFill>
              <a:highlight>
                <a:srgbClr val="F3F3F3"/>
              </a:highlight>
            </a:endParaRPr>
          </a:p>
          <a:p>
            <a:pPr indent="-317500" lvl="1" marL="914400" rtl="1" algn="r">
              <a:spcBef>
                <a:spcPts val="0"/>
              </a:spcBef>
              <a:spcAft>
                <a:spcPts val="0"/>
              </a:spcAft>
              <a:buClr>
                <a:schemeClr val="dk1"/>
              </a:buClr>
              <a:buSzPts val="1400"/>
              <a:buAutoNum type="alphaLcPeriod"/>
            </a:pPr>
            <a:r>
              <a:rPr lang="iw">
                <a:solidFill>
                  <a:schemeClr val="dk1"/>
                </a:solidFill>
                <a:highlight>
                  <a:srgbClr val="F3F3F3"/>
                </a:highlight>
              </a:rPr>
              <a:t>איך אני קורא לאיבר הנוכחי שאני עובד איתו(יכול להיות כל שם)</a:t>
            </a:r>
            <a:endParaRPr>
              <a:solidFill>
                <a:schemeClr val="dk1"/>
              </a:solidFill>
              <a:highlight>
                <a:srgbClr val="F3F3F3"/>
              </a:highlight>
            </a:endParaRPr>
          </a:p>
          <a:p>
            <a:pPr indent="-317500" lvl="1" marL="914400" rtl="1" algn="r">
              <a:spcBef>
                <a:spcPts val="0"/>
              </a:spcBef>
              <a:spcAft>
                <a:spcPts val="0"/>
              </a:spcAft>
              <a:buClr>
                <a:schemeClr val="dk1"/>
              </a:buClr>
              <a:buSzPts val="1400"/>
              <a:buAutoNum type="alphaLcPeriod"/>
            </a:pPr>
            <a:r>
              <a:rPr lang="iw">
                <a:solidFill>
                  <a:schemeClr val="dk1"/>
                </a:solidFill>
                <a:highlight>
                  <a:srgbClr val="F3F3F3"/>
                </a:highlight>
              </a:rPr>
              <a:t>שימוש במילה שמורה: </a:t>
            </a:r>
            <a:r>
              <a:rPr b="1" lang="iw">
                <a:solidFill>
                  <a:schemeClr val="dk1"/>
                </a:solidFill>
                <a:highlight>
                  <a:srgbClr val="F3F3F3"/>
                </a:highlight>
              </a:rPr>
              <a:t>in</a:t>
            </a:r>
            <a:endParaRPr b="1">
              <a:solidFill>
                <a:schemeClr val="dk1"/>
              </a:solidFill>
              <a:highlight>
                <a:srgbClr val="F3F3F3"/>
              </a:highlight>
            </a:endParaRPr>
          </a:p>
          <a:p>
            <a:pPr indent="-317500" lvl="1" marL="914400" rtl="1" algn="r">
              <a:spcBef>
                <a:spcPts val="0"/>
              </a:spcBef>
              <a:spcAft>
                <a:spcPts val="0"/>
              </a:spcAft>
              <a:buClr>
                <a:schemeClr val="dk1"/>
              </a:buClr>
              <a:buSzPts val="1400"/>
              <a:buAutoNum type="alphaLcPeriod"/>
            </a:pPr>
            <a:r>
              <a:rPr lang="iw">
                <a:solidFill>
                  <a:schemeClr val="dk1"/>
                </a:solidFill>
                <a:highlight>
                  <a:srgbClr val="F3F3F3"/>
                </a:highlight>
              </a:rPr>
              <a:t>שם המערך שעליו אני רוצה לרוץ</a:t>
            </a:r>
            <a:endParaRPr>
              <a:solidFill>
                <a:schemeClr val="dk1"/>
              </a:solidFill>
              <a:highlight>
                <a:srgbClr val="F3F3F3"/>
              </a:highlight>
            </a:endParaRPr>
          </a:p>
          <a:p>
            <a:pPr indent="-317500" lvl="0" marL="457200" rtl="1" algn="r">
              <a:spcBef>
                <a:spcPts val="0"/>
              </a:spcBef>
              <a:spcAft>
                <a:spcPts val="0"/>
              </a:spcAft>
              <a:buClr>
                <a:schemeClr val="dk1"/>
              </a:buClr>
              <a:buSzPts val="1400"/>
              <a:buAutoNum type="arabicPeriod"/>
            </a:pPr>
            <a:r>
              <a:rPr lang="iw">
                <a:solidFill>
                  <a:schemeClr val="dk1"/>
                </a:solidFill>
                <a:highlight>
                  <a:srgbClr val="F3F3F3"/>
                </a:highlight>
              </a:rPr>
              <a:t>בלוק פקודות שיתבצע בכל אינטרבל…</a:t>
            </a:r>
            <a:endParaRPr>
              <a:solidFill>
                <a:schemeClr val="dk1"/>
              </a:solidFill>
              <a:highlight>
                <a:srgbClr val="F3F3F3"/>
              </a:highlight>
            </a:endParaRPr>
          </a:p>
          <a:p>
            <a:pPr indent="0" lvl="0" marL="0" rtl="1" algn="r">
              <a:spcBef>
                <a:spcPts val="0"/>
              </a:spcBef>
              <a:spcAft>
                <a:spcPts val="0"/>
              </a:spcAft>
              <a:buNone/>
            </a:pPr>
            <a:r>
              <a:t/>
            </a:r>
            <a:endParaRPr>
              <a:solidFill>
                <a:schemeClr val="dk1"/>
              </a:solidFill>
              <a:highlight>
                <a:srgbClr val="F3F3F3"/>
              </a:highlight>
            </a:endParaRPr>
          </a:p>
          <a:p>
            <a:pPr indent="0" lvl="0" marL="0" rtl="1" algn="r">
              <a:spcBef>
                <a:spcPts val="0"/>
              </a:spcBef>
              <a:spcAft>
                <a:spcPts val="0"/>
              </a:spcAft>
              <a:buNone/>
            </a:pPr>
            <a:r>
              <a:rPr b="1" lang="iw">
                <a:solidFill>
                  <a:schemeClr val="dk1"/>
                </a:solidFill>
                <a:highlight>
                  <a:srgbClr val="FFE599"/>
                </a:highlight>
              </a:rPr>
              <a:t>הערה חשובה: </a:t>
            </a:r>
            <a:r>
              <a:rPr lang="iw">
                <a:solidFill>
                  <a:schemeClr val="dk1"/>
                </a:solidFill>
                <a:highlight>
                  <a:srgbClr val="FFE599"/>
                </a:highlight>
              </a:rPr>
              <a:t>כשאנו רצים בלולאת foreach אסור לנו למחוק או להוסיף איברים לאותו מערך</a:t>
            </a:r>
            <a:endParaRPr sz="1300">
              <a:highlight>
                <a:srgbClr val="F3F3F3"/>
              </a:highlight>
            </a:endParaRPr>
          </a:p>
          <a:p>
            <a:pPr indent="0" lvl="0" marL="0" rtl="0" algn="l">
              <a:spcBef>
                <a:spcPts val="0"/>
              </a:spcBef>
              <a:spcAft>
                <a:spcPts val="0"/>
              </a:spcAft>
              <a:buNone/>
            </a:pPr>
            <a:r>
              <a:t/>
            </a:r>
            <a:endParaRPr sz="1500">
              <a:highlight>
                <a:srgbClr val="F3F3F3"/>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