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5e8c1c3957408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5e8c1c3957408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5e8c1c3957408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5e8c1c3957408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5e8c1c3957408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5e8c1c3957408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5e8c1c3957408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5e8c1c3957408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5e8c1c3957408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5e8c1c3957408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f6db786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f6db786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f6db7865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f6db7865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f6db7865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f6db7865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f6db7865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f6db7865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f6db7865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f6db7865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c01cc98e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c01cc98e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09641a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09641a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c01cc98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c01cc98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01cc98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01cc98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c01cc98e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c01cc98e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c01cc98e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c01cc98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c01cc98e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c01cc98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c01cc98e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c01cc98e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5e8c1c395740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5e8c1c395740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w3schools.com/CS/cs_method_overloading.php" TargetMode="External"/><Relationship Id="rId4" Type="http://schemas.openxmlformats.org/officeDocument/2006/relationships/hyperlink" Target="https://www.c-sharpcorner.com/UploadFile/0c1bb2/method-oveloading-and-overriding-C-Sharp/" TargetMode="External"/><Relationship Id="rId5" Type="http://schemas.openxmlformats.org/officeDocument/2006/relationships/hyperlink" Target="https://www.geeksforgeeks.org/c-sharp-method-overload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geeksforgeeks.org/c-sharp-constructor-overloading/" TargetMode="External"/><Relationship Id="rId4" Type="http://schemas.openxmlformats.org/officeDocument/2006/relationships/hyperlink" Target="https://www.tutorialspoint.com/constructor-overloading-in-chash" TargetMode="External"/><Relationship Id="rId5" Type="http://schemas.openxmlformats.org/officeDocument/2006/relationships/hyperlink" Target="https://www.completecsharptutorial.com/basic/constructors-overloading.ph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geeksforgeeks.org/c-sharp-method-overriding/" TargetMode="External"/><Relationship Id="rId4" Type="http://schemas.openxmlformats.org/officeDocument/2006/relationships/hyperlink" Target="https://docs.microsoft.com/en-us/dotnet/csharp/language-reference/keywords/override" TargetMode="External"/><Relationship Id="rId5" Type="http://schemas.openxmlformats.org/officeDocument/2006/relationships/hyperlink" Target="https://www.c-sharpcorner.com/UploadFile/2072a9/method-overriding-in-C-Shar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c-sharpcorner.com/UploadFile/8911c4/different-between-method-overriding-method-hiding-new-keyw/" TargetMode="External"/><Relationship Id="rId4" Type="http://schemas.openxmlformats.org/officeDocument/2006/relationships/hyperlink" Target="https://www.geeksforgeeks.org/method-hiding-in-c-shar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docs.microsoft.com/en-us/dotnet/api/system.object.tostring?view=net-5.0" TargetMode="External"/><Relationship Id="rId4" Type="http://schemas.openxmlformats.org/officeDocument/2006/relationships/hyperlink" Target="https://docs.microsoft.com/en-us/dotnet/csharp/language-reference/keywords/ba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c-sharpcorner.com/UploadFile/ff2f08/ref-vs-out-keywords-in-C-Sharp/" TargetMode="External"/><Relationship Id="rId4" Type="http://schemas.openxmlformats.org/officeDocument/2006/relationships/hyperlink" Target="https://www.pluralsight.com/guides/csharp-in-out-ref-parameters" TargetMode="External"/><Relationship Id="rId5" Type="http://schemas.openxmlformats.org/officeDocument/2006/relationships/hyperlink" Target="https://www.geeksforgeeks.org/difference-between-ref-and-out-keywords-in-c-sharp/" TargetMode="External"/><Relationship Id="rId6" Type="http://schemas.openxmlformats.org/officeDocument/2006/relationships/hyperlink" Target="https://webmaster.org.il/articles/csharp-parameters-ref-out/" TargetMode="External"/><Relationship Id="rId7" Type="http://schemas.openxmlformats.org/officeDocument/2006/relationships/hyperlink" Target="https://docs.microsoft.com/en-us/dotnet/csharp/language-reference/keywords/out-parameter-modifier" TargetMode="External"/><Relationship Id="rId8" Type="http://schemas.openxmlformats.org/officeDocument/2006/relationships/hyperlink" Target="https://docs.microsoft.com/en-us/dotnet/csharp/language-reference/keywords/re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c-sharpcorner.com/UploadFile/c63ec5/use-params-keyword-in-C-Sharp/" TargetMode="External"/><Relationship Id="rId4" Type="http://schemas.openxmlformats.org/officeDocument/2006/relationships/hyperlink" Target="https://docs.microsoft.com/en-us/dotnet/csharp/language-reference/keywords/params" TargetMode="External"/><Relationship Id="rId5" Type="http://schemas.openxmlformats.org/officeDocument/2006/relationships/hyperlink" Target="https://docs.microsoft.com/en-us/dotnet/csharp/language-reference/keywords/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docs.microsoft.com/en-us/dotnet/csharp/programming-guide/classes-and-structs/named-and-optional-arguments" TargetMode="External"/><Relationship Id="rId4" Type="http://schemas.openxmlformats.org/officeDocument/2006/relationships/hyperlink" Target="https://www.w3schools.com/cs/cs_method_parameters.php" TargetMode="External"/><Relationship Id="rId5" Type="http://schemas.openxmlformats.org/officeDocument/2006/relationships/hyperlink" Target="https://www.geeksforgeeks.org/c-sharp-optional-parameters/" TargetMode="External"/><Relationship Id="rId6" Type="http://schemas.openxmlformats.org/officeDocument/2006/relationships/hyperlink" Target="https://www.c-sharpcorner.com/UploadFile/manas1/named-and-optional-parameter-in-C-Shar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docs.google.com/document/d/1lv14HO8lrIJVDOAMmDR4L0A6Ssm_70Zf-X1HDSJQFxc/edit?usp=sharing" TargetMode="External"/><Relationship Id="rId4" Type="http://schemas.openxmlformats.org/officeDocument/2006/relationships/hyperlink" Target="https://docs.google.com/document/d/1YfgtNwmCA_rw9xhGBzOi_d19m7jFwA3kxZkHDhTDhbo/edit" TargetMode="External"/><Relationship Id="rId5" Type="http://schemas.openxmlformats.org/officeDocument/2006/relationships/hyperlink" Target="https://docs.google.com/document/u/0/d/1PH9tzHpLiHF4chiY8AmaNEoxKWKGYmW02JJX6NVNhJg/edit" TargetMode="External"/><Relationship Id="rId6" Type="http://schemas.openxmlformats.org/officeDocument/2006/relationships/hyperlink" Target="https://docs.google.com/document/d/13HEYVzsPiS9bK_4vMm8tZneoANExdhUF2Wm4_cu0Fds/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nvSpPr>
        <p:spPr>
          <a:xfrm>
            <a:off x="151425" y="256200"/>
            <a:ext cx="8944200" cy="25089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a:t>
            </a:r>
            <a:endParaRPr sz="2500"/>
          </a:p>
          <a:p>
            <a:pPr indent="0" lvl="0" marL="0" rtl="1" algn="r">
              <a:spcBef>
                <a:spcPts val="0"/>
              </a:spcBef>
              <a:spcAft>
                <a:spcPts val="0"/>
              </a:spcAft>
              <a:buNone/>
            </a:pPr>
            <a:r>
              <a:t/>
            </a:r>
            <a:endParaRPr/>
          </a:p>
          <a:p>
            <a:pPr indent="0" lvl="0" marL="0" rtl="1" algn="r">
              <a:spcBef>
                <a:spcPts val="0"/>
              </a:spcBef>
              <a:spcAft>
                <a:spcPts val="0"/>
              </a:spcAft>
              <a:buNone/>
            </a:pPr>
            <a:r>
              <a:rPr b="1" lang="iw" u="sng"/>
              <a:t>נושאים למצגת:</a:t>
            </a:r>
            <a:endParaRPr b="1" u="sng"/>
          </a:p>
          <a:p>
            <a:pPr indent="-317500" lvl="0" marL="457200" rtl="1" algn="r">
              <a:spcBef>
                <a:spcPts val="0"/>
              </a:spcBef>
              <a:spcAft>
                <a:spcPts val="0"/>
              </a:spcAft>
              <a:buSzPts val="1400"/>
              <a:buChar char="●"/>
            </a:pPr>
            <a:r>
              <a:rPr lang="iw"/>
              <a:t>העמסת פונקציות. - </a:t>
            </a:r>
            <a:r>
              <a:rPr lang="iw">
                <a:solidFill>
                  <a:schemeClr val="dk1"/>
                </a:solidFill>
              </a:rPr>
              <a:t>Methods Overloading</a:t>
            </a:r>
            <a:endParaRPr/>
          </a:p>
          <a:p>
            <a:pPr indent="-317500" lvl="0" marL="457200" rtl="1" algn="r">
              <a:spcBef>
                <a:spcPts val="0"/>
              </a:spcBef>
              <a:spcAft>
                <a:spcPts val="0"/>
              </a:spcAft>
              <a:buSzPts val="1400"/>
              <a:buChar char="●"/>
            </a:pPr>
            <a:r>
              <a:rPr lang="iw"/>
              <a:t>העמסת בנאים - </a:t>
            </a:r>
            <a:r>
              <a:rPr lang="iw">
                <a:solidFill>
                  <a:schemeClr val="dk1"/>
                </a:solidFill>
              </a:rPr>
              <a:t>Ctors </a:t>
            </a:r>
            <a:r>
              <a:rPr lang="iw">
                <a:solidFill>
                  <a:schemeClr val="dk1"/>
                </a:solidFill>
              </a:rPr>
              <a:t>Overloading</a:t>
            </a:r>
            <a:endParaRPr/>
          </a:p>
          <a:p>
            <a:pPr indent="-317500" lvl="0" marL="457200" rtl="1" algn="r">
              <a:spcBef>
                <a:spcPts val="0"/>
              </a:spcBef>
              <a:spcAft>
                <a:spcPts val="0"/>
              </a:spcAft>
              <a:buSzPts val="1400"/>
              <a:buChar char="●"/>
            </a:pPr>
            <a:r>
              <a:rPr lang="iw"/>
              <a:t>דריסת פונקציות  - Methods </a:t>
            </a:r>
            <a:r>
              <a:rPr lang="iw">
                <a:solidFill>
                  <a:schemeClr val="dk1"/>
                </a:solidFill>
              </a:rPr>
              <a:t>Overridin</a:t>
            </a:r>
            <a:r>
              <a:rPr lang="iw">
                <a:solidFill>
                  <a:schemeClr val="dk1"/>
                </a:solidFill>
              </a:rPr>
              <a:t>g </a:t>
            </a:r>
            <a:endParaRPr>
              <a:solidFill>
                <a:schemeClr val="dk1"/>
              </a:solidFill>
            </a:endParaRPr>
          </a:p>
          <a:p>
            <a:pPr indent="-317500" lvl="0" marL="457200" rtl="1" algn="r">
              <a:spcBef>
                <a:spcPts val="0"/>
              </a:spcBef>
              <a:spcAft>
                <a:spcPts val="0"/>
              </a:spcAft>
              <a:buSzPts val="1400"/>
              <a:buChar char="●"/>
            </a:pPr>
            <a:r>
              <a:rPr lang="iw"/>
              <a:t>שימוש במילה שמורה "new" בפונקציות - Method Hiding </a:t>
            </a:r>
            <a:endParaRPr/>
          </a:p>
          <a:p>
            <a:pPr indent="-317500" lvl="0" marL="457200" rtl="1" algn="r">
              <a:spcBef>
                <a:spcPts val="0"/>
              </a:spcBef>
              <a:spcAft>
                <a:spcPts val="0"/>
              </a:spcAft>
              <a:buClr>
                <a:schemeClr val="dk1"/>
              </a:buClr>
              <a:buSzPts val="1400"/>
              <a:buChar char="●"/>
            </a:pPr>
            <a:r>
              <a:rPr lang="iw">
                <a:solidFill>
                  <a:schemeClr val="dk1"/>
                </a:solidFill>
              </a:rPr>
              <a:t>שימוש בbase וthis</a:t>
            </a:r>
            <a:endParaRPr/>
          </a:p>
          <a:p>
            <a:pPr indent="-317500" lvl="0" marL="457200" rtl="1" algn="r">
              <a:spcBef>
                <a:spcPts val="0"/>
              </a:spcBef>
              <a:spcAft>
                <a:spcPts val="0"/>
              </a:spcAft>
              <a:buSzPts val="1400"/>
              <a:buChar char="●"/>
            </a:pPr>
            <a:r>
              <a:rPr lang="iw"/>
              <a:t>שימוש בפרמטרים מיוחדים: out, ref, params,in</a:t>
            </a:r>
            <a:endParaRPr/>
          </a:p>
          <a:p>
            <a:pPr indent="-317500" lvl="0" marL="457200" rtl="1" algn="r">
              <a:spcBef>
                <a:spcPts val="0"/>
              </a:spcBef>
              <a:spcAft>
                <a:spcPts val="0"/>
              </a:spcAft>
              <a:buSzPts val="1400"/>
              <a:buChar char="●"/>
            </a:pPr>
            <a:r>
              <a:rPr lang="iw"/>
              <a:t>Named and Optional Arguments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2" name="Shape 102"/>
        <p:cNvGrpSpPr/>
        <p:nvPr/>
      </p:nvGrpSpPr>
      <p:grpSpPr>
        <a:xfrm>
          <a:off x="0" y="0"/>
          <a:ext cx="0" cy="0"/>
          <a:chOff x="0" y="0"/>
          <a:chExt cx="0" cy="0"/>
        </a:xfrm>
      </p:grpSpPr>
      <p:sp>
        <p:nvSpPr>
          <p:cNvPr id="103" name="Google Shape;103;p22"/>
          <p:cNvSpPr txBox="1"/>
          <p:nvPr/>
        </p:nvSpPr>
        <p:spPr>
          <a:xfrm>
            <a:off x="151425" y="256200"/>
            <a:ext cx="8944200" cy="52179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10</a:t>
            </a:r>
            <a:endParaRPr b="1" sz="1500" u="sng"/>
          </a:p>
          <a:p>
            <a:pPr indent="0" lvl="0" marL="0" rtl="1" algn="ctr">
              <a:spcBef>
                <a:spcPts val="0"/>
              </a:spcBef>
              <a:spcAft>
                <a:spcPts val="0"/>
              </a:spcAft>
              <a:buClr>
                <a:schemeClr val="dk1"/>
              </a:buClr>
              <a:buSzPts val="1100"/>
              <a:buFont typeface="Arial"/>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u="sng"/>
              <a:t>תרגולים בנושא העמסת פונקציות:</a:t>
            </a:r>
            <a:endParaRPr b="1" u="sng"/>
          </a:p>
          <a:p>
            <a:pPr indent="-317500" lvl="0" marL="457200" rtl="1" algn="r">
              <a:spcBef>
                <a:spcPts val="0"/>
              </a:spcBef>
              <a:spcAft>
                <a:spcPts val="0"/>
              </a:spcAft>
              <a:buSzPts val="1400"/>
              <a:buAutoNum type="arabicPeriod"/>
            </a:pPr>
            <a:r>
              <a:rPr lang="iw"/>
              <a:t>כתוב בProgram פונקציה הנקראת PrintStringsInTwoRows המקבלת 2 stringים ומדפיסה כל פרמטר בשורה נפרדת.</a:t>
            </a:r>
            <a:endParaRPr/>
          </a:p>
          <a:p>
            <a:pPr indent="-317500" lvl="1" marL="914400" rtl="1" algn="r">
              <a:spcBef>
                <a:spcPts val="0"/>
              </a:spcBef>
              <a:spcAft>
                <a:spcPts val="0"/>
              </a:spcAft>
              <a:buSzPts val="1400"/>
              <a:buAutoNum type="alphaLcPeriod"/>
            </a:pPr>
            <a:r>
              <a:rPr lang="iw"/>
              <a:t>כעת, צור פונקציות בשם PrintIntsInTwoRows וPrintBoolsInTwoRows שעושה את אותו הדבר רק מקבלת פרמטרים מהסוג של השם של הפונקציה</a:t>
            </a:r>
            <a:endParaRPr/>
          </a:p>
          <a:p>
            <a:pPr indent="-317500" lvl="1" marL="914400" rtl="1" algn="r">
              <a:spcBef>
                <a:spcPts val="0"/>
              </a:spcBef>
              <a:spcAft>
                <a:spcPts val="0"/>
              </a:spcAft>
              <a:buSzPts val="1400"/>
              <a:buAutoNum type="alphaLcPeriod"/>
            </a:pPr>
            <a:r>
              <a:rPr lang="iw"/>
              <a:t>קרא לכל אחת מהפונקציות ובדוק את תקינותם.</a:t>
            </a:r>
            <a:endParaRPr/>
          </a:p>
          <a:p>
            <a:pPr indent="-317500" lvl="1" marL="914400" rtl="1" algn="r">
              <a:spcBef>
                <a:spcPts val="0"/>
              </a:spcBef>
              <a:spcAft>
                <a:spcPts val="0"/>
              </a:spcAft>
              <a:buSzPts val="1400"/>
              <a:buAutoNum type="alphaLcPeriod"/>
            </a:pPr>
            <a:r>
              <a:rPr b="1" lang="iw"/>
              <a:t>שנה את השם </a:t>
            </a:r>
            <a:r>
              <a:rPr lang="iw"/>
              <a:t>של שלושת הפונקציות ל:PrintInTwoRows וקרא לה 3 פעמים ובכל קריאה תשלח לה פרמטרים מסוג אחר (string, int, bool)</a:t>
            </a:r>
            <a:endParaRPr/>
          </a:p>
          <a:p>
            <a:pPr indent="-317500" lvl="0" marL="457200" rtl="1" algn="r">
              <a:spcBef>
                <a:spcPts val="0"/>
              </a:spcBef>
              <a:spcAft>
                <a:spcPts val="0"/>
              </a:spcAft>
              <a:buSzPts val="1400"/>
              <a:buAutoNum type="arabicPeriod"/>
            </a:pPr>
            <a:r>
              <a:rPr lang="iw"/>
              <a:t>צור מחלקה בשם Calculator ובנה לה פונקציה הנקראת CalcInts המקבלת 2 מספרים ואופרטור(מסוג char: +,-,/,*) ומחזירה int כלומר, התוצאה לפי האופרטור(נסו להשתמש בswitch-case)</a:t>
            </a:r>
            <a:endParaRPr/>
          </a:p>
          <a:p>
            <a:pPr indent="-317500" lvl="1" marL="914400" rtl="1" algn="r">
              <a:spcBef>
                <a:spcPts val="0"/>
              </a:spcBef>
              <a:spcAft>
                <a:spcPts val="0"/>
              </a:spcAft>
              <a:buSzPts val="1400"/>
              <a:buAutoNum type="alphaLcPeriod"/>
            </a:pPr>
            <a:r>
              <a:rPr lang="iw"/>
              <a:t>הוסף עוד פוקנציה בשם CalcDoubles שעושה את אותה העבודה רק עם double(גם שתחזיר double)</a:t>
            </a:r>
            <a:endParaRPr/>
          </a:p>
          <a:p>
            <a:pPr indent="-317500" lvl="1" marL="914400" rtl="1" algn="r">
              <a:spcBef>
                <a:spcPts val="0"/>
              </a:spcBef>
              <a:spcAft>
                <a:spcPts val="0"/>
              </a:spcAft>
              <a:buSzPts val="1400"/>
              <a:buAutoNum type="alphaLcPeriod"/>
            </a:pPr>
            <a:r>
              <a:rPr lang="iw"/>
              <a:t>הוסף עוד פונקציה זהה בשם CalcStrings שעושה את כל העבודה עם string (עושה המרה מסטרינג למספר עם הפרמטרים שהתקבלו)</a:t>
            </a:r>
            <a:endParaRPr/>
          </a:p>
          <a:p>
            <a:pPr indent="-317500" lvl="1" marL="914400" rtl="1" algn="r">
              <a:spcBef>
                <a:spcPts val="0"/>
              </a:spcBef>
              <a:spcAft>
                <a:spcPts val="0"/>
              </a:spcAft>
              <a:buSzPts val="1400"/>
              <a:buAutoNum type="alphaLcPeriod"/>
            </a:pPr>
            <a:r>
              <a:rPr lang="iw"/>
              <a:t>כעת, אחרי שבדקת תקינות לכל אחת מהפונקציות, שנה לכולם את השם לCalc וקרא לכל אחת מהן דרך הMain </a:t>
            </a:r>
            <a:endParaRPr/>
          </a:p>
          <a:p>
            <a:pPr indent="0" lvl="0" marL="0" rtl="1" algn="r">
              <a:spcBef>
                <a:spcPts val="0"/>
              </a:spcBef>
              <a:spcAft>
                <a:spcPts val="0"/>
              </a:spcAft>
              <a:buNone/>
            </a:pPr>
            <a:r>
              <a:t/>
            </a:r>
            <a:endParaRPr/>
          </a:p>
          <a:p>
            <a:pPr indent="0" lvl="0" marL="0" rtl="1" algn="r">
              <a:spcBef>
                <a:spcPts val="0"/>
              </a:spcBef>
              <a:spcAft>
                <a:spcPts val="0"/>
              </a:spcAft>
              <a:buNone/>
            </a:pPr>
            <a:r>
              <a:rPr b="1" lang="iw" u="sng"/>
              <a:t>קישורי עזר:</a:t>
            </a:r>
            <a:endParaRPr b="1" u="sng"/>
          </a:p>
          <a:p>
            <a:pPr indent="-317500" lvl="0" marL="457200" rtl="1" algn="r">
              <a:spcBef>
                <a:spcPts val="0"/>
              </a:spcBef>
              <a:spcAft>
                <a:spcPts val="0"/>
              </a:spcAft>
              <a:buSzPts val="1400"/>
              <a:buChar char="●"/>
            </a:pPr>
            <a:r>
              <a:rPr lang="iw" u="sng">
                <a:solidFill>
                  <a:schemeClr val="hlink"/>
                </a:solidFill>
                <a:hlinkClick r:id="rId3"/>
              </a:rPr>
              <a:t>הסבר בw3Schools</a:t>
            </a:r>
            <a:endParaRPr/>
          </a:p>
          <a:p>
            <a:pPr indent="-317500" lvl="0" marL="457200" rtl="1" algn="r">
              <a:spcBef>
                <a:spcPts val="0"/>
              </a:spcBef>
              <a:spcAft>
                <a:spcPts val="0"/>
              </a:spcAft>
              <a:buSzPts val="1400"/>
              <a:buChar char="●"/>
            </a:pPr>
            <a:r>
              <a:rPr lang="iw" u="sng">
                <a:solidFill>
                  <a:schemeClr val="hlink"/>
                </a:solidFill>
                <a:hlinkClick r:id="rId4"/>
              </a:rPr>
              <a:t>C# Corner</a:t>
            </a:r>
            <a:endParaRPr/>
          </a:p>
          <a:p>
            <a:pPr indent="-317500" lvl="0" marL="457200" rtl="1" algn="r">
              <a:spcBef>
                <a:spcPts val="0"/>
              </a:spcBef>
              <a:spcAft>
                <a:spcPts val="0"/>
              </a:spcAft>
              <a:buSzPts val="1400"/>
              <a:buChar char="●"/>
            </a:pPr>
            <a:r>
              <a:rPr lang="iw" u="sng">
                <a:solidFill>
                  <a:schemeClr val="hlink"/>
                </a:solidFill>
                <a:hlinkClick r:id="rId5"/>
              </a:rPr>
              <a:t>geeksforgeeks</a:t>
            </a:r>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7" name="Shape 107"/>
        <p:cNvGrpSpPr/>
        <p:nvPr/>
      </p:nvGrpSpPr>
      <p:grpSpPr>
        <a:xfrm>
          <a:off x="0" y="0"/>
          <a:ext cx="0" cy="0"/>
          <a:chOff x="0" y="0"/>
          <a:chExt cx="0" cy="0"/>
        </a:xfrm>
      </p:grpSpPr>
      <p:sp>
        <p:nvSpPr>
          <p:cNvPr id="108" name="Google Shape;108;p23"/>
          <p:cNvSpPr txBox="1"/>
          <p:nvPr/>
        </p:nvSpPr>
        <p:spPr>
          <a:xfrm>
            <a:off x="151425" y="256200"/>
            <a:ext cx="8944200" cy="47871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11</a:t>
            </a:r>
            <a:endParaRPr b="1" sz="1500" u="sng"/>
          </a:p>
          <a:p>
            <a:pPr indent="0" lvl="0" marL="0" rtl="1" algn="ctr">
              <a:spcBef>
                <a:spcPts val="0"/>
              </a:spcBef>
              <a:spcAft>
                <a:spcPts val="0"/>
              </a:spcAft>
              <a:buClr>
                <a:schemeClr val="dk1"/>
              </a:buClr>
              <a:buSzPts val="1100"/>
              <a:buFont typeface="Arial"/>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u="sng"/>
              <a:t>תרגולים בנושא העמסת בנאים:</a:t>
            </a:r>
            <a:endParaRPr b="1" u="sng"/>
          </a:p>
          <a:p>
            <a:pPr indent="-317500" lvl="0" marL="457200" rtl="1" algn="r">
              <a:spcBef>
                <a:spcPts val="0"/>
              </a:spcBef>
              <a:spcAft>
                <a:spcPts val="0"/>
              </a:spcAft>
              <a:buSzPts val="1400"/>
              <a:buAutoNum type="arabicPeriod"/>
            </a:pPr>
            <a:r>
              <a:rPr lang="iw"/>
              <a:t>צור מחלקה בשם Kitchen עם שדה int בשם totalPrice_ והוסף לה בנאי המקבל 4 מספרים המייצגים מחיר של מקרר, מיקרוגל, מדיח כלים ותנור חשב את סכום 4 הפרמטרים והכנס אותם לשדה totalPrice_ .</a:t>
            </a:r>
            <a:endParaRPr/>
          </a:p>
          <a:p>
            <a:pPr indent="-317500" lvl="1" marL="914400" rtl="1" algn="r">
              <a:spcBef>
                <a:spcPts val="0"/>
              </a:spcBef>
              <a:spcAft>
                <a:spcPts val="0"/>
              </a:spcAft>
              <a:buSzPts val="1400"/>
              <a:buAutoNum type="alphaLcPeriod"/>
            </a:pPr>
            <a:r>
              <a:rPr lang="iw"/>
              <a:t>צור מטבח ובדוק אם אכן הסה"כ מחיר תואם למה שציפינו.</a:t>
            </a:r>
            <a:endParaRPr/>
          </a:p>
          <a:p>
            <a:pPr indent="-317500" lvl="1" marL="914400" rtl="1" algn="r">
              <a:spcBef>
                <a:spcPts val="0"/>
              </a:spcBef>
              <a:spcAft>
                <a:spcPts val="0"/>
              </a:spcAft>
              <a:buSzPts val="1400"/>
              <a:buAutoNum type="alphaLcPeriod"/>
            </a:pPr>
            <a:r>
              <a:rPr lang="iw"/>
              <a:t>כעת הוסף למחלקה עוד בנאי שמקבל את כל הפרמטרים של הבנאי הראשון וגם את הפרמטרים: string:צבע | גודל במטרים:Int | האם עם חלון:bool </a:t>
            </a:r>
            <a:endParaRPr/>
          </a:p>
          <a:p>
            <a:pPr indent="-317500" lvl="2" marL="1371600" rtl="1" algn="r">
              <a:spcBef>
                <a:spcPts val="0"/>
              </a:spcBef>
              <a:spcAft>
                <a:spcPts val="0"/>
              </a:spcAft>
              <a:buSzPts val="1400"/>
              <a:buAutoNum type="romanLcPeriod"/>
            </a:pPr>
            <a:r>
              <a:rPr lang="iw"/>
              <a:t>אם הצבע שחור הוסף למחיר הכולל עוד 200 ש"ח</a:t>
            </a:r>
            <a:endParaRPr/>
          </a:p>
          <a:p>
            <a:pPr indent="-317500" lvl="2" marL="1371600" rtl="1" algn="r">
              <a:spcBef>
                <a:spcPts val="0"/>
              </a:spcBef>
              <a:spcAft>
                <a:spcPts val="0"/>
              </a:spcAft>
              <a:buSzPts val="1400"/>
              <a:buAutoNum type="romanLcPeriod"/>
            </a:pPr>
            <a:r>
              <a:rPr lang="iw"/>
              <a:t>כל מטר = 5 ש"ח למחיר הסופי.</a:t>
            </a:r>
            <a:endParaRPr/>
          </a:p>
          <a:p>
            <a:pPr indent="-317500" lvl="2" marL="1371600" rtl="1" algn="r">
              <a:spcBef>
                <a:spcPts val="0"/>
              </a:spcBef>
              <a:spcAft>
                <a:spcPts val="0"/>
              </a:spcAft>
              <a:buSzPts val="1400"/>
              <a:buAutoNum type="romanLcPeriod"/>
            </a:pPr>
            <a:r>
              <a:rPr lang="iw"/>
              <a:t>אם המטבח כולל חלון הוסף עוד 500 ש"ח</a:t>
            </a:r>
            <a:endParaRPr/>
          </a:p>
          <a:p>
            <a:pPr indent="-317500" lvl="1" marL="914400" rtl="1" algn="r">
              <a:spcBef>
                <a:spcPts val="0"/>
              </a:spcBef>
              <a:spcAft>
                <a:spcPts val="0"/>
              </a:spcAft>
              <a:buSzPts val="1400"/>
              <a:buAutoNum type="alphaLcPeriod"/>
            </a:pPr>
            <a:r>
              <a:rPr lang="iw"/>
              <a:t>הבנאי השני יקרא באמצעות (...)this שיעשה את העבודה עם ה4 פרמטרים שלו.</a:t>
            </a:r>
            <a:endParaRPr/>
          </a:p>
          <a:p>
            <a:pPr indent="-317500" lvl="1" marL="914400" rtl="1" algn="r">
              <a:spcBef>
                <a:spcPts val="0"/>
              </a:spcBef>
              <a:spcAft>
                <a:spcPts val="0"/>
              </a:spcAft>
              <a:buSzPts val="1400"/>
              <a:buAutoNum type="alphaLcPeriod"/>
            </a:pPr>
            <a:r>
              <a:rPr lang="iw"/>
              <a:t>הוסף בנאי שלישי המקבל </a:t>
            </a:r>
            <a:r>
              <a:rPr b="1" lang="iw"/>
              <a:t>גם</a:t>
            </a:r>
            <a:r>
              <a:rPr lang="iw"/>
              <a:t> את המחירים ל4 פריטי המטבח </a:t>
            </a:r>
            <a:r>
              <a:rPr b="1" lang="iw"/>
              <a:t>וגם</a:t>
            </a:r>
            <a:r>
              <a:rPr lang="iw"/>
              <a:t> את שלושת הפרמטרים של הבנאי השני.</a:t>
            </a:r>
            <a:endParaRPr/>
          </a:p>
          <a:p>
            <a:pPr indent="-317500" lvl="1" marL="914400" rtl="1" algn="r">
              <a:spcBef>
                <a:spcPts val="0"/>
              </a:spcBef>
              <a:spcAft>
                <a:spcPts val="0"/>
              </a:spcAft>
              <a:buSzPts val="1400"/>
              <a:buAutoNum type="alphaLcPeriod"/>
            </a:pPr>
            <a:r>
              <a:rPr lang="iw"/>
              <a:t>צור 3 מטבחים דרך הבנאי השני שקורא לשני עם כל הפרמטרים.</a:t>
            </a:r>
            <a:endParaRPr/>
          </a:p>
          <a:p>
            <a:pPr indent="0" lvl="0" marL="0" rtl="1" algn="r">
              <a:spcBef>
                <a:spcPts val="0"/>
              </a:spcBef>
              <a:spcAft>
                <a:spcPts val="0"/>
              </a:spcAft>
              <a:buNone/>
            </a:pPr>
            <a:r>
              <a:t/>
            </a:r>
            <a:endParaRPr/>
          </a:p>
          <a:p>
            <a:pPr indent="0" lvl="0" marL="0" rtl="1" algn="r">
              <a:spcBef>
                <a:spcPts val="0"/>
              </a:spcBef>
              <a:spcAft>
                <a:spcPts val="0"/>
              </a:spcAft>
              <a:buNone/>
            </a:pPr>
            <a:r>
              <a:rPr b="1" lang="iw" u="sng"/>
              <a:t>קישורי עזר:</a:t>
            </a:r>
            <a:endParaRPr b="1" u="sng"/>
          </a:p>
          <a:p>
            <a:pPr indent="-317500" lvl="0" marL="457200" rtl="1" algn="r">
              <a:spcBef>
                <a:spcPts val="0"/>
              </a:spcBef>
              <a:spcAft>
                <a:spcPts val="0"/>
              </a:spcAft>
              <a:buSzPts val="1400"/>
              <a:buChar char="●"/>
            </a:pPr>
            <a:r>
              <a:rPr lang="iw" u="sng">
                <a:solidFill>
                  <a:schemeClr val="hlink"/>
                </a:solidFill>
                <a:hlinkClick r:id="rId3"/>
              </a:rPr>
              <a:t>הסבר בGeeksForGeeks</a:t>
            </a:r>
            <a:endParaRPr sz="2500"/>
          </a:p>
          <a:p>
            <a:pPr indent="-317500" lvl="0" marL="457200" rtl="1" algn="r">
              <a:spcBef>
                <a:spcPts val="0"/>
              </a:spcBef>
              <a:spcAft>
                <a:spcPts val="0"/>
              </a:spcAft>
              <a:buSzPts val="1400"/>
              <a:buChar char="●"/>
            </a:pPr>
            <a:r>
              <a:rPr lang="iw" u="sng">
                <a:solidFill>
                  <a:schemeClr val="hlink"/>
                </a:solidFill>
                <a:hlinkClick r:id="rId4"/>
              </a:rPr>
              <a:t>הסבר בtutorialspoint</a:t>
            </a:r>
            <a:endParaRPr/>
          </a:p>
          <a:p>
            <a:pPr indent="-317500" lvl="0" marL="457200" rtl="1" algn="r">
              <a:spcBef>
                <a:spcPts val="0"/>
              </a:spcBef>
              <a:spcAft>
                <a:spcPts val="0"/>
              </a:spcAft>
              <a:buClr>
                <a:schemeClr val="dk1"/>
              </a:buClr>
              <a:buSzPts val="1400"/>
              <a:buChar char="●"/>
            </a:pPr>
            <a:r>
              <a:rPr lang="iw" u="sng">
                <a:solidFill>
                  <a:schemeClr val="hlink"/>
                </a:solidFill>
                <a:hlinkClick r:id="rId5"/>
              </a:rPr>
              <a:t>הסבר בComplete C# Tutorial</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2" name="Shape 112"/>
        <p:cNvGrpSpPr/>
        <p:nvPr/>
      </p:nvGrpSpPr>
      <p:grpSpPr>
        <a:xfrm>
          <a:off x="0" y="0"/>
          <a:ext cx="0" cy="0"/>
          <a:chOff x="0" y="0"/>
          <a:chExt cx="0" cy="0"/>
        </a:xfrm>
      </p:grpSpPr>
      <p:sp>
        <p:nvSpPr>
          <p:cNvPr id="113" name="Google Shape;113;p24"/>
          <p:cNvSpPr txBox="1"/>
          <p:nvPr/>
        </p:nvSpPr>
        <p:spPr>
          <a:xfrm>
            <a:off x="151425" y="256200"/>
            <a:ext cx="8944200" cy="5002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12</a:t>
            </a:r>
            <a:endParaRPr b="1" sz="1500" u="sng"/>
          </a:p>
          <a:p>
            <a:pPr indent="0" lvl="0" marL="0" rtl="1" algn="ctr">
              <a:spcBef>
                <a:spcPts val="0"/>
              </a:spcBef>
              <a:spcAft>
                <a:spcPts val="0"/>
              </a:spcAft>
              <a:buClr>
                <a:schemeClr val="dk1"/>
              </a:buClr>
              <a:buSzPts val="1100"/>
              <a:buFont typeface="Arial"/>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u="sng"/>
              <a:t>תרגולים בנושא דריסת פונקציות באמצעות virtual and override:</a:t>
            </a:r>
            <a:endParaRPr b="1" u="sng"/>
          </a:p>
          <a:p>
            <a:pPr indent="-317500" lvl="0" marL="457200" rtl="1" algn="r">
              <a:spcBef>
                <a:spcPts val="0"/>
              </a:spcBef>
              <a:spcAft>
                <a:spcPts val="0"/>
              </a:spcAft>
              <a:buSzPts val="1400"/>
              <a:buAutoNum type="arabicPeriod"/>
            </a:pPr>
            <a:r>
              <a:rPr lang="iw"/>
              <a:t>צור מחלקת Bird עם פונקציה של </a:t>
            </a:r>
            <a:r>
              <a:rPr b="1" lang="iw"/>
              <a:t>"Fly"</a:t>
            </a:r>
            <a:r>
              <a:rPr lang="iw"/>
              <a:t> שמדפיסה למסך </a:t>
            </a:r>
            <a:r>
              <a:rPr b="1" lang="iw"/>
              <a:t>"Run , wave and take off"</a:t>
            </a:r>
            <a:endParaRPr b="1"/>
          </a:p>
          <a:p>
            <a:pPr indent="-317500" lvl="0" marL="457200" rtl="1" algn="r">
              <a:spcBef>
                <a:spcPts val="0"/>
              </a:spcBef>
              <a:spcAft>
                <a:spcPts val="0"/>
              </a:spcAft>
              <a:buSzPts val="1400"/>
              <a:buAutoNum type="arabicPeriod"/>
            </a:pPr>
            <a:r>
              <a:rPr lang="iw"/>
              <a:t>צור עוד פונקציה של Shower שמדפיסה למסך:</a:t>
            </a:r>
            <a:r>
              <a:rPr b="1" lang="iw"/>
              <a:t> "Good Water For Shower"</a:t>
            </a:r>
            <a:endParaRPr b="1"/>
          </a:p>
          <a:p>
            <a:pPr indent="-317500" lvl="0" marL="457200" rtl="1" algn="r">
              <a:spcBef>
                <a:spcPts val="0"/>
              </a:spcBef>
              <a:spcAft>
                <a:spcPts val="0"/>
              </a:spcAft>
              <a:buSzPts val="1400"/>
              <a:buAutoNum type="arabicPeriod"/>
            </a:pPr>
            <a:r>
              <a:rPr lang="iw"/>
              <a:t>צור מחלקה נוספת בשם Chicken היורשת ממחלקת Bird (וכעת אנו בבעיה של מה נעשה עם </a:t>
            </a:r>
            <a:r>
              <a:rPr b="1" lang="iw">
                <a:solidFill>
                  <a:schemeClr val="dk1"/>
                </a:solidFill>
              </a:rPr>
              <a:t>Fly </a:t>
            </a:r>
            <a:r>
              <a:rPr lang="iw"/>
              <a:t>לתרנגולת בזמן שלא יכולה לעוף...)</a:t>
            </a:r>
            <a:endParaRPr/>
          </a:p>
          <a:p>
            <a:pPr indent="-317500" lvl="0" marL="457200" rtl="1" algn="r">
              <a:spcBef>
                <a:spcPts val="0"/>
              </a:spcBef>
              <a:spcAft>
                <a:spcPts val="0"/>
              </a:spcAft>
              <a:buSzPts val="1400"/>
              <a:buAutoNum type="arabicPeriod"/>
            </a:pPr>
            <a:r>
              <a:rPr lang="iw"/>
              <a:t>לפתרון בעיה זו: הגדר את פונקציית </a:t>
            </a:r>
            <a:r>
              <a:rPr b="1" lang="iw">
                <a:solidFill>
                  <a:schemeClr val="dk1"/>
                </a:solidFill>
              </a:rPr>
              <a:t>Fly </a:t>
            </a:r>
            <a:r>
              <a:rPr lang="iw"/>
              <a:t>במחלקת הבסיס כ</a:t>
            </a:r>
            <a:r>
              <a:rPr b="1" lang="iw"/>
              <a:t>ברת דריסה(Virtual)</a:t>
            </a:r>
            <a:r>
              <a:rPr lang="iw"/>
              <a:t> ובמחלקת הבן הגדר אותה </a:t>
            </a:r>
            <a:r>
              <a:rPr b="1" lang="iw"/>
              <a:t>כדורסת(override)</a:t>
            </a:r>
            <a:r>
              <a:rPr lang="iw"/>
              <a:t> ושם הדפס : </a:t>
            </a:r>
            <a:r>
              <a:rPr b="1" lang="iw"/>
              <a:t>"Sorry, I Can't Fly"</a:t>
            </a:r>
            <a:endParaRPr b="1"/>
          </a:p>
          <a:p>
            <a:pPr indent="-317500" lvl="0" marL="457200" rtl="1" algn="r">
              <a:spcBef>
                <a:spcPts val="0"/>
              </a:spcBef>
              <a:spcAft>
                <a:spcPts val="0"/>
              </a:spcAft>
              <a:buSzPts val="1400"/>
              <a:buAutoNum type="arabicPeriod"/>
            </a:pPr>
            <a:r>
              <a:rPr lang="iw"/>
              <a:t>צור מחלקה נוספת בשם LazyTukon שלא אוהב להתקלח וממש אצלו את הפונקציה "Shower" בהדפסה למסך: "i'm So Tired" </a:t>
            </a:r>
            <a:r>
              <a:rPr b="1" lang="iw">
                <a:solidFill>
                  <a:schemeClr val="dk1"/>
                </a:solidFill>
              </a:rPr>
              <a:t>ללא וירטואל ואוברייד(!!) האם אפשרי?</a:t>
            </a:r>
            <a:endParaRPr b="1">
              <a:solidFill>
                <a:schemeClr val="dk1"/>
              </a:solidFill>
            </a:endParaRPr>
          </a:p>
          <a:p>
            <a:pPr indent="-317500" lvl="0" marL="457200" rtl="1" algn="r">
              <a:spcBef>
                <a:spcPts val="0"/>
              </a:spcBef>
              <a:spcAft>
                <a:spcPts val="0"/>
              </a:spcAft>
              <a:buClr>
                <a:schemeClr val="dk1"/>
              </a:buClr>
              <a:buSzPts val="1400"/>
              <a:buAutoNum type="arabicPeriod"/>
            </a:pPr>
            <a:r>
              <a:rPr lang="iw">
                <a:solidFill>
                  <a:schemeClr val="dk1"/>
                </a:solidFill>
              </a:rPr>
              <a:t>צור 2 מצביעים של מחלקת הבסיס עם הצבעה לבנים בצורה זו:</a:t>
            </a:r>
            <a:endParaRPr>
              <a:solidFill>
                <a:schemeClr val="dk1"/>
              </a:solidFill>
            </a:endParaRPr>
          </a:p>
          <a:p>
            <a:pPr indent="0" lvl="0" marL="0" rtl="0" algn="l">
              <a:spcBef>
                <a:spcPts val="0"/>
              </a:spcBef>
              <a:spcAft>
                <a:spcPts val="0"/>
              </a:spcAft>
              <a:buNone/>
            </a:pPr>
            <a:r>
              <a:rPr b="1" lang="iw">
                <a:solidFill>
                  <a:schemeClr val="dk1"/>
                </a:solidFill>
              </a:rPr>
              <a:t>Bird chkn = new Chicken();</a:t>
            </a:r>
            <a:endParaRPr b="1">
              <a:solidFill>
                <a:schemeClr val="dk1"/>
              </a:solidFill>
            </a:endParaRPr>
          </a:p>
          <a:p>
            <a:pPr indent="0" lvl="0" marL="0" rtl="0" algn="l">
              <a:spcBef>
                <a:spcPts val="0"/>
              </a:spcBef>
              <a:spcAft>
                <a:spcPts val="0"/>
              </a:spcAft>
              <a:buNone/>
            </a:pPr>
            <a:r>
              <a:rPr b="1" lang="iw">
                <a:solidFill>
                  <a:schemeClr val="dk1"/>
                </a:solidFill>
              </a:rPr>
              <a:t>Bird tukon = new LazyTukon();</a:t>
            </a:r>
            <a:endParaRPr b="1">
              <a:solidFill>
                <a:schemeClr val="dk1"/>
              </a:solidFill>
            </a:endParaRPr>
          </a:p>
          <a:p>
            <a:pPr indent="-317500" lvl="0" marL="457200" rtl="1" algn="r">
              <a:spcBef>
                <a:spcPts val="0"/>
              </a:spcBef>
              <a:spcAft>
                <a:spcPts val="0"/>
              </a:spcAft>
              <a:buClr>
                <a:schemeClr val="dk1"/>
              </a:buClr>
              <a:buSzPts val="1400"/>
              <a:buAutoNum type="arabicPeriod"/>
            </a:pPr>
            <a:r>
              <a:rPr lang="iw">
                <a:solidFill>
                  <a:schemeClr val="dk1"/>
                </a:solidFill>
              </a:rPr>
              <a:t>צור שני מופעים מלאים של הבנים (גם מצביע וגם מקום בזיכרון של הבנים)</a:t>
            </a:r>
            <a:endParaRPr>
              <a:solidFill>
                <a:schemeClr val="dk1"/>
              </a:solidFill>
            </a:endParaRPr>
          </a:p>
          <a:p>
            <a:pPr indent="-317500" lvl="0" marL="457200" rtl="1" algn="r">
              <a:spcBef>
                <a:spcPts val="0"/>
              </a:spcBef>
              <a:spcAft>
                <a:spcPts val="0"/>
              </a:spcAft>
              <a:buClr>
                <a:schemeClr val="dk1"/>
              </a:buClr>
              <a:buSzPts val="1400"/>
              <a:buAutoNum type="arabicPeriod"/>
            </a:pPr>
            <a:r>
              <a:rPr lang="iw">
                <a:solidFill>
                  <a:schemeClr val="dk1"/>
                </a:solidFill>
              </a:rPr>
              <a:t>הפעל ל4 המופעים את הפונקציות של </a:t>
            </a:r>
            <a:r>
              <a:rPr b="1" lang="iw">
                <a:solidFill>
                  <a:schemeClr val="dk1"/>
                </a:solidFill>
              </a:rPr>
              <a:t>Fly </a:t>
            </a:r>
            <a:r>
              <a:rPr lang="iw">
                <a:solidFill>
                  <a:schemeClr val="dk1"/>
                </a:solidFill>
              </a:rPr>
              <a:t>ושל Shower מה מימש כל אחד מהמופעים?? למה?</a:t>
            </a:r>
            <a:endParaRPr>
              <a:solidFill>
                <a:schemeClr val="dk1"/>
              </a:solidFill>
            </a:endParaRPr>
          </a:p>
          <a:p>
            <a:pPr indent="0" lvl="0" marL="0" rtl="1" algn="r">
              <a:spcBef>
                <a:spcPts val="0"/>
              </a:spcBef>
              <a:spcAft>
                <a:spcPts val="0"/>
              </a:spcAft>
              <a:buNone/>
            </a:pPr>
            <a:r>
              <a:rPr b="1" lang="iw" u="sng">
                <a:solidFill>
                  <a:schemeClr val="dk1"/>
                </a:solidFill>
              </a:rPr>
              <a:t>קישורי עזר:</a:t>
            </a:r>
            <a:endParaRPr b="1" u="sng">
              <a:solidFill>
                <a:schemeClr val="dk1"/>
              </a:solidFill>
            </a:endParaRPr>
          </a:p>
          <a:p>
            <a:pPr indent="-317500" lvl="0" marL="457200" rtl="1" algn="r">
              <a:spcBef>
                <a:spcPts val="0"/>
              </a:spcBef>
              <a:spcAft>
                <a:spcPts val="0"/>
              </a:spcAft>
              <a:buClr>
                <a:schemeClr val="dk1"/>
              </a:buClr>
              <a:buSzPts val="1400"/>
              <a:buChar char="●"/>
            </a:pPr>
            <a:r>
              <a:rPr lang="iw">
                <a:solidFill>
                  <a:schemeClr val="hlink"/>
                </a:solidFill>
                <a:uFill>
                  <a:noFill/>
                </a:uFill>
                <a:hlinkClick r:id="rId3"/>
              </a:rPr>
              <a:t>virtual &amp; Override בgeeksForGeeks</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hlink"/>
                </a:solidFill>
                <a:uFill>
                  <a:noFill/>
                </a:uFill>
                <a:hlinkClick r:id="rId4"/>
              </a:rPr>
              <a:t>Microsoft Docs</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hlink"/>
                </a:solidFill>
                <a:uFill>
                  <a:noFill/>
                </a:uFill>
                <a:hlinkClick r:id="rId5"/>
              </a:rPr>
              <a:t>C# Corner</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 name="Shape 117"/>
        <p:cNvGrpSpPr/>
        <p:nvPr/>
      </p:nvGrpSpPr>
      <p:grpSpPr>
        <a:xfrm>
          <a:off x="0" y="0"/>
          <a:ext cx="0" cy="0"/>
          <a:chOff x="0" y="0"/>
          <a:chExt cx="0" cy="0"/>
        </a:xfrm>
      </p:grpSpPr>
      <p:sp>
        <p:nvSpPr>
          <p:cNvPr id="118" name="Google Shape;118;p25"/>
          <p:cNvSpPr txBox="1"/>
          <p:nvPr/>
        </p:nvSpPr>
        <p:spPr>
          <a:xfrm>
            <a:off x="151425" y="256200"/>
            <a:ext cx="8944200" cy="4633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13</a:t>
            </a:r>
            <a:endParaRPr b="1" sz="1500" u="sng"/>
          </a:p>
          <a:p>
            <a:pPr indent="0" lvl="0" marL="0" rtl="1" algn="ctr">
              <a:spcBef>
                <a:spcPts val="0"/>
              </a:spcBef>
              <a:spcAft>
                <a:spcPts val="0"/>
              </a:spcAft>
              <a:buClr>
                <a:schemeClr val="dk1"/>
              </a:buClr>
              <a:buSzPts val="1100"/>
              <a:buFont typeface="Arial"/>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a:solidFill>
                  <a:schemeClr val="dk1"/>
                </a:solidFill>
              </a:rPr>
              <a:t>שימוש במילה new לפונקציות:</a:t>
            </a:r>
            <a:endParaRPr b="1">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צור מחלקת Computer ושים בה את השדות: מחיר(double), מעבד(string), האם פועל(bool) שמקבל ומכיל אותם בקונסטרקטור.</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צור בתוכה פונקציית void(לא virtual) הנקראת: TurnOnOrOff שהופכת את המשתנה הבוליאני מאמת לשקר וכן להיפך</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צור מחלקת Laptop היורשת ממחלקת מחשב והוסף לה את השדות משקל(float) ורכיב string)wifi) שמקבלת(בנוסף לשדות הבסיס) גם את השדות האלה ושולחת למחלקת הבסיס את השדות הנצרכים</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צור בתוכה גם את פונקציית  TurnOnOrOff רק שאצלה היא לא משנה את הערך לכבוי אלא רק מכניסה למצב שינה(בשביל הדוגמה, נדפיס למסך שהמחשב נכנס למצב שינה)</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האם הקומפיילר מקבל את זה?</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הוסף את המילה new לפונקציית הלפטופ.</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כעת, צור מופע מהצבה בזיכרון של האבא וזיכרון מהסוג של הבן. כ"כ צור מופע מלא של הבן.</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קרא דרך שני המופעים לפונקציה TurnOnOrOff האם יש הבדל ביניהם? למה?</a:t>
            </a:r>
            <a:endParaRPr>
              <a:solidFill>
                <a:schemeClr val="dk1"/>
              </a:solidFill>
            </a:endParaRPr>
          </a:p>
          <a:p>
            <a:pPr indent="0" lvl="0" marL="0" rtl="1" algn="r">
              <a:spcBef>
                <a:spcPts val="0"/>
              </a:spcBef>
              <a:spcAft>
                <a:spcPts val="0"/>
              </a:spcAft>
              <a:buNone/>
            </a:pPr>
            <a:r>
              <a:t/>
            </a:r>
            <a:endParaRPr b="1" sz="1500" u="sng">
              <a:solidFill>
                <a:schemeClr val="dk1"/>
              </a:solidFill>
            </a:endParaRPr>
          </a:p>
          <a:p>
            <a:pPr indent="0" lvl="0" marL="0" rtl="1" algn="r">
              <a:spcBef>
                <a:spcPts val="0"/>
              </a:spcBef>
              <a:spcAft>
                <a:spcPts val="0"/>
              </a:spcAft>
              <a:buNone/>
            </a:pPr>
            <a:r>
              <a:rPr b="1" lang="iw" sz="1500" u="sng">
                <a:solidFill>
                  <a:schemeClr val="dk1"/>
                </a:solidFill>
              </a:rPr>
              <a:t>קישורי עזר:</a:t>
            </a:r>
            <a:endParaRPr b="1" sz="1500" u="sng">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3"/>
              </a:rPr>
              <a:t>הסבר מעולה על ההבדלים בין override לhiding בC# Corners</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4"/>
              </a:rPr>
              <a:t>הסבר בGeeksForGeeks</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p26"/>
          <p:cNvSpPr txBox="1"/>
          <p:nvPr/>
        </p:nvSpPr>
        <p:spPr>
          <a:xfrm>
            <a:off x="151425" y="256200"/>
            <a:ext cx="8944200" cy="43560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14</a:t>
            </a:r>
            <a:endParaRPr b="1" sz="1500" u="sng"/>
          </a:p>
          <a:p>
            <a:pPr indent="0" lvl="0" marL="0" rtl="1" algn="ctr">
              <a:spcBef>
                <a:spcPts val="0"/>
              </a:spcBef>
              <a:spcAft>
                <a:spcPts val="0"/>
              </a:spcAft>
              <a:buClr>
                <a:schemeClr val="dk1"/>
              </a:buClr>
              <a:buSzPts val="1100"/>
              <a:buFont typeface="Arial"/>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solidFill>
                  <a:schemeClr val="dk1"/>
                </a:solidFill>
              </a:rPr>
              <a:t>שימוש בthis וbase:</a:t>
            </a:r>
            <a:endParaRPr b="1" sz="1500" u="sng">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מחלקה בשם Vehicle עם השדות:בשמות הבאים color,doors,wheels (</a:t>
            </a:r>
            <a:r>
              <a:rPr b="1" lang="iw" sz="1500">
                <a:solidFill>
                  <a:schemeClr val="dk1"/>
                </a:solidFill>
              </a:rPr>
              <a:t>חובה בשם הזה</a:t>
            </a:r>
            <a:r>
              <a:rPr lang="iw" sz="1500">
                <a:solidFill>
                  <a:schemeClr val="dk1"/>
                </a:solidFill>
              </a:rPr>
              <a:t>)</a:t>
            </a:r>
            <a:endParaRPr sz="1500">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בנאי מלא המקבל את שלושת השדות ומכיל את השדות שלו עם הערכים שקיבל בצורה הזו:</a:t>
            </a:r>
            <a:endParaRPr sz="1500">
              <a:solidFill>
                <a:schemeClr val="dk1"/>
              </a:solidFill>
            </a:endParaRPr>
          </a:p>
          <a:p>
            <a:pPr indent="0" lvl="0" marL="0" rtl="0" algn="l">
              <a:spcBef>
                <a:spcPts val="0"/>
              </a:spcBef>
              <a:spcAft>
                <a:spcPts val="0"/>
              </a:spcAft>
              <a:buNone/>
            </a:pPr>
            <a:r>
              <a:rPr lang="iw" sz="1500">
                <a:solidFill>
                  <a:schemeClr val="dk1"/>
                </a:solidFill>
              </a:rPr>
              <a:t>public Vehicle(string color, int doors, int wheels)</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כעת, הבהר לקומפיילר בעזרת this להכניס את הערכים החדשים לשדות של המחלקה ולא הפוך.</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דרוס את פונקציית ToString והחזר את הערכים של שלושת השדות.</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כעת, צור מחלקת Train היורשת ממחלקת Vehicle והוסף לה את השדות carriages וpassengers </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גם אצלה דרוס את פונקציית ToString רק שהיא תחזיר </a:t>
            </a:r>
            <a:r>
              <a:rPr b="1" lang="iw" sz="1500">
                <a:solidFill>
                  <a:schemeClr val="dk1"/>
                </a:solidFill>
              </a:rPr>
              <a:t>בדיוק את מה שאבא שלה מחזיר(בלי לכתוב את אותה שורת קוד) </a:t>
            </a:r>
            <a:r>
              <a:rPr lang="iw" sz="1500">
                <a:solidFill>
                  <a:schemeClr val="dk1"/>
                </a:solidFill>
              </a:rPr>
              <a:t>+ את מספר הקרונות והנוסעים.</a:t>
            </a:r>
            <a:endParaRPr sz="1500">
              <a:solidFill>
                <a:schemeClr val="dk1"/>
              </a:solidFill>
            </a:endParaRPr>
          </a:p>
          <a:p>
            <a:pPr indent="0" lvl="0" marL="0" rtl="1" algn="r">
              <a:spcBef>
                <a:spcPts val="0"/>
              </a:spcBef>
              <a:spcAft>
                <a:spcPts val="0"/>
              </a:spcAft>
              <a:buNone/>
            </a:pPr>
            <a:r>
              <a:t/>
            </a:r>
            <a:endParaRPr b="1" sz="1500" u="sng">
              <a:solidFill>
                <a:schemeClr val="dk1"/>
              </a:solidFill>
            </a:endParaRPr>
          </a:p>
          <a:p>
            <a:pPr indent="0" lvl="0" marL="0" rtl="1" algn="r">
              <a:spcBef>
                <a:spcPts val="0"/>
              </a:spcBef>
              <a:spcAft>
                <a:spcPts val="0"/>
              </a:spcAft>
              <a:buNone/>
            </a:pPr>
            <a:r>
              <a:rPr b="1" lang="iw" sz="1500" u="sng">
                <a:solidFill>
                  <a:schemeClr val="dk1"/>
                </a:solidFill>
              </a:rPr>
              <a:t>קישורי עזר:</a:t>
            </a:r>
            <a:endParaRPr b="1" sz="1500" u="sng">
              <a:solidFill>
                <a:schemeClr val="dk1"/>
              </a:solidFill>
            </a:endParaRPr>
          </a:p>
          <a:p>
            <a:pPr indent="-323850" lvl="0" marL="457200" rtl="1" algn="r">
              <a:spcBef>
                <a:spcPts val="0"/>
              </a:spcBef>
              <a:spcAft>
                <a:spcPts val="0"/>
              </a:spcAft>
              <a:buSzPts val="1500"/>
              <a:buChar char="●"/>
            </a:pPr>
            <a:r>
              <a:rPr lang="iw" sz="1500">
                <a:solidFill>
                  <a:schemeClr val="hlink"/>
                </a:solidFill>
                <a:uFill>
                  <a:noFill/>
                </a:uFill>
                <a:hlinkClick r:id="rId3"/>
              </a:rPr>
              <a:t>בנושא פונקציית הToString בMicrosoft Docs</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4"/>
              </a:rPr>
              <a:t>בנושא המילה base ב Microsoft Docs</a:t>
            </a:r>
            <a:endParaRPr sz="1500">
              <a:solidFill>
                <a:schemeClr val="dk1"/>
              </a:solidFill>
            </a:endParaRPr>
          </a:p>
          <a:p>
            <a:pPr indent="-323850" lvl="0" marL="457200" rtl="1" algn="r">
              <a:spcBef>
                <a:spcPts val="0"/>
              </a:spcBef>
              <a:spcAft>
                <a:spcPts val="0"/>
              </a:spcAft>
              <a:buClr>
                <a:schemeClr val="dk1"/>
              </a:buClr>
              <a:buSzPts val="1500"/>
              <a:buChar char="●"/>
            </a:pPr>
            <a:r>
              <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7" name="Shape 127"/>
        <p:cNvGrpSpPr/>
        <p:nvPr/>
      </p:nvGrpSpPr>
      <p:grpSpPr>
        <a:xfrm>
          <a:off x="0" y="0"/>
          <a:ext cx="0" cy="0"/>
          <a:chOff x="0" y="0"/>
          <a:chExt cx="0" cy="0"/>
        </a:xfrm>
      </p:grpSpPr>
      <p:sp>
        <p:nvSpPr>
          <p:cNvPr id="128" name="Google Shape;128;p27"/>
          <p:cNvSpPr txBox="1"/>
          <p:nvPr/>
        </p:nvSpPr>
        <p:spPr>
          <a:xfrm>
            <a:off x="151425" y="256200"/>
            <a:ext cx="8944200" cy="3663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15</a:t>
            </a:r>
            <a:endParaRPr b="1" sz="1500" u="sng"/>
          </a:p>
          <a:p>
            <a:pPr indent="0" lvl="0" marL="0" rtl="1" algn="ctr">
              <a:spcBef>
                <a:spcPts val="0"/>
              </a:spcBef>
              <a:spcAft>
                <a:spcPts val="0"/>
              </a:spcAft>
              <a:buClr>
                <a:schemeClr val="dk1"/>
              </a:buClr>
              <a:buSzPts val="1100"/>
              <a:buFont typeface="Arial"/>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solidFill>
                  <a:schemeClr val="dk1"/>
                </a:solidFill>
              </a:rPr>
              <a:t>שימוש בout וref:</a:t>
            </a:r>
            <a:endParaRPr b="1" sz="1500" u="sng">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פונקציה סטטית בprogram בשם SpecificCalc המחזירה bool ומקבלת בפרמטרים 3 מספרים ועוד פרמטר </a:t>
            </a:r>
            <a:r>
              <a:rPr b="1" lang="iw" sz="1500">
                <a:solidFill>
                  <a:schemeClr val="dk1"/>
                </a:solidFill>
              </a:rPr>
              <a:t>out </a:t>
            </a:r>
            <a:r>
              <a:rPr lang="iw" sz="1500">
                <a:solidFill>
                  <a:schemeClr val="dk1"/>
                </a:solidFill>
              </a:rPr>
              <a:t>string בשם responseError שייצג את התשובה שחזרה:</a:t>
            </a:r>
            <a:endParaRPr sz="1500">
              <a:solidFill>
                <a:schemeClr val="dk1"/>
              </a:solidFill>
            </a:endParaRPr>
          </a:p>
          <a:p>
            <a:pPr indent="0" lvl="0" marL="0" rtl="0" algn="l">
              <a:spcBef>
                <a:spcPts val="0"/>
              </a:spcBef>
              <a:spcAft>
                <a:spcPts val="0"/>
              </a:spcAft>
              <a:buNone/>
            </a:pPr>
            <a:r>
              <a:rPr lang="iw" sz="1500">
                <a:solidFill>
                  <a:schemeClr val="dk1"/>
                </a:solidFill>
              </a:rPr>
              <a:t>public static SpecificCalc(int n1, int n2, int n3, </a:t>
            </a:r>
            <a:r>
              <a:rPr b="1" lang="iw" sz="1500">
                <a:solidFill>
                  <a:schemeClr val="dk1"/>
                </a:solidFill>
              </a:rPr>
              <a:t>out </a:t>
            </a:r>
            <a:r>
              <a:rPr lang="iw" sz="1500">
                <a:solidFill>
                  <a:schemeClr val="dk1"/>
                </a:solidFill>
              </a:rPr>
              <a:t>string responseError) {///}</a:t>
            </a:r>
            <a:endParaRPr sz="1500">
              <a:solidFill>
                <a:schemeClr val="dk1"/>
              </a:solidFill>
            </a:endParaRPr>
          </a:p>
          <a:p>
            <a:pPr indent="-323850" lvl="0" marL="914400" rtl="1" algn="r">
              <a:spcBef>
                <a:spcPts val="0"/>
              </a:spcBef>
              <a:spcAft>
                <a:spcPts val="0"/>
              </a:spcAft>
              <a:buClr>
                <a:schemeClr val="dk1"/>
              </a:buClr>
              <a:buSzPts val="1500"/>
              <a:buChar char="●"/>
            </a:pPr>
            <a:r>
              <a:rPr lang="iw" sz="1500">
                <a:solidFill>
                  <a:schemeClr val="dk1"/>
                </a:solidFill>
              </a:rPr>
              <a:t>צור עוד פונקציה שמקבלת </a:t>
            </a:r>
            <a:endParaRPr sz="1500">
              <a:solidFill>
                <a:schemeClr val="dk1"/>
              </a:solidFill>
            </a:endParaRPr>
          </a:p>
          <a:p>
            <a:pPr indent="-323850" lvl="0" marL="914400" rtl="1" algn="r">
              <a:spcBef>
                <a:spcPts val="0"/>
              </a:spcBef>
              <a:spcAft>
                <a:spcPts val="0"/>
              </a:spcAft>
              <a:buClr>
                <a:schemeClr val="dk1"/>
              </a:buClr>
              <a:buSzPts val="1500"/>
              <a:buChar char="●"/>
            </a:pPr>
            <a:r>
              <a:rPr lang="iw" sz="1500">
                <a:solidFill>
                  <a:schemeClr val="dk1"/>
                </a:solidFill>
              </a:rPr>
              <a:t>הפונקציה תפעל בצורה זו:</a:t>
            </a:r>
            <a:endParaRPr sz="1500">
              <a:solidFill>
                <a:schemeClr val="dk1"/>
              </a:solidFill>
            </a:endParaRPr>
          </a:p>
          <a:p>
            <a:pPr indent="-323850" lvl="1" marL="1371600" rtl="1" algn="r">
              <a:spcBef>
                <a:spcPts val="0"/>
              </a:spcBef>
              <a:spcAft>
                <a:spcPts val="0"/>
              </a:spcAft>
              <a:buClr>
                <a:schemeClr val="dk1"/>
              </a:buClr>
              <a:buSzPts val="1500"/>
              <a:buChar char="○"/>
            </a:pPr>
            <a:r>
              <a:rPr lang="iw" sz="1500">
                <a:solidFill>
                  <a:schemeClr val="dk1"/>
                </a:solidFill>
              </a:rPr>
              <a:t>אם n1 + n2 גדול מn3 הפעולה הצליחה. אחרת, נכשלה.</a:t>
            </a:r>
            <a:endParaRPr sz="1500">
              <a:solidFill>
                <a:schemeClr val="dk1"/>
              </a:solidFill>
            </a:endParaRPr>
          </a:p>
          <a:p>
            <a:pPr indent="-323850" lvl="1" marL="1371600" rtl="1" algn="r">
              <a:spcBef>
                <a:spcPts val="0"/>
              </a:spcBef>
              <a:spcAft>
                <a:spcPts val="0"/>
              </a:spcAft>
              <a:buClr>
                <a:schemeClr val="dk1"/>
              </a:buClr>
              <a:buSzPts val="1500"/>
              <a:buChar char="○"/>
            </a:pPr>
            <a:r>
              <a:rPr lang="iw" sz="1500">
                <a:solidFill>
                  <a:schemeClr val="dk1"/>
                </a:solidFill>
              </a:rPr>
              <a:t>יש להכיל את המשתנה responseError בסיבה להצלחה\כישלון.</a:t>
            </a:r>
            <a:endParaRPr sz="1500">
              <a:solidFill>
                <a:schemeClr val="dk1"/>
              </a:solidFill>
            </a:endParaRPr>
          </a:p>
          <a:p>
            <a:pPr indent="-323850" lvl="0" marL="914400" rtl="1" algn="r">
              <a:spcBef>
                <a:spcPts val="0"/>
              </a:spcBef>
              <a:spcAft>
                <a:spcPts val="0"/>
              </a:spcAft>
              <a:buClr>
                <a:schemeClr val="dk1"/>
              </a:buClr>
              <a:buSzPts val="1500"/>
              <a:buChar char="●"/>
            </a:pPr>
            <a:r>
              <a:rPr lang="iw" sz="1500">
                <a:solidFill>
                  <a:schemeClr val="dk1"/>
                </a:solidFill>
              </a:rPr>
              <a:t>צור בMain משתנה string בשם responseError ללא השמה: ;string responseError</a:t>
            </a:r>
            <a:endParaRPr sz="1500">
              <a:solidFill>
                <a:schemeClr val="dk1"/>
              </a:solidFill>
            </a:endParaRPr>
          </a:p>
          <a:p>
            <a:pPr indent="-323850" lvl="0" marL="914400" rtl="1" algn="r">
              <a:spcBef>
                <a:spcPts val="0"/>
              </a:spcBef>
              <a:spcAft>
                <a:spcPts val="0"/>
              </a:spcAft>
              <a:buClr>
                <a:schemeClr val="dk1"/>
              </a:buClr>
              <a:buSzPts val="1500"/>
              <a:buChar char="●"/>
            </a:pPr>
            <a:r>
              <a:rPr lang="iw" sz="1500">
                <a:solidFill>
                  <a:schemeClr val="dk1"/>
                </a:solidFill>
              </a:rPr>
              <a:t>קרא לפונקציה דרך הMain ושורה לאחר הקריאה הדפס לקונסול את הresponseError.</a:t>
            </a:r>
            <a:endParaRPr sz="1500">
              <a:solidFill>
                <a:schemeClr val="dk1"/>
              </a:solidFill>
            </a:endParaRPr>
          </a:p>
          <a:p>
            <a:pPr indent="-323850" lvl="0" marL="914400" rtl="1" algn="r">
              <a:spcBef>
                <a:spcPts val="0"/>
              </a:spcBef>
              <a:spcAft>
                <a:spcPts val="0"/>
              </a:spcAft>
              <a:buClr>
                <a:schemeClr val="dk1"/>
              </a:buClr>
              <a:buSzPts val="1500"/>
              <a:buChar char="●"/>
            </a:pPr>
            <a:r>
              <a:rPr lang="iw" sz="1500">
                <a:solidFill>
                  <a:schemeClr val="dk1"/>
                </a:solidFill>
              </a:rPr>
              <a:t>כעת שנה את הout לref האם הקומפיילר קיבל את זה? למה?</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p28"/>
          <p:cNvSpPr txBox="1"/>
          <p:nvPr/>
        </p:nvSpPr>
        <p:spPr>
          <a:xfrm>
            <a:off x="151425" y="256200"/>
            <a:ext cx="8944200" cy="3894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16</a:t>
            </a:r>
            <a:endParaRPr b="1" sz="1500" u="sng"/>
          </a:p>
          <a:p>
            <a:pPr indent="0" lvl="0" marL="0" rtl="1" algn="ctr">
              <a:spcBef>
                <a:spcPts val="0"/>
              </a:spcBef>
              <a:spcAft>
                <a:spcPts val="0"/>
              </a:spcAft>
              <a:buClr>
                <a:schemeClr val="dk1"/>
              </a:buClr>
              <a:buSzPts val="1100"/>
              <a:buFont typeface="Arial"/>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solidFill>
                  <a:schemeClr val="dk1"/>
                </a:solidFill>
              </a:rPr>
              <a:t>המשך תרגול ב</a:t>
            </a:r>
            <a:r>
              <a:rPr b="1" lang="iw" sz="1500" u="sng">
                <a:solidFill>
                  <a:schemeClr val="dk1"/>
                </a:solidFill>
              </a:rPr>
              <a:t>שימוש בout וref:</a:t>
            </a:r>
            <a:endParaRPr b="1" sz="1500" u="sng">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מחלקה בשם Bottle עם השדות: חומר(פלסטיק, זכוכית וכדו') המתקבל בבנאי, והאם ממוחזר(לא דרך הבנאי).</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צור בmain משתנה int של howManyRecycled בגודל 0.</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צור עוד משתנה int של maxRecycle בגודל 5</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צור פונקציה במחלקת Bottle </a:t>
            </a:r>
            <a:endParaRPr sz="1500">
              <a:solidFill>
                <a:schemeClr val="dk1"/>
              </a:solidFill>
            </a:endParaRPr>
          </a:p>
          <a:p>
            <a:pPr indent="-323850" lvl="2" marL="1371600" rtl="1" algn="r">
              <a:spcBef>
                <a:spcPts val="0"/>
              </a:spcBef>
              <a:spcAft>
                <a:spcPts val="0"/>
              </a:spcAft>
              <a:buClr>
                <a:schemeClr val="dk1"/>
              </a:buClr>
              <a:buSzPts val="1500"/>
              <a:buAutoNum type="romanLcPeriod"/>
            </a:pPr>
            <a:r>
              <a:rPr lang="iw" sz="1500">
                <a:solidFill>
                  <a:schemeClr val="dk1"/>
                </a:solidFill>
              </a:rPr>
              <a:t>המקבלת את שני המשתנים(howManyRecycled, maxRecycle)</a:t>
            </a:r>
            <a:endParaRPr sz="1500">
              <a:solidFill>
                <a:schemeClr val="dk1"/>
              </a:solidFill>
            </a:endParaRPr>
          </a:p>
          <a:p>
            <a:pPr indent="-323850" lvl="2" marL="1371600" rtl="1" algn="r">
              <a:spcBef>
                <a:spcPts val="0"/>
              </a:spcBef>
              <a:spcAft>
                <a:spcPts val="0"/>
              </a:spcAft>
              <a:buClr>
                <a:schemeClr val="dk1"/>
              </a:buClr>
              <a:buSzPts val="1500"/>
              <a:buAutoNum type="romanLcPeriod"/>
            </a:pPr>
            <a:r>
              <a:rPr lang="iw" sz="1500">
                <a:solidFill>
                  <a:schemeClr val="dk1"/>
                </a:solidFill>
              </a:rPr>
              <a:t>בודקת האם  howManyRecycled קטן מmaxRecycle ואם כן, רק אם הוא עשוי מפלסטיק או מזכוכית מגדילה אותו ב1</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כעת בMain צור מערך של 1000+ בקבוקים ובלולאת for רוץ על כל המערך ובכל איטרציה קרא לפונקציה של המחזור, ולאחר מכן בדוק האם הגענו למקסימום מחזורים. אם כן, צא מהלולאה.</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האם הצלחת לצאת מהלולאה?</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כעת, הוסף את המילה ref לפרמטר של howManyRecycled ונסה שוב… הצליח?? הסבר למה...</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7" name="Shape 137"/>
        <p:cNvGrpSpPr/>
        <p:nvPr/>
      </p:nvGrpSpPr>
      <p:grpSpPr>
        <a:xfrm>
          <a:off x="0" y="0"/>
          <a:ext cx="0" cy="0"/>
          <a:chOff x="0" y="0"/>
          <a:chExt cx="0" cy="0"/>
        </a:xfrm>
      </p:grpSpPr>
      <p:sp>
        <p:nvSpPr>
          <p:cNvPr id="138" name="Google Shape;138;p29"/>
          <p:cNvSpPr txBox="1"/>
          <p:nvPr/>
        </p:nvSpPr>
        <p:spPr>
          <a:xfrm>
            <a:off x="151425" y="256200"/>
            <a:ext cx="8944200" cy="4817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17</a:t>
            </a:r>
            <a:endParaRPr b="1" sz="1500" u="sng"/>
          </a:p>
          <a:p>
            <a:pPr indent="0" lvl="0" marL="0" rtl="1" algn="ctr">
              <a:spcBef>
                <a:spcPts val="0"/>
              </a:spcBef>
              <a:spcAft>
                <a:spcPts val="0"/>
              </a:spcAft>
              <a:buClr>
                <a:schemeClr val="dk1"/>
              </a:buClr>
              <a:buSzPts val="1100"/>
              <a:buFont typeface="Arial"/>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solidFill>
                  <a:schemeClr val="dk1"/>
                </a:solidFill>
              </a:rPr>
              <a:t>המשך תרגול בשימוש בout וref:</a:t>
            </a:r>
            <a:endParaRPr b="1" sz="1500" u="sng">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בProgram פונקציה בשם MethodWithOut שמקבלת int כ</a:t>
            </a:r>
            <a:r>
              <a:rPr b="1" lang="iw" sz="1500">
                <a:solidFill>
                  <a:schemeClr val="dk1"/>
                </a:solidFill>
              </a:rPr>
              <a:t>out</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צור עוד פונקציה MethodWithRef שמקבל int כ</a:t>
            </a:r>
            <a:r>
              <a:rPr b="1" lang="iw" sz="1500">
                <a:solidFill>
                  <a:schemeClr val="dk1"/>
                </a:solidFill>
              </a:rPr>
              <a:t>ref</a:t>
            </a:r>
            <a:r>
              <a:rPr lang="iw" sz="1500">
                <a:solidFill>
                  <a:schemeClr val="dk1"/>
                </a:solidFill>
              </a:rPr>
              <a:t> </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צור משתנה int לא מאותחל : ;int myInt</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קרא לפונקציה MethodWithRef ושלח את myInt</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ורק לאחר מכן קרא לפונקציה השנייה.</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האם הקומפיילר קיבל את זה?</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אם כן, מצוין. אם לא, חשוב למה ומצא פתרון בלי להוסיף אף שורת קוד.</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b="1" lang="iw" sz="1500" u="sng">
                <a:solidFill>
                  <a:schemeClr val="dk1"/>
                </a:solidFill>
              </a:rPr>
              <a:t>קישורי עזר:</a:t>
            </a:r>
            <a:endParaRPr b="1" sz="1500" u="sng">
              <a:solidFill>
                <a:schemeClr val="dk1"/>
              </a:solidFill>
            </a:endParaRPr>
          </a:p>
          <a:p>
            <a:pPr indent="-323850" lvl="0" marL="457200" rtl="1" algn="r">
              <a:spcBef>
                <a:spcPts val="0"/>
              </a:spcBef>
              <a:spcAft>
                <a:spcPts val="0"/>
              </a:spcAft>
              <a:buClr>
                <a:schemeClr val="dk1"/>
              </a:buClr>
              <a:buSzPts val="1500"/>
              <a:buChar char="●"/>
            </a:pPr>
            <a:r>
              <a:rPr b="1" lang="iw" sz="1500" u="sng">
                <a:solidFill>
                  <a:schemeClr val="hlink"/>
                </a:solidFill>
                <a:hlinkClick r:id="rId3"/>
              </a:rPr>
              <a:t>c# Cornvers</a:t>
            </a:r>
            <a:endParaRPr b="1" sz="1500" u="sng">
              <a:solidFill>
                <a:schemeClr val="dk1"/>
              </a:solidFill>
            </a:endParaRPr>
          </a:p>
          <a:p>
            <a:pPr indent="-323850" lvl="0" marL="457200" rtl="1" algn="r">
              <a:spcBef>
                <a:spcPts val="0"/>
              </a:spcBef>
              <a:spcAft>
                <a:spcPts val="0"/>
              </a:spcAft>
              <a:buClr>
                <a:schemeClr val="dk1"/>
              </a:buClr>
              <a:buSzPts val="1500"/>
              <a:buChar char="●"/>
            </a:pPr>
            <a:r>
              <a:rPr b="1" lang="iw" sz="1500" u="sng">
                <a:solidFill>
                  <a:schemeClr val="hlink"/>
                </a:solidFill>
                <a:hlinkClick r:id="rId4"/>
              </a:rPr>
              <a:t>עוד מדריך בנושא ref וout</a:t>
            </a:r>
            <a:endParaRPr b="1" sz="1500" u="sng">
              <a:solidFill>
                <a:schemeClr val="dk1"/>
              </a:solidFill>
            </a:endParaRPr>
          </a:p>
          <a:p>
            <a:pPr indent="-323850" lvl="0" marL="457200" rtl="1" algn="r">
              <a:spcBef>
                <a:spcPts val="0"/>
              </a:spcBef>
              <a:spcAft>
                <a:spcPts val="0"/>
              </a:spcAft>
              <a:buClr>
                <a:schemeClr val="dk1"/>
              </a:buClr>
              <a:buSzPts val="1500"/>
              <a:buChar char="●"/>
            </a:pPr>
            <a:r>
              <a:rPr b="1" lang="iw" sz="1500" u="sng">
                <a:solidFill>
                  <a:schemeClr val="hlink"/>
                </a:solidFill>
                <a:hlinkClick r:id="rId5"/>
              </a:rPr>
              <a:t>GeeksForGeeks</a:t>
            </a:r>
            <a:endParaRPr b="1" sz="1500" u="sng">
              <a:solidFill>
                <a:schemeClr val="dk1"/>
              </a:solidFill>
            </a:endParaRPr>
          </a:p>
          <a:p>
            <a:pPr indent="-323850" lvl="0" marL="457200" rtl="1" algn="r">
              <a:spcBef>
                <a:spcPts val="0"/>
              </a:spcBef>
              <a:spcAft>
                <a:spcPts val="0"/>
              </a:spcAft>
              <a:buClr>
                <a:schemeClr val="dk1"/>
              </a:buClr>
              <a:buSzPts val="1500"/>
              <a:buChar char="●"/>
            </a:pPr>
            <a:r>
              <a:rPr b="1" lang="iw" sz="1500" u="sng">
                <a:solidFill>
                  <a:schemeClr val="hlink"/>
                </a:solidFill>
                <a:hlinkClick r:id="rId6"/>
              </a:rPr>
              <a:t>הסבר בעברית webMaster</a:t>
            </a:r>
            <a:endParaRPr b="1" sz="1500" u="sng">
              <a:solidFill>
                <a:schemeClr val="dk1"/>
              </a:solidFill>
            </a:endParaRPr>
          </a:p>
          <a:p>
            <a:pPr indent="-323850" lvl="0" marL="457200" rtl="1" algn="r">
              <a:spcBef>
                <a:spcPts val="0"/>
              </a:spcBef>
              <a:spcAft>
                <a:spcPts val="0"/>
              </a:spcAft>
              <a:buClr>
                <a:schemeClr val="dk1"/>
              </a:buClr>
              <a:buSzPts val="1500"/>
              <a:buChar char="●"/>
            </a:pPr>
            <a:r>
              <a:rPr b="1" lang="iw" sz="1500" u="sng">
                <a:solidFill>
                  <a:schemeClr val="accent5"/>
                </a:solidFill>
                <a:hlinkClick r:id="rId7">
                  <a:extLst>
                    <a:ext uri="{A12FA001-AC4F-418D-AE19-62706E023703}">
                      <ahyp:hlinkClr val="tx"/>
                    </a:ext>
                  </a:extLst>
                </a:hlinkClick>
              </a:rPr>
              <a:t>Microsoft Docs - Out Keyword</a:t>
            </a:r>
            <a:endParaRPr b="1" sz="1500" u="sng">
              <a:solidFill>
                <a:schemeClr val="dk1"/>
              </a:solidFill>
            </a:endParaRPr>
          </a:p>
          <a:p>
            <a:pPr indent="-323850" lvl="0" marL="457200" rtl="1" algn="r">
              <a:spcBef>
                <a:spcPts val="0"/>
              </a:spcBef>
              <a:spcAft>
                <a:spcPts val="0"/>
              </a:spcAft>
              <a:buClr>
                <a:schemeClr val="dk1"/>
              </a:buClr>
              <a:buSzPts val="1500"/>
              <a:buChar char="●"/>
            </a:pPr>
            <a:r>
              <a:rPr b="1" lang="iw" sz="1500" u="sng">
                <a:solidFill>
                  <a:schemeClr val="hlink"/>
                </a:solidFill>
                <a:hlinkClick r:id="rId8"/>
              </a:rPr>
              <a:t>Microsoft Docs - Ref Keyword</a:t>
            </a:r>
            <a:endParaRPr b="1" sz="1500" u="sng">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2" name="Shape 142"/>
        <p:cNvGrpSpPr/>
        <p:nvPr/>
      </p:nvGrpSpPr>
      <p:grpSpPr>
        <a:xfrm>
          <a:off x="0" y="0"/>
          <a:ext cx="0" cy="0"/>
          <a:chOff x="0" y="0"/>
          <a:chExt cx="0" cy="0"/>
        </a:xfrm>
      </p:grpSpPr>
      <p:sp>
        <p:nvSpPr>
          <p:cNvPr id="143" name="Google Shape;143;p30"/>
          <p:cNvSpPr txBox="1"/>
          <p:nvPr/>
        </p:nvSpPr>
        <p:spPr>
          <a:xfrm>
            <a:off x="151425" y="256200"/>
            <a:ext cx="8944200" cy="5048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18</a:t>
            </a:r>
            <a:endParaRPr b="1" sz="1500" u="sng"/>
          </a:p>
          <a:p>
            <a:pPr indent="0" lvl="0" marL="0" rtl="1" algn="ctr">
              <a:spcBef>
                <a:spcPts val="0"/>
              </a:spcBef>
              <a:spcAft>
                <a:spcPts val="0"/>
              </a:spcAft>
              <a:buClr>
                <a:schemeClr val="dk1"/>
              </a:buClr>
              <a:buSzPts val="1100"/>
              <a:buFont typeface="Arial"/>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solidFill>
                  <a:schemeClr val="dk1"/>
                </a:solidFill>
              </a:rPr>
              <a:t>תרגולים בנושא params וin</a:t>
            </a:r>
            <a:r>
              <a:rPr b="1" lang="iw" sz="1500" u="sng">
                <a:solidFill>
                  <a:schemeClr val="dk1"/>
                </a:solidFill>
              </a:rPr>
              <a:t>:</a:t>
            </a:r>
            <a:endParaRPr b="1" sz="1500" u="sng">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בProgram פונקציה בשם BuildSentence שמקבלת string כparams, רצה עליו בלולאה, מחברת ומחזירה string אחד ארוך מכל המילים שנשלחו.</a:t>
            </a:r>
            <a:endParaRPr sz="1500">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מחלקה בשם Person עם השדות name וage </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בתוך המחלקה </a:t>
            </a:r>
            <a:r>
              <a:rPr lang="iw" sz="1500">
                <a:solidFill>
                  <a:schemeClr val="dk1"/>
                </a:solidFill>
              </a:rPr>
              <a:t>צור פונקציה בשם IncreaseAge המקבלת Person ומגדילה ב-1 את הגיל של הPerson שהתקבל.</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בProgram צור עוד פונקציה בשם </a:t>
            </a:r>
            <a:r>
              <a:rPr b="1" lang="iw" sz="1500">
                <a:solidFill>
                  <a:schemeClr val="dk1"/>
                </a:solidFill>
              </a:rPr>
              <a:t>PrintNameAndIncreaseAge</a:t>
            </a:r>
            <a:r>
              <a:rPr lang="iw" sz="1500">
                <a:solidFill>
                  <a:schemeClr val="dk1"/>
                </a:solidFill>
              </a:rPr>
              <a:t> המקבלת Person כparams, ומדפיסה את כל השמות של כל הPerson שהתקבלו. ומפעילה את הפונקציה IncreaseAge</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צור 5 Person  בmain ותן להם שמות וגילאים רנדומלים ולאחמ"כ שלח את כולם לפונקציה </a:t>
            </a:r>
            <a:r>
              <a:rPr b="1" lang="iw" sz="1500">
                <a:solidFill>
                  <a:schemeClr val="dk1"/>
                </a:solidFill>
              </a:rPr>
              <a:t>PrintNameAndIncreaseAge</a:t>
            </a:r>
            <a:r>
              <a:rPr lang="iw" sz="1500">
                <a:solidFill>
                  <a:schemeClr val="dk1"/>
                </a:solidFill>
              </a:rPr>
              <a:t>.</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בדוק שהכל עובד ושהגילאים אכן התעדכנו בכל אחד מהPersonים</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כעת הוסף in בפונקציה IncreaseAge.</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האם הקומפיילר קיבל את זה? הסבר למה?</a:t>
            </a:r>
            <a:endParaRPr sz="1500">
              <a:solidFill>
                <a:schemeClr val="dk1"/>
              </a:solidFill>
            </a:endParaRPr>
          </a:p>
          <a:p>
            <a:pPr indent="0" lvl="0" marL="0" rtl="1" algn="r">
              <a:spcBef>
                <a:spcPts val="0"/>
              </a:spcBef>
              <a:spcAft>
                <a:spcPts val="0"/>
              </a:spcAft>
              <a:buNone/>
            </a:pPr>
            <a:r>
              <a:rPr b="1" lang="iw" sz="1500" u="sng">
                <a:solidFill>
                  <a:schemeClr val="dk1"/>
                </a:solidFill>
              </a:rPr>
              <a:t>קישורי עזר:</a:t>
            </a:r>
            <a:endParaRPr b="1" sz="1500" u="sng">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3"/>
              </a:rPr>
              <a:t>C# Corner</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4"/>
              </a:rPr>
              <a:t>Microsoft Docs - Params Keyword</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5"/>
              </a:rPr>
              <a:t>Microsoft Docs - In Keyword</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7" name="Shape 147"/>
        <p:cNvGrpSpPr/>
        <p:nvPr/>
      </p:nvGrpSpPr>
      <p:grpSpPr>
        <a:xfrm>
          <a:off x="0" y="0"/>
          <a:ext cx="0" cy="0"/>
          <a:chOff x="0" y="0"/>
          <a:chExt cx="0" cy="0"/>
        </a:xfrm>
      </p:grpSpPr>
      <p:sp>
        <p:nvSpPr>
          <p:cNvPr id="148" name="Google Shape;148;p31"/>
          <p:cNvSpPr txBox="1"/>
          <p:nvPr/>
        </p:nvSpPr>
        <p:spPr>
          <a:xfrm>
            <a:off x="151425" y="256200"/>
            <a:ext cx="8944200" cy="41250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19</a:t>
            </a:r>
            <a:endParaRPr b="1" sz="1500" u="sng"/>
          </a:p>
          <a:p>
            <a:pPr indent="0" lvl="0" marL="0" rtl="1" algn="ctr">
              <a:spcBef>
                <a:spcPts val="0"/>
              </a:spcBef>
              <a:spcAft>
                <a:spcPts val="0"/>
              </a:spcAft>
              <a:buNone/>
            </a:pPr>
            <a:r>
              <a:rPr b="1" lang="iw" sz="2100" u="sng">
                <a:solidFill>
                  <a:schemeClr val="dk1"/>
                </a:solidFill>
              </a:rPr>
              <a:t>תרגולים וקישורי עזר</a:t>
            </a:r>
            <a:endParaRPr b="1" sz="21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solidFill>
                  <a:schemeClr val="dk1"/>
                </a:solidFill>
              </a:rPr>
              <a:t>תרגולים בנושא default values וNamed Parameters:</a:t>
            </a:r>
            <a:endParaRPr b="1" sz="1500" u="sng">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פונקציה בProgram הנקראת MakeBreakFast המקבלת פרמטר int המייצג כמות מנות ומשתנה string המייצג איזה מנה להכין.</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לצורך הדוגמה,המימוש של הפוקנציה זה להדפיס איזה מנה וכמה יחידות הפונקציה קיבלה להכין.</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כעת הגדר את הפרמטר ה</a:t>
            </a:r>
            <a:r>
              <a:rPr b="1" lang="iw" sz="1500">
                <a:solidFill>
                  <a:schemeClr val="dk1"/>
                </a:solidFill>
              </a:rPr>
              <a:t>ראשון</a:t>
            </a:r>
            <a:r>
              <a:rPr lang="iw" sz="1500">
                <a:solidFill>
                  <a:schemeClr val="dk1"/>
                </a:solidFill>
              </a:rPr>
              <a:t> "כמות המנות" לערך ברירת מחדל של 1… האם הקומפיילר קיבל את זה? אם לא חפש דרך לתקן את זה</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אחרי שמצאת את הדרך לטפל בבעיה, הוסף גם לסוג מנה להכנה ערך ברירת מחדל של חביתה.</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b="1" lang="iw" sz="1500" u="sng">
                <a:solidFill>
                  <a:schemeClr val="dk1"/>
                </a:solidFill>
              </a:rPr>
              <a:t>קישורי עזר:</a:t>
            </a:r>
            <a:endParaRPr b="1" sz="1500" u="sng">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3"/>
              </a:rPr>
              <a:t>Microsoft Docs</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4"/>
              </a:rPr>
              <a:t>W3Schools Basic</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5"/>
              </a:rPr>
              <a:t>GeeksForGeeks Optional Args</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hlink"/>
                </a:solidFill>
                <a:uFill>
                  <a:noFill/>
                </a:uFill>
                <a:hlinkClick r:id="rId6"/>
              </a:rPr>
              <a:t>C# Corner Names And Optional Arguments</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nvSpPr>
        <p:spPr>
          <a:xfrm>
            <a:off x="151425" y="256200"/>
            <a:ext cx="8944200" cy="4879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2</a:t>
            </a:r>
            <a:endParaRPr sz="2500"/>
          </a:p>
          <a:p>
            <a:pPr indent="0" lvl="0" marL="0" rtl="1" algn="r">
              <a:spcBef>
                <a:spcPts val="0"/>
              </a:spcBef>
              <a:spcAft>
                <a:spcPts val="0"/>
              </a:spcAft>
              <a:buNone/>
            </a:pPr>
            <a:r>
              <a:t/>
            </a:r>
            <a:endParaRPr/>
          </a:p>
          <a:p>
            <a:pPr indent="0" lvl="0" marL="0" rtl="1" algn="r">
              <a:spcBef>
                <a:spcPts val="0"/>
              </a:spcBef>
              <a:spcAft>
                <a:spcPts val="0"/>
              </a:spcAft>
              <a:buClr>
                <a:schemeClr val="dk1"/>
              </a:buClr>
              <a:buSzPts val="1100"/>
              <a:buFont typeface="Arial"/>
              <a:buNone/>
            </a:pPr>
            <a:r>
              <a:rPr b="1" lang="iw" u="sng">
                <a:solidFill>
                  <a:schemeClr val="dk1"/>
                </a:solidFill>
              </a:rPr>
              <a:t>העמסת פונקציות (Methods Overloading):</a:t>
            </a:r>
            <a:endParaRPr b="1" u="sng">
              <a:solidFill>
                <a:schemeClr val="dk1"/>
              </a:solidFill>
            </a:endParaRPr>
          </a:p>
          <a:p>
            <a:pPr indent="0" lvl="0" marL="0" rtl="1" algn="r">
              <a:spcBef>
                <a:spcPts val="0"/>
              </a:spcBef>
              <a:spcAft>
                <a:spcPts val="0"/>
              </a:spcAft>
              <a:buClr>
                <a:schemeClr val="dk1"/>
              </a:buClr>
              <a:buSzPts val="1100"/>
              <a:buFont typeface="Arial"/>
              <a:buNone/>
            </a:pPr>
            <a:r>
              <a:rPr lang="iw">
                <a:solidFill>
                  <a:schemeClr val="dk1"/>
                </a:solidFill>
              </a:rPr>
              <a:t>אם יש לי פונקציה בשם Calc2Numbers שמקבלת 2 מספרים ומדפיסה את התוצאת חיבור שלהם, ועכשיו יש לי דרישה לבנות פונקציה המקבלת 3 מספרים ומחשבת את החיבור שלהם, אצטרך לבנות Calc3Numbers ואז כשאצטרך לבנות פונקציה שמקבלת 4 מספרים אצטרך לבנות Calc4Numbers וכו… בצורה הזאת יהיה במקרים אחרים יהיה לי קשה לזכור מה מטרת כל פונקציה ולמה היא משתמש בדיוק.. ולכן יש לנו את האפשרות לעשות Methods Overloading ולהעמיס על אותו שם של פונקציה כמה חתימות שונות כלומר, ניצור את כל הפונקציות בשם CalcNumbers וכל אחת תקבל את המספר פרמטרים שהיא אמורה לקבל למרות שהשם שלהם זהה וכך בעצם אנו "מעמיסים" על אותו שם של פונקציה כמה יכולות שונות.</a:t>
            </a:r>
            <a:endParaRPr>
              <a:solidFill>
                <a:schemeClr val="dk1"/>
              </a:solidFill>
            </a:endParaRPr>
          </a:p>
          <a:p>
            <a:pPr indent="0" lvl="0" marL="0" rtl="1" algn="r">
              <a:spcBef>
                <a:spcPts val="0"/>
              </a:spcBef>
              <a:spcAft>
                <a:spcPts val="0"/>
              </a:spcAft>
              <a:buNone/>
            </a:pPr>
            <a:r>
              <a:t/>
            </a:r>
            <a:endParaRPr b="1" u="sng"/>
          </a:p>
          <a:p>
            <a:pPr indent="0" lvl="0" marL="0" rtl="1" algn="r">
              <a:spcBef>
                <a:spcPts val="0"/>
              </a:spcBef>
              <a:spcAft>
                <a:spcPts val="0"/>
              </a:spcAft>
              <a:buNone/>
            </a:pPr>
            <a:r>
              <a:rPr b="1" lang="iw" u="sng"/>
              <a:t>דוגמה להעמסת פונקציית מערכת:</a:t>
            </a:r>
            <a:endParaRPr b="1" u="sng"/>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בתמונה רואים פונקציית Parse של מחלקת int שמצפה לקבל string כדי לפעול.. </a:t>
            </a:r>
            <a:r>
              <a:rPr lang="iw" u="sng"/>
              <a:t>אבל זה רק שימוש 1 מתוך 4</a:t>
            </a:r>
            <a:r>
              <a:rPr lang="iw"/>
              <a:t> כלומר במקרה הזה יש עוד 3 דרכים להפעיל את פונקציית Parse ולשלוח לה פרמטרים שונים\נוספים ולפי הפרמטרים שנשלח המערכת תדע איזה פונקציה בדיוק להפעיל מתוך ה-4 אפשרויות</a:t>
            </a:r>
            <a:r>
              <a:rPr lang="iw"/>
              <a:t> (עוד דוגמה להעמסת פונקציות זאת פונקציית</a:t>
            </a:r>
            <a:r>
              <a:rPr b="1" lang="iw"/>
              <a:t> Console.WriteLine</a:t>
            </a:r>
            <a:r>
              <a:rPr lang="iw"/>
              <a:t> שניתן לשלוח לה כמה סוגי פרמטרים ולפי הפרמטרים שאשלח המערכת תדע איזו פונקציה להפעיל. )</a:t>
            </a:r>
            <a:endParaRPr/>
          </a:p>
        </p:txBody>
      </p:sp>
      <p:pic>
        <p:nvPicPr>
          <p:cNvPr id="60" name="Google Shape;60;p14"/>
          <p:cNvPicPr preferRelativeResize="0"/>
          <p:nvPr/>
        </p:nvPicPr>
        <p:blipFill>
          <a:blip r:embed="rId3">
            <a:alphaModFix/>
          </a:blip>
          <a:stretch>
            <a:fillRect/>
          </a:stretch>
        </p:blipFill>
        <p:spPr>
          <a:xfrm>
            <a:off x="196950" y="2918100"/>
            <a:ext cx="8067050" cy="100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2" name="Shape 152"/>
        <p:cNvGrpSpPr/>
        <p:nvPr/>
      </p:nvGrpSpPr>
      <p:grpSpPr>
        <a:xfrm>
          <a:off x="0" y="0"/>
          <a:ext cx="0" cy="0"/>
          <a:chOff x="0" y="0"/>
          <a:chExt cx="0" cy="0"/>
        </a:xfrm>
      </p:grpSpPr>
      <p:sp>
        <p:nvSpPr>
          <p:cNvPr id="153" name="Google Shape;153;p32"/>
          <p:cNvSpPr txBox="1"/>
          <p:nvPr/>
        </p:nvSpPr>
        <p:spPr>
          <a:xfrm>
            <a:off x="151425" y="256200"/>
            <a:ext cx="8944200" cy="2047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20</a:t>
            </a:r>
            <a:endParaRPr b="1" sz="1500" u="sng"/>
          </a:p>
          <a:p>
            <a:pPr indent="0" lvl="0" marL="0" rtl="1" algn="ctr">
              <a:spcBef>
                <a:spcPts val="0"/>
              </a:spcBef>
              <a:spcAft>
                <a:spcPts val="0"/>
              </a:spcAft>
              <a:buNone/>
            </a:pPr>
            <a:r>
              <a:rPr b="1" lang="iw" sz="2100" u="sng">
                <a:solidFill>
                  <a:schemeClr val="dk1"/>
                </a:solidFill>
              </a:rPr>
              <a:t>שיעורי בית</a:t>
            </a:r>
            <a:endParaRPr b="1" sz="2100" u="sng"/>
          </a:p>
          <a:p>
            <a:pPr indent="0" lvl="0" marL="0" rtl="1" algn="r">
              <a:spcBef>
                <a:spcPts val="0"/>
              </a:spcBef>
              <a:spcAft>
                <a:spcPts val="0"/>
              </a:spcAft>
              <a:buNone/>
            </a:pPr>
            <a:r>
              <a:t/>
            </a:r>
            <a:endParaRPr b="1" sz="1500" u="sng"/>
          </a:p>
          <a:p>
            <a:pPr indent="-323850" lvl="0" marL="457200" rtl="1" algn="r">
              <a:spcBef>
                <a:spcPts val="0"/>
              </a:spcBef>
              <a:spcAft>
                <a:spcPts val="0"/>
              </a:spcAft>
              <a:buClr>
                <a:schemeClr val="dk1"/>
              </a:buClr>
              <a:buSzPts val="1500"/>
              <a:buChar char="●"/>
            </a:pPr>
            <a:r>
              <a:rPr b="1" lang="iw" sz="1500" u="sng">
                <a:solidFill>
                  <a:schemeClr val="hlink"/>
                </a:solidFill>
                <a:hlinkClick r:id="rId3"/>
              </a:rPr>
              <a:t>העמסת פונקציות והעמסת בנאים</a:t>
            </a:r>
            <a:endParaRPr sz="1500">
              <a:solidFill>
                <a:schemeClr val="dk1"/>
              </a:solidFill>
            </a:endParaRPr>
          </a:p>
          <a:p>
            <a:pPr indent="-323850" lvl="0" marL="457200" rtl="1" algn="r">
              <a:spcBef>
                <a:spcPts val="0"/>
              </a:spcBef>
              <a:spcAft>
                <a:spcPts val="0"/>
              </a:spcAft>
              <a:buClr>
                <a:schemeClr val="dk1"/>
              </a:buClr>
              <a:buSzPts val="1500"/>
              <a:buChar char="●"/>
            </a:pPr>
            <a:r>
              <a:rPr b="1" lang="iw" sz="1500" u="sng">
                <a:solidFill>
                  <a:schemeClr val="hlink"/>
                </a:solidFill>
                <a:hlinkClick r:id="rId4"/>
              </a:rPr>
              <a:t>שימוש ב-override, virtual and new</a:t>
            </a:r>
            <a:endParaRPr b="1" sz="1500" u="sng">
              <a:solidFill>
                <a:schemeClr val="dk1"/>
              </a:solidFill>
            </a:endParaRPr>
          </a:p>
          <a:p>
            <a:pPr indent="-323850" lvl="0" marL="457200" rtl="1" algn="r">
              <a:spcBef>
                <a:spcPts val="0"/>
              </a:spcBef>
              <a:spcAft>
                <a:spcPts val="0"/>
              </a:spcAft>
              <a:buClr>
                <a:schemeClr val="dk1"/>
              </a:buClr>
              <a:buSzPts val="1500"/>
              <a:buChar char="●"/>
            </a:pPr>
            <a:r>
              <a:rPr b="1" lang="iw" sz="1500" u="sng">
                <a:solidFill>
                  <a:schemeClr val="hlink"/>
                </a:solidFill>
                <a:hlinkClick r:id="rId5"/>
              </a:rPr>
              <a:t>שימוש ב-ref וout</a:t>
            </a:r>
            <a:endParaRPr b="1" sz="1500" u="sng">
              <a:solidFill>
                <a:schemeClr val="dk1"/>
              </a:solidFill>
            </a:endParaRPr>
          </a:p>
          <a:p>
            <a:pPr indent="-323850" lvl="0" marL="457200" rtl="1" algn="r">
              <a:spcBef>
                <a:spcPts val="0"/>
              </a:spcBef>
              <a:spcAft>
                <a:spcPts val="0"/>
              </a:spcAft>
              <a:buClr>
                <a:schemeClr val="dk1"/>
              </a:buClr>
              <a:buSzPts val="1500"/>
              <a:buChar char="●"/>
            </a:pPr>
            <a:r>
              <a:rPr b="1" lang="iw" sz="1500" u="sng">
                <a:solidFill>
                  <a:schemeClr val="hlink"/>
                </a:solidFill>
                <a:hlinkClick r:id="rId6"/>
              </a:rPr>
              <a:t>שימוש ב- params, in, optional and named-arguments </a:t>
            </a:r>
            <a:endParaRPr b="1" sz="1500" u="sng">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 name="Shape 64"/>
        <p:cNvGrpSpPr/>
        <p:nvPr/>
      </p:nvGrpSpPr>
      <p:grpSpPr>
        <a:xfrm>
          <a:off x="0" y="0"/>
          <a:ext cx="0" cy="0"/>
          <a:chOff x="0" y="0"/>
          <a:chExt cx="0" cy="0"/>
        </a:xfrm>
      </p:grpSpPr>
      <p:sp>
        <p:nvSpPr>
          <p:cNvPr id="65" name="Google Shape;65;p15"/>
          <p:cNvSpPr txBox="1"/>
          <p:nvPr/>
        </p:nvSpPr>
        <p:spPr>
          <a:xfrm>
            <a:off x="151425" y="256200"/>
            <a:ext cx="8944200" cy="4017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3</a:t>
            </a:r>
            <a:endParaRPr sz="2500"/>
          </a:p>
          <a:p>
            <a:pPr indent="0" lvl="0" marL="0" rtl="1" algn="r">
              <a:spcBef>
                <a:spcPts val="0"/>
              </a:spcBef>
              <a:spcAft>
                <a:spcPts val="0"/>
              </a:spcAft>
              <a:buNone/>
            </a:pPr>
            <a:r>
              <a:t/>
            </a:r>
            <a:endParaRPr/>
          </a:p>
          <a:p>
            <a:pPr indent="0" lvl="0" marL="0" rtl="1" algn="r">
              <a:spcBef>
                <a:spcPts val="0"/>
              </a:spcBef>
              <a:spcAft>
                <a:spcPts val="0"/>
              </a:spcAft>
              <a:buNone/>
            </a:pPr>
            <a:r>
              <a:rPr b="1" lang="iw" u="sng">
                <a:solidFill>
                  <a:schemeClr val="dk1"/>
                </a:solidFill>
              </a:rPr>
              <a:t>העמסת בנאים (Constructors Overloading):</a:t>
            </a:r>
            <a:endParaRPr b="1" u="sng">
              <a:solidFill>
                <a:schemeClr val="dk1"/>
              </a:solidFill>
            </a:endParaRPr>
          </a:p>
          <a:p>
            <a:pPr indent="0" lvl="0" marL="0" rtl="1" algn="r">
              <a:spcBef>
                <a:spcPts val="0"/>
              </a:spcBef>
              <a:spcAft>
                <a:spcPts val="0"/>
              </a:spcAft>
              <a:buNone/>
            </a:pPr>
            <a:r>
              <a:rPr lang="iw">
                <a:solidFill>
                  <a:schemeClr val="dk1"/>
                </a:solidFill>
              </a:rPr>
              <a:t>כנ"ל לגבי בנאים ("הוראות יצרן") של מחלקה כלשהי… נקח לדוגמה את מחלקת Person אני רוצה לתת למשתמש שלי אפשרות ליצור מופע ממחלקת Person בכמה דרכים (</a:t>
            </a:r>
            <a:r>
              <a:rPr b="1" lang="iw">
                <a:solidFill>
                  <a:schemeClr val="dk1"/>
                </a:solidFill>
              </a:rPr>
              <a:t>1.</a:t>
            </a:r>
            <a:r>
              <a:rPr lang="iw">
                <a:solidFill>
                  <a:schemeClr val="dk1"/>
                </a:solidFill>
              </a:rPr>
              <a:t> ת"ז ושם,</a:t>
            </a:r>
            <a:r>
              <a:rPr b="1" lang="iw">
                <a:solidFill>
                  <a:schemeClr val="dk1"/>
                </a:solidFill>
              </a:rPr>
              <a:t>2.</a:t>
            </a:r>
            <a:r>
              <a:rPr lang="iw">
                <a:solidFill>
                  <a:schemeClr val="dk1"/>
                </a:solidFill>
              </a:rPr>
              <a:t> רק ת"ז,</a:t>
            </a:r>
            <a:r>
              <a:rPr b="1" lang="iw">
                <a:solidFill>
                  <a:schemeClr val="dk1"/>
                </a:solidFill>
              </a:rPr>
              <a:t>3.</a:t>
            </a:r>
            <a:r>
              <a:rPr lang="iw">
                <a:solidFill>
                  <a:schemeClr val="dk1"/>
                </a:solidFill>
              </a:rPr>
              <a:t> ללא פרמטרים) לכן מה שנעשה זה ליצור 3 בנאים במחלקת Person וכל אחד מהבנאים יקבל את הפרמטרים שהוא רוצה… וכשנבוא ליצור מופע ממנו נוכל להחליט באיזה "הוראות יצרן" אני רוצה להשתמש </a:t>
            </a:r>
            <a:endParaRPr>
              <a:solidFill>
                <a:schemeClr val="dk1"/>
              </a:solidFill>
            </a:endParaRPr>
          </a:p>
          <a:p>
            <a:pPr indent="0" lvl="0" marL="0" rtl="1" algn="r">
              <a:spcBef>
                <a:spcPts val="0"/>
              </a:spcBef>
              <a:spcAft>
                <a:spcPts val="0"/>
              </a:spcAft>
              <a:buNone/>
            </a:pPr>
            <a:r>
              <a:t/>
            </a:r>
            <a:endParaRPr b="1" u="sng"/>
          </a:p>
          <a:p>
            <a:pPr indent="0" lvl="0" marL="0" rtl="1" algn="r">
              <a:spcBef>
                <a:spcPts val="0"/>
              </a:spcBef>
              <a:spcAft>
                <a:spcPts val="0"/>
              </a:spcAft>
              <a:buNone/>
            </a:pPr>
            <a:r>
              <a:rPr b="1" lang="iw" u="sng"/>
              <a:t>דוגמה להעמסת בנאי:</a:t>
            </a:r>
            <a:endParaRPr b="1" u="sng"/>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a:p>
            <a:pPr indent="0" lvl="0" marL="0" rtl="1" algn="r">
              <a:spcBef>
                <a:spcPts val="0"/>
              </a:spcBef>
              <a:spcAft>
                <a:spcPts val="0"/>
              </a:spcAft>
              <a:buNone/>
            </a:pPr>
            <a:r>
              <a:rPr lang="iw"/>
              <a:t>בתמונה רואים ניסיון לבנות מופע מאובייקט מערכת מסוג "תאריך". עם הבנאי ה3 מתוך 12(!!) דרכים ליצור מופע מסוג "תאריך" וכל ה12 בנאים שאנו רואים פה כתובים בתבנית של מחלקת DateTime (ניתן להיכנס לראות דרך F12)</a:t>
            </a:r>
            <a:endParaRPr>
              <a:highlight>
                <a:srgbClr val="FF0000"/>
              </a:highlight>
            </a:endParaRPr>
          </a:p>
        </p:txBody>
      </p:sp>
      <p:pic>
        <p:nvPicPr>
          <p:cNvPr id="66" name="Google Shape;66;p15"/>
          <p:cNvPicPr preferRelativeResize="0"/>
          <p:nvPr/>
        </p:nvPicPr>
        <p:blipFill>
          <a:blip r:embed="rId3">
            <a:alphaModFix/>
          </a:blip>
          <a:stretch>
            <a:fillRect/>
          </a:stretch>
        </p:blipFill>
        <p:spPr>
          <a:xfrm>
            <a:off x="200025" y="2571738"/>
            <a:ext cx="8743950" cy="790575"/>
          </a:xfrm>
          <a:prstGeom prst="rect">
            <a:avLst/>
          </a:prstGeom>
          <a:noFill/>
          <a:ln>
            <a:noFill/>
          </a:ln>
        </p:spPr>
      </p:pic>
      <p:sp>
        <p:nvSpPr>
          <p:cNvPr id="67" name="Google Shape;67;p15"/>
          <p:cNvSpPr/>
          <p:nvPr/>
        </p:nvSpPr>
        <p:spPr>
          <a:xfrm>
            <a:off x="1160750" y="2728225"/>
            <a:ext cx="904500" cy="395700"/>
          </a:xfrm>
          <a:prstGeom prst="flowChartConnec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1" name="Shape 71"/>
        <p:cNvGrpSpPr/>
        <p:nvPr/>
      </p:nvGrpSpPr>
      <p:grpSpPr>
        <a:xfrm>
          <a:off x="0" y="0"/>
          <a:ext cx="0" cy="0"/>
          <a:chOff x="0" y="0"/>
          <a:chExt cx="0" cy="0"/>
        </a:xfrm>
      </p:grpSpPr>
      <p:sp>
        <p:nvSpPr>
          <p:cNvPr id="72" name="Google Shape;72;p16"/>
          <p:cNvSpPr txBox="1"/>
          <p:nvPr/>
        </p:nvSpPr>
        <p:spPr>
          <a:xfrm>
            <a:off x="151425" y="256200"/>
            <a:ext cx="8944200" cy="4879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4</a:t>
            </a:r>
            <a:endParaRPr sz="2500"/>
          </a:p>
          <a:p>
            <a:pPr indent="0" lvl="0" marL="0" rtl="1" algn="r">
              <a:spcBef>
                <a:spcPts val="0"/>
              </a:spcBef>
              <a:spcAft>
                <a:spcPts val="0"/>
              </a:spcAft>
              <a:buNone/>
            </a:pPr>
            <a:r>
              <a:t/>
            </a:r>
            <a:endParaRPr/>
          </a:p>
          <a:p>
            <a:pPr indent="0" lvl="0" marL="0" rtl="1" algn="r">
              <a:spcBef>
                <a:spcPts val="0"/>
              </a:spcBef>
              <a:spcAft>
                <a:spcPts val="0"/>
              </a:spcAft>
              <a:buNone/>
            </a:pPr>
            <a:r>
              <a:rPr b="1" lang="iw" u="sng">
                <a:solidFill>
                  <a:schemeClr val="dk1"/>
                </a:solidFill>
              </a:rPr>
              <a:t>דריסת פונקציות</a:t>
            </a:r>
            <a:r>
              <a:rPr b="1" lang="iw" u="sng">
                <a:solidFill>
                  <a:schemeClr val="dk1"/>
                </a:solidFill>
              </a:rPr>
              <a:t> (Methods Overriding):</a:t>
            </a:r>
            <a:endParaRPr b="1" u="sng">
              <a:solidFill>
                <a:schemeClr val="dk1"/>
              </a:solidFill>
            </a:endParaRPr>
          </a:p>
          <a:p>
            <a:pPr indent="0" lvl="0" marL="0" rtl="1" algn="r">
              <a:spcBef>
                <a:spcPts val="0"/>
              </a:spcBef>
              <a:spcAft>
                <a:spcPts val="0"/>
              </a:spcAft>
              <a:buNone/>
            </a:pPr>
            <a:r>
              <a:rPr lang="iw">
                <a:solidFill>
                  <a:schemeClr val="dk1"/>
                </a:solidFill>
              </a:rPr>
              <a:t>לפני שנתחיל לדבר על דריסה נחזור שוב על ירושה (שבעזרתה אנחנו יכולים להתחיל איזושהי תבנית עם יכולות ומאפיינים בסיסיים שתקבל ממחלקת האבא שלה(מי שמוריש אליה) ).</a:t>
            </a:r>
            <a:endParaRPr>
              <a:solidFill>
                <a:schemeClr val="dk1"/>
              </a:solidFill>
            </a:endParaRPr>
          </a:p>
          <a:p>
            <a:pPr indent="0" lvl="0" marL="0" rtl="1" algn="r">
              <a:spcBef>
                <a:spcPts val="0"/>
              </a:spcBef>
              <a:spcAft>
                <a:spcPts val="0"/>
              </a:spcAft>
              <a:buNone/>
            </a:pPr>
            <a:r>
              <a:rPr lang="iw">
                <a:solidFill>
                  <a:schemeClr val="dk1"/>
                </a:solidFill>
              </a:rPr>
              <a:t>הדרך להוריש בנויה כך:  {</a:t>
            </a:r>
            <a:r>
              <a:rPr b="1" lang="iw">
                <a:solidFill>
                  <a:schemeClr val="dk1"/>
                </a:solidFill>
              </a:rPr>
              <a:t>...</a:t>
            </a:r>
            <a:r>
              <a:rPr lang="iw">
                <a:solidFill>
                  <a:schemeClr val="dk1"/>
                </a:solidFill>
              </a:rPr>
              <a:t>} </a:t>
            </a:r>
            <a:r>
              <a:rPr b="1" lang="iw">
                <a:solidFill>
                  <a:schemeClr val="dk1"/>
                </a:solidFill>
              </a:rPr>
              <a:t>public class SoftwareDeveloper: Person  </a:t>
            </a:r>
            <a:r>
              <a:rPr lang="iw">
                <a:solidFill>
                  <a:schemeClr val="dk1"/>
                </a:solidFill>
              </a:rPr>
              <a:t>שזה אומר שכל יכולות הבסיס של Person יחולו ישירות גם על המופעים של מחלקת המפתח(ובלי צורך לבנות אותן במחלקת המפתח).</a:t>
            </a:r>
            <a:endParaRPr>
              <a:solidFill>
                <a:schemeClr val="dk1"/>
              </a:solidFill>
            </a:endParaRPr>
          </a:p>
          <a:p>
            <a:pPr indent="0" lvl="0" marL="0" rtl="1" algn="r">
              <a:spcBef>
                <a:spcPts val="0"/>
              </a:spcBef>
              <a:spcAft>
                <a:spcPts val="0"/>
              </a:spcAft>
              <a:buNone/>
            </a:pPr>
            <a:r>
              <a:rPr lang="iw">
                <a:solidFill>
                  <a:schemeClr val="dk1"/>
                </a:solidFill>
              </a:rPr>
              <a:t>מה קורה אם במחלקת Person  יש לי יכולת שאומרת GoToWork שמכינה כריך, מלבישה ומוציאה לרכבת כדי שהPerson יגיע לעבודה </a:t>
            </a:r>
            <a:r>
              <a:rPr b="1" lang="iw" u="sng">
                <a:solidFill>
                  <a:schemeClr val="dk1"/>
                </a:solidFill>
              </a:rPr>
              <a:t>אבל </a:t>
            </a:r>
            <a:r>
              <a:rPr lang="iw">
                <a:solidFill>
                  <a:schemeClr val="dk1"/>
                </a:solidFill>
              </a:rPr>
              <a:t>למפתח אין צורך בכל זה כי הוא עובד מהבית וGoToWork רק פותחת לו מחשב (כלומר המימוש שהמפתח קיבל בהורשה ממחלקת Person לא מתאימה למקרה שלו והוא צריך מימוש אחר לגמרי...).</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b="1" lang="iw" u="sng">
                <a:solidFill>
                  <a:schemeClr val="dk1"/>
                </a:solidFill>
              </a:rPr>
              <a:t>פיתרון: Virtual &amp; Override </a:t>
            </a:r>
            <a:endParaRPr b="1" u="sng">
              <a:solidFill>
                <a:schemeClr val="dk1"/>
              </a:solidFill>
            </a:endParaRPr>
          </a:p>
          <a:p>
            <a:pPr indent="0" lvl="0" marL="0" rtl="1" algn="r">
              <a:spcBef>
                <a:spcPts val="0"/>
              </a:spcBef>
              <a:spcAft>
                <a:spcPts val="0"/>
              </a:spcAft>
              <a:buNone/>
            </a:pPr>
            <a:r>
              <a:rPr lang="iw">
                <a:solidFill>
                  <a:schemeClr val="dk1"/>
                </a:solidFill>
              </a:rPr>
              <a:t>כדי לפתור בעיה זו, קיימת בc# אפשרות להכריז על פונקציה כ"ברת דריסה" עם הוספת המילה </a:t>
            </a:r>
            <a:r>
              <a:rPr b="1" lang="iw">
                <a:solidFill>
                  <a:schemeClr val="dk1"/>
                </a:solidFill>
              </a:rPr>
              <a:t>Virtual </a:t>
            </a:r>
            <a:r>
              <a:rPr lang="iw">
                <a:solidFill>
                  <a:schemeClr val="dk1"/>
                </a:solidFill>
              </a:rPr>
              <a:t>בחתימת הפונקציה של האבא. כלומר, שאם אחד מהיורשים ירצה לשנות את המימוש של מחלקת האבא וליצור מימוש משלו (לאותה פונקציה) מה שהוא יצטרך לעשות זה לכתוב בפונקציה את המימוש שמתאימה לו. </a:t>
            </a:r>
            <a:r>
              <a:rPr b="1" lang="iw" u="sng">
                <a:solidFill>
                  <a:schemeClr val="dk1"/>
                </a:solidFill>
              </a:rPr>
              <a:t>רק</a:t>
            </a:r>
            <a:r>
              <a:rPr b="1" lang="iw">
                <a:solidFill>
                  <a:schemeClr val="dk1"/>
                </a:solidFill>
              </a:rPr>
              <a:t> </a:t>
            </a:r>
            <a:r>
              <a:rPr b="1" lang="iw" u="sng">
                <a:solidFill>
                  <a:schemeClr val="dk1"/>
                </a:solidFill>
              </a:rPr>
              <a:t>חייב</a:t>
            </a:r>
            <a:r>
              <a:rPr lang="iw">
                <a:solidFill>
                  <a:schemeClr val="dk1"/>
                </a:solidFill>
              </a:rPr>
              <a:t> להוסיף את המילה </a:t>
            </a:r>
            <a:r>
              <a:rPr b="1" lang="iw">
                <a:solidFill>
                  <a:schemeClr val="dk1"/>
                </a:solidFill>
              </a:rPr>
              <a:t>override</a:t>
            </a:r>
            <a:r>
              <a:rPr lang="iw">
                <a:solidFill>
                  <a:schemeClr val="dk1"/>
                </a:solidFill>
              </a:rPr>
              <a:t> לחתימת הפונקציה כך:</a:t>
            </a:r>
            <a:endParaRPr>
              <a:solidFill>
                <a:schemeClr val="dk1"/>
              </a:solidFill>
            </a:endParaRPr>
          </a:p>
          <a:p>
            <a:pPr indent="0" lvl="0" marL="0" rtl="1" algn="r">
              <a:spcBef>
                <a:spcPts val="0"/>
              </a:spcBef>
              <a:spcAft>
                <a:spcPts val="0"/>
              </a:spcAft>
              <a:buNone/>
            </a:pPr>
            <a:r>
              <a:rPr b="1" lang="iw" u="sng">
                <a:solidFill>
                  <a:schemeClr val="dk1"/>
                </a:solidFill>
              </a:rPr>
              <a:t>במחלקת האבא (Person):</a:t>
            </a:r>
            <a:endParaRPr b="1" u="sng">
              <a:solidFill>
                <a:schemeClr val="dk1"/>
              </a:solidFill>
            </a:endParaRPr>
          </a:p>
          <a:p>
            <a:pPr indent="0" lvl="0" marL="0" rtl="0" algn="l">
              <a:spcBef>
                <a:spcPts val="0"/>
              </a:spcBef>
              <a:spcAft>
                <a:spcPts val="0"/>
              </a:spcAft>
              <a:buNone/>
            </a:pPr>
            <a:r>
              <a:rPr b="1" lang="iw">
                <a:solidFill>
                  <a:schemeClr val="dk1"/>
                </a:solidFill>
              </a:rPr>
              <a:t> </a:t>
            </a:r>
            <a:r>
              <a:rPr lang="iw">
                <a:solidFill>
                  <a:schemeClr val="dk1"/>
                </a:solidFill>
              </a:rPr>
              <a:t>public </a:t>
            </a:r>
            <a:r>
              <a:rPr b="1" lang="iw" u="sng">
                <a:solidFill>
                  <a:schemeClr val="dk1"/>
                </a:solidFill>
              </a:rPr>
              <a:t>virtual</a:t>
            </a:r>
            <a:r>
              <a:rPr lang="iw" u="sng">
                <a:solidFill>
                  <a:schemeClr val="dk1"/>
                </a:solidFill>
              </a:rPr>
              <a:t> </a:t>
            </a:r>
            <a:r>
              <a:rPr lang="iw">
                <a:solidFill>
                  <a:schemeClr val="dk1"/>
                </a:solidFill>
              </a:rPr>
              <a:t>void GoToWork() {// Implement Function }</a:t>
            </a:r>
            <a:endParaRPr>
              <a:solidFill>
                <a:schemeClr val="dk1"/>
              </a:solidFill>
            </a:endParaRPr>
          </a:p>
          <a:p>
            <a:pPr indent="0" lvl="0" marL="0" rtl="1" algn="r">
              <a:spcBef>
                <a:spcPts val="0"/>
              </a:spcBef>
              <a:spcAft>
                <a:spcPts val="0"/>
              </a:spcAft>
              <a:buNone/>
            </a:pPr>
            <a:r>
              <a:rPr b="1" lang="iw" u="sng">
                <a:solidFill>
                  <a:schemeClr val="dk1"/>
                </a:solidFill>
              </a:rPr>
              <a:t>ובמחלקת הבן (SoftwareDeveloper):</a:t>
            </a:r>
            <a:endParaRPr b="1" u="sng">
              <a:solidFill>
                <a:schemeClr val="dk1"/>
              </a:solidFill>
            </a:endParaRPr>
          </a:p>
          <a:p>
            <a:pPr indent="0" lvl="0" marL="0" rtl="0" algn="l">
              <a:spcBef>
                <a:spcPts val="0"/>
              </a:spcBef>
              <a:spcAft>
                <a:spcPts val="0"/>
              </a:spcAft>
              <a:buNone/>
            </a:pPr>
            <a:r>
              <a:rPr lang="iw">
                <a:solidFill>
                  <a:schemeClr val="dk1"/>
                </a:solidFill>
              </a:rPr>
              <a:t>public </a:t>
            </a:r>
            <a:r>
              <a:rPr b="1" lang="iw" u="sng">
                <a:solidFill>
                  <a:schemeClr val="dk1"/>
                </a:solidFill>
              </a:rPr>
              <a:t>override </a:t>
            </a:r>
            <a:r>
              <a:rPr lang="iw">
                <a:solidFill>
                  <a:schemeClr val="dk1"/>
                </a:solidFill>
              </a:rPr>
              <a:t>void GoToWork() {//Implement Function}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1" algn="r">
              <a:spcBef>
                <a:spcPts val="0"/>
              </a:spcBef>
              <a:spcAft>
                <a:spcPts val="0"/>
              </a:spcAft>
              <a:buNone/>
            </a:pPr>
            <a:r>
              <a:rPr lang="iw">
                <a:solidFill>
                  <a:schemeClr val="dk1"/>
                </a:solidFill>
              </a:rPr>
              <a:t>וכך הקומפיילר יידע ש</a:t>
            </a:r>
            <a:r>
              <a:rPr lang="iw" u="sng">
                <a:solidFill>
                  <a:schemeClr val="dk1"/>
                </a:solidFill>
              </a:rPr>
              <a:t>דווקא</a:t>
            </a:r>
            <a:r>
              <a:rPr lang="iw">
                <a:solidFill>
                  <a:schemeClr val="dk1"/>
                </a:solidFill>
              </a:rPr>
              <a:t> אם מפתח ירצה ללכת לעבודה, הוא צריך לעשות רק את המימוש של המפתח (הבן)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6" name="Shape 76"/>
        <p:cNvGrpSpPr/>
        <p:nvPr/>
      </p:nvGrpSpPr>
      <p:grpSpPr>
        <a:xfrm>
          <a:off x="0" y="0"/>
          <a:ext cx="0" cy="0"/>
          <a:chOff x="0" y="0"/>
          <a:chExt cx="0" cy="0"/>
        </a:xfrm>
      </p:grpSpPr>
      <p:sp>
        <p:nvSpPr>
          <p:cNvPr id="77" name="Google Shape;77;p17"/>
          <p:cNvSpPr txBox="1"/>
          <p:nvPr/>
        </p:nvSpPr>
        <p:spPr>
          <a:xfrm>
            <a:off x="151425" y="256200"/>
            <a:ext cx="8944200" cy="25089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5</a:t>
            </a:r>
            <a:endParaRPr sz="2500"/>
          </a:p>
          <a:p>
            <a:pPr indent="0" lvl="0" marL="0" rtl="1" algn="r">
              <a:spcBef>
                <a:spcPts val="0"/>
              </a:spcBef>
              <a:spcAft>
                <a:spcPts val="0"/>
              </a:spcAft>
              <a:buNone/>
            </a:pPr>
            <a:r>
              <a:t/>
            </a:r>
            <a:endParaRPr/>
          </a:p>
          <a:p>
            <a:pPr indent="0" lvl="0" marL="0" rtl="1" algn="r">
              <a:spcBef>
                <a:spcPts val="0"/>
              </a:spcBef>
              <a:spcAft>
                <a:spcPts val="0"/>
              </a:spcAft>
              <a:buNone/>
            </a:pPr>
            <a:r>
              <a:rPr b="1" lang="iw" u="sng">
                <a:solidFill>
                  <a:schemeClr val="dk1"/>
                </a:solidFill>
              </a:rPr>
              <a:t>שימוש במילה new בפונקציות:</a:t>
            </a:r>
            <a:endParaRPr b="1" u="sng">
              <a:solidFill>
                <a:schemeClr val="dk1"/>
              </a:solidFill>
            </a:endParaRPr>
          </a:p>
          <a:p>
            <a:pPr indent="0" lvl="0" marL="0" rtl="1" algn="r">
              <a:spcBef>
                <a:spcPts val="0"/>
              </a:spcBef>
              <a:spcAft>
                <a:spcPts val="0"/>
              </a:spcAft>
              <a:buNone/>
            </a:pPr>
            <a:r>
              <a:rPr lang="iw">
                <a:solidFill>
                  <a:schemeClr val="dk1"/>
                </a:solidFill>
              </a:rPr>
              <a:t>מה קורה אם מי שבנה את מחלקת האבא לא הגדיר את הפונקציה שאני רוצה לדרוס כ</a:t>
            </a:r>
            <a:r>
              <a:rPr b="1" lang="iw">
                <a:solidFill>
                  <a:schemeClr val="dk1"/>
                </a:solidFill>
              </a:rPr>
              <a:t>virtual </a:t>
            </a:r>
            <a:r>
              <a:rPr lang="iw">
                <a:solidFill>
                  <a:schemeClr val="dk1"/>
                </a:solidFill>
              </a:rPr>
              <a:t>ואני לא יכול להשתמש במילה  override כיון שאני מקבל שגיאה מהקופיילר שאומר שהפונקציה הזאת "לא מיועדת לדריסה"</a:t>
            </a:r>
            <a:br>
              <a:rPr lang="iw">
                <a:solidFill>
                  <a:schemeClr val="dk1"/>
                </a:solidFill>
              </a:rPr>
            </a:br>
            <a:r>
              <a:rPr b="1" lang="iw">
                <a:solidFill>
                  <a:schemeClr val="dk1"/>
                </a:solidFill>
              </a:rPr>
              <a:t>למקרה כזה </a:t>
            </a:r>
            <a:r>
              <a:rPr lang="iw">
                <a:solidFill>
                  <a:schemeClr val="dk1"/>
                </a:solidFill>
              </a:rPr>
              <a:t>יש לנו את מילת הקסם "new" שמתעלמת מהמימוש של האבא ואומרת לקומפיילר: </a:t>
            </a:r>
            <a:r>
              <a:rPr i="1" lang="iw" u="sng">
                <a:solidFill>
                  <a:schemeClr val="dk1"/>
                </a:solidFill>
              </a:rPr>
              <a:t>"אני יודעת שלא הגדירו את הפונקציה כברת דריסה ובכל זאת אם מופע </a:t>
            </a:r>
            <a:r>
              <a:rPr b="1" i="1" lang="iw" u="sng">
                <a:solidFill>
                  <a:schemeClr val="dk1"/>
                </a:solidFill>
              </a:rPr>
              <a:t>מלא</a:t>
            </a:r>
            <a:r>
              <a:rPr i="1" lang="iw" u="sng">
                <a:solidFill>
                  <a:schemeClr val="dk1"/>
                </a:solidFill>
              </a:rPr>
              <a:t> של הבן(הצבה ושמירה בזיכרון) יקרא לפונקציה תעשה את המימוש של הבן ולא של האבא".</a:t>
            </a:r>
            <a:endParaRPr i="1" u="sng">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iw" u="sng">
                <a:solidFill>
                  <a:schemeClr val="dk1"/>
                </a:solidFill>
              </a:rPr>
              <a:t>בעצם יש הרבה כמה אפשרויות:</a:t>
            </a:r>
            <a:endParaRPr u="sng">
              <a:solidFill>
                <a:schemeClr val="dk1"/>
              </a:solidFill>
            </a:endParaRPr>
          </a:p>
        </p:txBody>
      </p:sp>
      <p:pic>
        <p:nvPicPr>
          <p:cNvPr id="78" name="Google Shape;78;p17"/>
          <p:cNvPicPr preferRelativeResize="0"/>
          <p:nvPr/>
        </p:nvPicPr>
        <p:blipFill>
          <a:blip r:embed="rId3">
            <a:alphaModFix/>
          </a:blip>
          <a:stretch>
            <a:fillRect/>
          </a:stretch>
        </p:blipFill>
        <p:spPr>
          <a:xfrm>
            <a:off x="152400" y="2702100"/>
            <a:ext cx="8827225" cy="209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p18"/>
          <p:cNvSpPr txBox="1"/>
          <p:nvPr/>
        </p:nvSpPr>
        <p:spPr>
          <a:xfrm>
            <a:off x="151425" y="256200"/>
            <a:ext cx="8944200" cy="46638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6</a:t>
            </a:r>
            <a:endParaRPr sz="2500"/>
          </a:p>
          <a:p>
            <a:pPr indent="0" lvl="0" marL="0" rtl="1" algn="r">
              <a:spcBef>
                <a:spcPts val="0"/>
              </a:spcBef>
              <a:spcAft>
                <a:spcPts val="0"/>
              </a:spcAft>
              <a:buNone/>
            </a:pPr>
            <a:r>
              <a:t/>
            </a:r>
            <a:endParaRPr/>
          </a:p>
          <a:p>
            <a:pPr indent="0" lvl="0" marL="0" rtl="1" algn="r">
              <a:spcBef>
                <a:spcPts val="0"/>
              </a:spcBef>
              <a:spcAft>
                <a:spcPts val="0"/>
              </a:spcAft>
              <a:buNone/>
            </a:pPr>
            <a:r>
              <a:rPr b="1" lang="iw" u="sng">
                <a:solidFill>
                  <a:schemeClr val="dk1"/>
                </a:solidFill>
              </a:rPr>
              <a:t>שימוש בthis וbase:</a:t>
            </a:r>
            <a:endParaRPr b="1" u="sng">
              <a:solidFill>
                <a:schemeClr val="dk1"/>
              </a:solidFill>
            </a:endParaRPr>
          </a:p>
          <a:p>
            <a:pPr indent="0" lvl="0" marL="0" rtl="1" algn="r">
              <a:spcBef>
                <a:spcPts val="0"/>
              </a:spcBef>
              <a:spcAft>
                <a:spcPts val="0"/>
              </a:spcAft>
              <a:buNone/>
            </a:pPr>
            <a:r>
              <a:rPr lang="iw">
                <a:solidFill>
                  <a:schemeClr val="dk1"/>
                </a:solidFill>
              </a:rPr>
              <a:t>למחלקת הבסיס(obejct) שכולם יורשים ממנה בסופו של דבר יש יכולת\פונקציה מאוד מוכרת ושימושית שנקראת </a:t>
            </a:r>
            <a:r>
              <a:rPr b="1" lang="iw">
                <a:solidFill>
                  <a:schemeClr val="dk1"/>
                </a:solidFill>
              </a:rPr>
              <a:t>ToString</a:t>
            </a:r>
            <a:r>
              <a:rPr lang="iw">
                <a:solidFill>
                  <a:schemeClr val="dk1"/>
                </a:solidFill>
              </a:rPr>
              <a:t> (שמסומנת כ</a:t>
            </a:r>
            <a:r>
              <a:rPr b="1" lang="iw">
                <a:solidFill>
                  <a:schemeClr val="dk1"/>
                </a:solidFill>
              </a:rPr>
              <a:t>virtual</a:t>
            </a:r>
            <a:r>
              <a:rPr lang="iw">
                <a:solidFill>
                  <a:schemeClr val="dk1"/>
                </a:solidFill>
              </a:rPr>
              <a:t> כלומר שניתן לדרוס אותה ע"י הבנים עם המילה </a:t>
            </a:r>
            <a:r>
              <a:rPr b="1" lang="iw">
                <a:solidFill>
                  <a:schemeClr val="dk1"/>
                </a:solidFill>
              </a:rPr>
              <a:t>override) </a:t>
            </a:r>
            <a:r>
              <a:rPr lang="iw">
                <a:solidFill>
                  <a:schemeClr val="dk1"/>
                </a:solidFill>
              </a:rPr>
              <a:t>והיא כברירת מחדל  מחזירה את שם הnamespace ואת שם המחלקה שעליה הפעלנו את הToString.</a:t>
            </a:r>
            <a:endParaRPr>
              <a:solidFill>
                <a:schemeClr val="dk1"/>
              </a:solidFill>
            </a:endParaRPr>
          </a:p>
          <a:p>
            <a:pPr indent="0" lvl="0" marL="0" rtl="1" algn="r">
              <a:spcBef>
                <a:spcPts val="0"/>
              </a:spcBef>
              <a:spcAft>
                <a:spcPts val="0"/>
              </a:spcAft>
              <a:buNone/>
            </a:pPr>
            <a:r>
              <a:rPr lang="iw">
                <a:solidFill>
                  <a:schemeClr val="dk1"/>
                </a:solidFill>
              </a:rPr>
              <a:t>כלומר עם ניצור namespace בשם MyProg ובתוכו ניצור את מחלקת Vehicle ונקרא לפונקציית ToString יחזור לנו "MyProg.Vehicle" שאין לנו מה לעשות עם המידע הזה, ולכן נרצה לדרוס את המימוש ולהחזיר את המספר גלגלים ואת הכח מנוע שיש לכלי רכב הזה כך:</a:t>
            </a:r>
            <a:endParaRPr>
              <a:solidFill>
                <a:schemeClr val="dk1"/>
              </a:solidFill>
            </a:endParaRPr>
          </a:p>
          <a:p>
            <a:pPr indent="0" lvl="0" marL="0" rtl="0" algn="l">
              <a:spcBef>
                <a:spcPts val="0"/>
              </a:spcBef>
              <a:spcAft>
                <a:spcPts val="0"/>
              </a:spcAft>
              <a:buNone/>
            </a:pPr>
            <a:r>
              <a:rPr b="1" lang="iw">
                <a:solidFill>
                  <a:schemeClr val="dk1"/>
                </a:solidFill>
              </a:rPr>
              <a:t>public override string ToString()</a:t>
            </a:r>
            <a:endParaRPr b="1">
              <a:solidFill>
                <a:schemeClr val="dk1"/>
              </a:solidFill>
            </a:endParaRPr>
          </a:p>
          <a:p>
            <a:pPr indent="0" lvl="0" marL="0" rtl="0" algn="l">
              <a:spcBef>
                <a:spcPts val="0"/>
              </a:spcBef>
              <a:spcAft>
                <a:spcPts val="0"/>
              </a:spcAft>
              <a:buNone/>
            </a:pPr>
            <a:r>
              <a:rPr b="1" lang="iw">
                <a:solidFill>
                  <a:schemeClr val="dk1"/>
                </a:solidFill>
              </a:rPr>
              <a:t>{</a:t>
            </a:r>
            <a:endParaRPr b="1">
              <a:solidFill>
                <a:schemeClr val="dk1"/>
              </a:solidFill>
            </a:endParaRPr>
          </a:p>
          <a:p>
            <a:pPr indent="0" lvl="0" marL="0" rtl="0" algn="l">
              <a:spcBef>
                <a:spcPts val="0"/>
              </a:spcBef>
              <a:spcAft>
                <a:spcPts val="0"/>
              </a:spcAft>
              <a:buNone/>
            </a:pPr>
            <a:r>
              <a:rPr b="1" lang="iw">
                <a:solidFill>
                  <a:schemeClr val="dk1"/>
                </a:solidFill>
              </a:rPr>
              <a:t>	return ”Wheels: ” + </a:t>
            </a:r>
            <a:r>
              <a:rPr b="1" lang="iw" u="sng">
                <a:solidFill>
                  <a:schemeClr val="dk1"/>
                </a:solidFill>
              </a:rPr>
              <a:t>this</a:t>
            </a:r>
            <a:r>
              <a:rPr b="1" lang="iw">
                <a:solidFill>
                  <a:schemeClr val="dk1"/>
                </a:solidFill>
              </a:rPr>
              <a:t>. _wheels. + “Engine Power: ” + </a:t>
            </a:r>
            <a:r>
              <a:rPr b="1" lang="iw" u="sng">
                <a:solidFill>
                  <a:schemeClr val="dk1"/>
                </a:solidFill>
              </a:rPr>
              <a:t>this</a:t>
            </a:r>
            <a:r>
              <a:rPr b="1" lang="iw">
                <a:solidFill>
                  <a:schemeClr val="dk1"/>
                </a:solidFill>
              </a:rPr>
              <a:t>._engine;</a:t>
            </a:r>
            <a:endParaRPr b="1">
              <a:solidFill>
                <a:schemeClr val="dk1"/>
              </a:solidFill>
            </a:endParaRPr>
          </a:p>
          <a:p>
            <a:pPr indent="0" lvl="0" marL="0" rtl="0" algn="l">
              <a:spcBef>
                <a:spcPts val="0"/>
              </a:spcBef>
              <a:spcAft>
                <a:spcPts val="0"/>
              </a:spcAft>
              <a:buNone/>
            </a:pPr>
            <a:r>
              <a:rPr b="1" lang="iw">
                <a:solidFill>
                  <a:schemeClr val="dk1"/>
                </a:solidFill>
              </a:rPr>
              <a:t>}</a:t>
            </a:r>
            <a:endParaRPr b="1">
              <a:solidFill>
                <a:schemeClr val="dk1"/>
              </a:solidFill>
            </a:endParaRPr>
          </a:p>
          <a:p>
            <a:pPr indent="0" lvl="0" marL="0" rtl="1" algn="r">
              <a:spcBef>
                <a:spcPts val="0"/>
              </a:spcBef>
              <a:spcAft>
                <a:spcPts val="0"/>
              </a:spcAft>
              <a:buNone/>
            </a:pPr>
            <a:r>
              <a:rPr lang="iw">
                <a:solidFill>
                  <a:schemeClr val="dk1"/>
                </a:solidFill>
              </a:rPr>
              <a:t>וכך כל פעם שנקרא לפונקציית ToString של מחלקת Vehicle נקבל בטקסט את מספר הגלגלים וכח המנוע של אותו רכב.</a:t>
            </a:r>
            <a:endParaRPr>
              <a:solidFill>
                <a:schemeClr val="dk1"/>
              </a:solidFill>
            </a:endParaRPr>
          </a:p>
          <a:p>
            <a:pPr indent="0" lvl="0" marL="0" rtl="1" algn="r">
              <a:spcBef>
                <a:spcPts val="0"/>
              </a:spcBef>
              <a:spcAft>
                <a:spcPts val="0"/>
              </a:spcAft>
              <a:buNone/>
            </a:pPr>
            <a:r>
              <a:rPr b="1" lang="iw" u="sng">
                <a:solidFill>
                  <a:schemeClr val="dk1"/>
                </a:solidFill>
              </a:rPr>
              <a:t>ואם</a:t>
            </a:r>
            <a:r>
              <a:rPr lang="iw">
                <a:solidFill>
                  <a:schemeClr val="dk1"/>
                </a:solidFill>
              </a:rPr>
              <a:t> נרצה להוסיף את מחלקת Motorcycle שיורשת ממחלקת Vehicle ובToString שלה נרצה להדפיס </a:t>
            </a:r>
            <a:r>
              <a:rPr b="1" lang="iw" u="sng">
                <a:solidFill>
                  <a:schemeClr val="dk1"/>
                </a:solidFill>
              </a:rPr>
              <a:t>גם (</a:t>
            </a:r>
            <a:r>
              <a:rPr lang="iw" u="sng">
                <a:solidFill>
                  <a:schemeClr val="dk1"/>
                </a:solidFill>
              </a:rPr>
              <a:t>בנוסף למה שכבר מחלקת Vehicle מחזירה</a:t>
            </a:r>
            <a:r>
              <a:rPr b="1" lang="iw" u="sng">
                <a:solidFill>
                  <a:schemeClr val="dk1"/>
                </a:solidFill>
              </a:rPr>
              <a:t>)</a:t>
            </a:r>
            <a:r>
              <a:rPr lang="iw">
                <a:solidFill>
                  <a:schemeClr val="dk1"/>
                </a:solidFill>
              </a:rPr>
              <a:t> את שם היצרן של האופנוע, נוכל לכתוב כך:</a:t>
            </a:r>
            <a:endParaRPr>
              <a:solidFill>
                <a:schemeClr val="dk1"/>
              </a:solidFill>
            </a:endParaRPr>
          </a:p>
          <a:p>
            <a:pPr indent="0" lvl="0" marL="0" rtl="0" algn="l">
              <a:spcBef>
                <a:spcPts val="0"/>
              </a:spcBef>
              <a:spcAft>
                <a:spcPts val="0"/>
              </a:spcAft>
              <a:buNone/>
            </a:pPr>
            <a:r>
              <a:rPr b="1" lang="iw">
                <a:solidFill>
                  <a:schemeClr val="dk1"/>
                </a:solidFill>
              </a:rPr>
              <a:t> </a:t>
            </a:r>
            <a:r>
              <a:rPr b="1" lang="iw" u="sng">
                <a:solidFill>
                  <a:schemeClr val="dk1"/>
                </a:solidFill>
              </a:rPr>
              <a:t>base</a:t>
            </a:r>
            <a:r>
              <a:rPr b="1" lang="iw">
                <a:solidFill>
                  <a:schemeClr val="dk1"/>
                </a:solidFill>
              </a:rPr>
              <a:t>.ToString() + "manufacturer: " + </a:t>
            </a:r>
            <a:r>
              <a:rPr b="1" lang="iw" u="sng">
                <a:solidFill>
                  <a:schemeClr val="dk1"/>
                </a:solidFill>
              </a:rPr>
              <a:t>this</a:t>
            </a:r>
            <a:r>
              <a:rPr b="1" lang="iw">
                <a:solidFill>
                  <a:schemeClr val="dk1"/>
                </a:solidFill>
              </a:rPr>
              <a:t>._manufactorer</a:t>
            </a:r>
            <a:endParaRPr b="1">
              <a:solidFill>
                <a:schemeClr val="dk1"/>
              </a:solidFill>
            </a:endParaRPr>
          </a:p>
          <a:p>
            <a:pPr indent="0" lvl="0" marL="0" rtl="1" algn="r">
              <a:spcBef>
                <a:spcPts val="0"/>
              </a:spcBef>
              <a:spcAft>
                <a:spcPts val="0"/>
              </a:spcAft>
              <a:buNone/>
            </a:pPr>
            <a:r>
              <a:rPr b="1" lang="iw" u="sng">
                <a:solidFill>
                  <a:schemeClr val="dk1"/>
                </a:solidFill>
              </a:rPr>
              <a:t>כלומר:</a:t>
            </a:r>
            <a:r>
              <a:rPr lang="iw">
                <a:solidFill>
                  <a:schemeClr val="dk1"/>
                </a:solidFill>
              </a:rPr>
              <a:t> המילה </a:t>
            </a:r>
            <a:r>
              <a:rPr lang="iw" u="sng">
                <a:solidFill>
                  <a:schemeClr val="dk1"/>
                </a:solidFill>
              </a:rPr>
              <a:t>this </a:t>
            </a:r>
            <a:r>
              <a:rPr lang="iw">
                <a:solidFill>
                  <a:schemeClr val="dk1"/>
                </a:solidFill>
              </a:rPr>
              <a:t>אומרת: "תקח את הערכים מהמופע הזה ספציפי" והמילה </a:t>
            </a:r>
            <a:r>
              <a:rPr lang="iw" u="sng">
                <a:solidFill>
                  <a:schemeClr val="dk1"/>
                </a:solidFill>
              </a:rPr>
              <a:t>base </a:t>
            </a:r>
            <a:r>
              <a:rPr lang="iw">
                <a:solidFill>
                  <a:schemeClr val="dk1"/>
                </a:solidFill>
              </a:rPr>
              <a:t>אומרת תקח את הערך\פונקציה ממחלקת האבא ולא מהמופע של הבן עצמו. וכך גם אם דרסתי את המימוש של הפונקציה אני אוכל להשתמש במילה base כדי לקבל את המימוש של האבא.</a:t>
            </a:r>
            <a:endParaRPr b="1" u="sng">
              <a:solidFill>
                <a:schemeClr val="dk1"/>
              </a:solidFill>
              <a:highlight>
                <a:srgbClr val="FF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7" name="Shape 87"/>
        <p:cNvGrpSpPr/>
        <p:nvPr/>
      </p:nvGrpSpPr>
      <p:grpSpPr>
        <a:xfrm>
          <a:off x="0" y="0"/>
          <a:ext cx="0" cy="0"/>
          <a:chOff x="0" y="0"/>
          <a:chExt cx="0" cy="0"/>
        </a:xfrm>
      </p:grpSpPr>
      <p:sp>
        <p:nvSpPr>
          <p:cNvPr id="88" name="Google Shape;88;p19"/>
          <p:cNvSpPr txBox="1"/>
          <p:nvPr/>
        </p:nvSpPr>
        <p:spPr>
          <a:xfrm>
            <a:off x="151425" y="256200"/>
            <a:ext cx="8944200" cy="4879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7</a:t>
            </a:r>
            <a:endParaRPr sz="2500"/>
          </a:p>
          <a:p>
            <a:pPr indent="0" lvl="0" marL="0" rtl="1" algn="r">
              <a:spcBef>
                <a:spcPts val="0"/>
              </a:spcBef>
              <a:spcAft>
                <a:spcPts val="0"/>
              </a:spcAft>
              <a:buNone/>
            </a:pPr>
            <a:r>
              <a:t/>
            </a:r>
            <a:endParaRPr/>
          </a:p>
          <a:p>
            <a:pPr indent="0" lvl="0" marL="0" rtl="1" algn="r">
              <a:spcBef>
                <a:spcPts val="0"/>
              </a:spcBef>
              <a:spcAft>
                <a:spcPts val="0"/>
              </a:spcAft>
              <a:buNone/>
            </a:pPr>
            <a:r>
              <a:rPr b="1" lang="iw" u="sng">
                <a:solidFill>
                  <a:schemeClr val="dk1"/>
                </a:solidFill>
              </a:rPr>
              <a:t>פרמטרים מיוחדים</a:t>
            </a:r>
            <a:r>
              <a:rPr b="1" lang="iw" u="sng">
                <a:solidFill>
                  <a:schemeClr val="dk1"/>
                </a:solidFill>
              </a:rPr>
              <a:t>:</a:t>
            </a:r>
            <a:endParaRPr b="1" u="sng">
              <a:solidFill>
                <a:schemeClr val="dk1"/>
              </a:solidFill>
            </a:endParaRPr>
          </a:p>
          <a:p>
            <a:pPr indent="0" lvl="0" marL="0" rtl="1" algn="r">
              <a:spcBef>
                <a:spcPts val="0"/>
              </a:spcBef>
              <a:spcAft>
                <a:spcPts val="0"/>
              </a:spcAft>
              <a:buNone/>
            </a:pPr>
            <a:r>
              <a:rPr b="1" lang="iw">
                <a:solidFill>
                  <a:schemeClr val="dk1"/>
                </a:solidFill>
              </a:rPr>
              <a:t>שימוש בref:</a:t>
            </a:r>
            <a:endParaRPr b="1">
              <a:solidFill>
                <a:schemeClr val="dk1"/>
              </a:solidFill>
            </a:endParaRPr>
          </a:p>
          <a:p>
            <a:pPr indent="0" lvl="0" marL="0" rtl="1" algn="r">
              <a:spcBef>
                <a:spcPts val="0"/>
              </a:spcBef>
              <a:spcAft>
                <a:spcPts val="0"/>
              </a:spcAft>
              <a:buNone/>
            </a:pPr>
            <a:r>
              <a:rPr lang="iw">
                <a:solidFill>
                  <a:schemeClr val="dk1"/>
                </a:solidFill>
              </a:rPr>
              <a:t>משמש אותנו אם אנחנו רוצים לשלוח את </a:t>
            </a:r>
            <a:r>
              <a:rPr lang="iw" u="sng">
                <a:solidFill>
                  <a:schemeClr val="dk1"/>
                </a:solidFill>
              </a:rPr>
              <a:t>הכתובת</a:t>
            </a:r>
            <a:r>
              <a:rPr lang="iw">
                <a:solidFill>
                  <a:schemeClr val="dk1"/>
                </a:solidFill>
              </a:rPr>
              <a:t> של התא זיכרון כפרמטר ולא את הערך שלו, וכך גם אוכל לשלוח valueType כמו int וכדו' וכשהוא ישתנה בפונקציה, השינוי ישפיע עליו גם מחוצה לה (Boxing?)  </a:t>
            </a:r>
            <a:endParaRPr>
              <a:solidFill>
                <a:schemeClr val="dk1"/>
              </a:solidFill>
            </a:endParaRPr>
          </a:p>
          <a:p>
            <a:pPr indent="0" lvl="0" marL="0" rtl="1" algn="r">
              <a:spcBef>
                <a:spcPts val="0"/>
              </a:spcBef>
              <a:spcAft>
                <a:spcPts val="0"/>
              </a:spcAft>
              <a:buNone/>
            </a:pPr>
            <a:r>
              <a:rPr lang="iw">
                <a:solidFill>
                  <a:schemeClr val="dk1"/>
                </a:solidFill>
              </a:rPr>
              <a:t>כששולחים RefernceType כמו כל קלאס שיש לנו במערכת, המערכת משכפלת אותו וכל שינוי שיש בפונקציה, השינוי משנה את האובייקט החדש ובכל זאת הוא משפיע על המשתנה הישן כיוון ששניהם מצביעים על אותו מקום בזיכרון.</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b="1" lang="iw">
                <a:solidFill>
                  <a:schemeClr val="dk1"/>
                </a:solidFill>
              </a:rPr>
              <a:t>שימוש בout:</a:t>
            </a:r>
            <a:endParaRPr b="1">
              <a:solidFill>
                <a:schemeClr val="dk1"/>
              </a:solidFill>
            </a:endParaRPr>
          </a:p>
          <a:p>
            <a:pPr indent="0" lvl="0" marL="0" rtl="1" algn="r">
              <a:spcBef>
                <a:spcPts val="0"/>
              </a:spcBef>
              <a:spcAft>
                <a:spcPts val="0"/>
              </a:spcAft>
              <a:buNone/>
            </a:pPr>
            <a:r>
              <a:rPr lang="iw">
                <a:solidFill>
                  <a:schemeClr val="dk1"/>
                </a:solidFill>
              </a:rPr>
              <a:t>במקרה ויש לי כמה ערכים שאני צריך שיחזרו אלי מפונקציה ספציפית אני יכול לשלוח לה פרמטרים כ out וזה מגביל אותה מלסיים את הפונקציה או להחזיר תשובה לפני שהיא נתנה ערך כלשהו למשתנה שנשלח כout… כלומר, אין מצב שאני אעבור דרך פונקציה שמקבלת פרמטר כout והמשתנה הזה יישאר כ'unsigned'.</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iw">
                <a:solidFill>
                  <a:schemeClr val="dk1"/>
                </a:solidFill>
              </a:rPr>
              <a:t>בשניהם חייב שבחתימה של הפונקציה תהיה דרישה לref או לout</a:t>
            </a:r>
            <a:endParaRPr>
              <a:solidFill>
                <a:schemeClr val="dk1"/>
              </a:solidFill>
            </a:endParaRPr>
          </a:p>
          <a:p>
            <a:pPr indent="0" lvl="0" marL="0" rtl="1" algn="r">
              <a:spcBef>
                <a:spcPts val="0"/>
              </a:spcBef>
              <a:spcAft>
                <a:spcPts val="0"/>
              </a:spcAft>
              <a:buNone/>
            </a:pPr>
            <a:r>
              <a:rPr b="1" lang="iw" u="sng">
                <a:solidFill>
                  <a:schemeClr val="dk1"/>
                </a:solidFill>
              </a:rPr>
              <a:t>הבדלים בין out לref:</a:t>
            </a:r>
            <a:endParaRPr b="1" u="sng">
              <a:solidFill>
                <a:schemeClr val="dk1"/>
              </a:solidFill>
            </a:endParaRPr>
          </a:p>
          <a:p>
            <a:pPr indent="0" lvl="0" marL="0" rtl="1" algn="r">
              <a:spcBef>
                <a:spcPts val="0"/>
              </a:spcBef>
              <a:spcAft>
                <a:spcPts val="0"/>
              </a:spcAft>
              <a:buNone/>
            </a:pPr>
            <a:r>
              <a:rPr lang="iw">
                <a:solidFill>
                  <a:schemeClr val="dk1"/>
                </a:solidFill>
              </a:rPr>
              <a:t>חוץ מזה שעם הזמן יותר מתיישב מתי צריך להשתמש בref ומתי בout יש כמה הבדלים ביניהם:</a:t>
            </a:r>
            <a:endParaRPr>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את ref חייב לאתחל לפני שליחה לפונקציה ואת out </a:t>
            </a:r>
            <a:r>
              <a:rPr lang="iw" u="sng">
                <a:solidFill>
                  <a:schemeClr val="dk1"/>
                </a:solidFill>
              </a:rPr>
              <a:t>אין צורך</a:t>
            </a:r>
            <a:endParaRPr u="sng">
              <a:solidFill>
                <a:schemeClr val="dk1"/>
              </a:solidFill>
            </a:endParaRPr>
          </a:p>
          <a:p>
            <a:pPr indent="-317500" lvl="0" marL="457200" rtl="1" algn="r">
              <a:spcBef>
                <a:spcPts val="0"/>
              </a:spcBef>
              <a:spcAft>
                <a:spcPts val="0"/>
              </a:spcAft>
              <a:buClr>
                <a:schemeClr val="dk1"/>
              </a:buClr>
              <a:buSzPts val="1400"/>
              <a:buChar char="●"/>
            </a:pPr>
            <a:r>
              <a:rPr lang="iw">
                <a:solidFill>
                  <a:schemeClr val="dk1"/>
                </a:solidFill>
              </a:rPr>
              <a:t>הפונקציה לא מתחייבת להתייחס לref לעומת out שהיא חייבת לתת לו ערך כלשהו(גם null מתקבל)</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iw" u="sng">
                <a:solidFill>
                  <a:schemeClr val="dk1"/>
                </a:solidFill>
              </a:rPr>
              <a:t>דוגמה והיכרות עם פונקציות TryParse שמקבלות out parameter</a:t>
            </a:r>
            <a:endParaRPr u="sng">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2" name="Shape 92"/>
        <p:cNvGrpSpPr/>
        <p:nvPr/>
      </p:nvGrpSpPr>
      <p:grpSpPr>
        <a:xfrm>
          <a:off x="0" y="0"/>
          <a:ext cx="0" cy="0"/>
          <a:chOff x="0" y="0"/>
          <a:chExt cx="0" cy="0"/>
        </a:xfrm>
      </p:grpSpPr>
      <p:sp>
        <p:nvSpPr>
          <p:cNvPr id="93" name="Google Shape;93;p20"/>
          <p:cNvSpPr txBox="1"/>
          <p:nvPr/>
        </p:nvSpPr>
        <p:spPr>
          <a:xfrm>
            <a:off x="151425" y="256200"/>
            <a:ext cx="8944200" cy="4987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8</a:t>
            </a:r>
            <a:endParaRPr sz="2500"/>
          </a:p>
          <a:p>
            <a:pPr indent="0" lvl="0" marL="0" rtl="1" algn="ctr">
              <a:spcBef>
                <a:spcPts val="0"/>
              </a:spcBef>
              <a:spcAft>
                <a:spcPts val="0"/>
              </a:spcAft>
              <a:buNone/>
            </a:pPr>
            <a:r>
              <a:t/>
            </a:r>
            <a:endParaRPr sz="2500"/>
          </a:p>
          <a:p>
            <a:pPr indent="0" lvl="0" marL="0" rtl="1" algn="r">
              <a:spcBef>
                <a:spcPts val="0"/>
              </a:spcBef>
              <a:spcAft>
                <a:spcPts val="0"/>
              </a:spcAft>
              <a:buNone/>
            </a:pPr>
            <a:r>
              <a:rPr b="1" lang="iw" sz="1500" u="sng"/>
              <a:t>מה זה  params" parameter":</a:t>
            </a:r>
            <a:br>
              <a:rPr b="1" lang="iw" sz="1500" u="sng"/>
            </a:br>
            <a:r>
              <a:rPr lang="iw" sz="1500"/>
              <a:t>נועד למקרה שאני רוצה שהמשתמש יוכל לשלוח לי גם ערכים בודדים וגם מערכים והפונקציה לבד תדע לחבר את כל הערכים למערך אחד ולעבוד איתו בצורה ששינויים שיקרו בפונקציה לא ישפיעו על המשתנים שלי מבחוץ (מה שכן קורה אם הייתי שולח אותם כמערך לפונקציה).</a:t>
            </a:r>
            <a:endParaRPr sz="1500"/>
          </a:p>
          <a:p>
            <a:pPr indent="0" lvl="0" marL="0" rtl="1" algn="r">
              <a:spcBef>
                <a:spcPts val="0"/>
              </a:spcBef>
              <a:spcAft>
                <a:spcPts val="0"/>
              </a:spcAft>
              <a:buNone/>
            </a:pPr>
            <a:r>
              <a:rPr b="1" lang="iw" sz="1500" u="sng"/>
              <a:t>לדוגמה:</a:t>
            </a:r>
            <a:r>
              <a:rPr lang="iw" sz="1500"/>
              <a:t> פוקנציה שמקבלת את הסוג מנוע ומספר קילומטרים שהרכב נסע במהלך כל חודש ובתוכה מתבצעים חישובים של האם חרגתי או לא, לא הייתי רוצה שהחישובים ישפיעו על הערכים האמיתיים ולכן אקבל אותם כparams ולא מערך של int.</a:t>
            </a:r>
            <a:endParaRPr sz="1500"/>
          </a:p>
          <a:p>
            <a:pPr indent="0" lvl="0" marL="0" rtl="0" algn="l">
              <a:spcBef>
                <a:spcPts val="0"/>
              </a:spcBef>
              <a:spcAft>
                <a:spcPts val="0"/>
              </a:spcAft>
              <a:buNone/>
            </a:pPr>
            <a:r>
              <a:rPr b="1" lang="iw" sz="1500"/>
              <a:t>public void CheckKmsByEngine(string engineType, params int[] kms) </a:t>
            </a:r>
            <a:endParaRPr b="1" sz="1500"/>
          </a:p>
          <a:p>
            <a:pPr indent="0" lvl="0" marL="0" rtl="0" algn="l">
              <a:spcBef>
                <a:spcPts val="0"/>
              </a:spcBef>
              <a:spcAft>
                <a:spcPts val="0"/>
              </a:spcAft>
              <a:buNone/>
            </a:pPr>
            <a:r>
              <a:rPr b="1" lang="iw" sz="1500"/>
              <a:t>{</a:t>
            </a:r>
            <a:endParaRPr b="1" sz="1500"/>
          </a:p>
          <a:p>
            <a:pPr indent="0" lvl="0" marL="0" rtl="0" algn="l">
              <a:spcBef>
                <a:spcPts val="0"/>
              </a:spcBef>
              <a:spcAft>
                <a:spcPts val="0"/>
              </a:spcAft>
              <a:buNone/>
            </a:pPr>
            <a:r>
              <a:rPr b="1" lang="iw" sz="1500"/>
              <a:t>}</a:t>
            </a:r>
            <a:endParaRPr u="sng">
              <a:solidFill>
                <a:schemeClr val="dk1"/>
              </a:solidFill>
            </a:endParaRPr>
          </a:p>
          <a:p>
            <a:pPr indent="0" lvl="0" marL="0" rtl="1" algn="r">
              <a:spcBef>
                <a:spcPts val="0"/>
              </a:spcBef>
              <a:spcAft>
                <a:spcPts val="0"/>
              </a:spcAft>
              <a:buNone/>
            </a:pPr>
            <a:r>
              <a:rPr b="1" lang="iw" u="sng">
                <a:solidFill>
                  <a:schemeClr val="dk1"/>
                </a:solidFill>
              </a:rPr>
              <a:t>In" Parameter":</a:t>
            </a:r>
            <a:endParaRPr b="1" u="sng">
              <a:solidFill>
                <a:schemeClr val="dk1"/>
              </a:solidFill>
            </a:endParaRPr>
          </a:p>
          <a:p>
            <a:pPr indent="0" lvl="0" marL="0" rtl="1" algn="r">
              <a:spcBef>
                <a:spcPts val="0"/>
              </a:spcBef>
              <a:spcAft>
                <a:spcPts val="0"/>
              </a:spcAft>
              <a:buNone/>
            </a:pPr>
            <a:r>
              <a:rPr lang="iw">
                <a:solidFill>
                  <a:schemeClr val="dk1"/>
                </a:solidFill>
              </a:rPr>
              <a:t>כשמציינים את המילה "</a:t>
            </a:r>
            <a:r>
              <a:rPr b="1" lang="iw">
                <a:solidFill>
                  <a:schemeClr val="dk1"/>
                </a:solidFill>
              </a:rPr>
              <a:t>In</a:t>
            </a:r>
            <a:r>
              <a:rPr lang="iw">
                <a:solidFill>
                  <a:schemeClr val="dk1"/>
                </a:solidFill>
              </a:rPr>
              <a:t>" לפני סוג הפרמטר, זה מחייב את הפונקציה לשמור על הערך של הפרמטר כפי שקיבלה אותו ולא ניתן לשינוי בתוך הפונקציה (read-only).</a:t>
            </a:r>
            <a:endParaRPr>
              <a:solidFill>
                <a:schemeClr val="dk1"/>
              </a:solidFill>
            </a:endParaRPr>
          </a:p>
          <a:p>
            <a:pPr indent="0" lvl="0" marL="0" rtl="0" algn="l">
              <a:spcBef>
                <a:spcPts val="0"/>
              </a:spcBef>
              <a:spcAft>
                <a:spcPts val="0"/>
              </a:spcAft>
              <a:buNone/>
            </a:pPr>
            <a:r>
              <a:rPr b="1" lang="iw">
                <a:solidFill>
                  <a:schemeClr val="dk1"/>
                </a:solidFill>
              </a:rPr>
              <a:t>public void KeepMyValue(in int supVal)</a:t>
            </a:r>
            <a:endParaRPr b="1">
              <a:solidFill>
                <a:schemeClr val="dk1"/>
              </a:solidFill>
            </a:endParaRPr>
          </a:p>
          <a:p>
            <a:pPr indent="0" lvl="0" marL="0" rtl="0" algn="l">
              <a:spcBef>
                <a:spcPts val="0"/>
              </a:spcBef>
              <a:spcAft>
                <a:spcPts val="0"/>
              </a:spcAft>
              <a:buNone/>
            </a:pPr>
            <a:r>
              <a:rPr b="1" lang="iw">
                <a:solidFill>
                  <a:schemeClr val="dk1"/>
                </a:solidFill>
              </a:rPr>
              <a:t>{</a:t>
            </a:r>
            <a:endParaRPr b="1">
              <a:solidFill>
                <a:schemeClr val="dk1"/>
              </a:solidFill>
            </a:endParaRPr>
          </a:p>
          <a:p>
            <a:pPr indent="0" lvl="0" marL="0" rtl="0" algn="l">
              <a:spcBef>
                <a:spcPts val="0"/>
              </a:spcBef>
              <a:spcAft>
                <a:spcPts val="0"/>
              </a:spcAft>
              <a:buNone/>
            </a:pPr>
            <a:r>
              <a:rPr b="1" lang="iw">
                <a:solidFill>
                  <a:schemeClr val="dk1"/>
                </a:solidFill>
              </a:rPr>
              <a:t>	supVal = 3 //It’s Not Possible // Error In Compile Time</a:t>
            </a:r>
            <a:endParaRPr b="1">
              <a:solidFill>
                <a:schemeClr val="dk1"/>
              </a:solidFill>
            </a:endParaRPr>
          </a:p>
          <a:p>
            <a:pPr indent="0" lvl="0" marL="0" rtl="0" algn="l">
              <a:spcBef>
                <a:spcPts val="0"/>
              </a:spcBef>
              <a:spcAft>
                <a:spcPts val="0"/>
              </a:spcAft>
              <a:buNone/>
            </a:pPr>
            <a:r>
              <a:rPr b="1" lang="iw">
                <a:solidFill>
                  <a:schemeClr val="dk1"/>
                </a:solidFill>
              </a:rPr>
              <a:t>}</a:t>
            </a:r>
            <a:endParaRPr b="1">
              <a:solidFill>
                <a:schemeClr val="dk1"/>
              </a:solidFill>
            </a:endParaRPr>
          </a:p>
          <a:p>
            <a:pPr indent="0" lvl="0" marL="0" rtl="1" algn="r">
              <a:spcBef>
                <a:spcPts val="0"/>
              </a:spcBef>
              <a:spcAft>
                <a:spcPts val="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7" name="Shape 97"/>
        <p:cNvGrpSpPr/>
        <p:nvPr/>
      </p:nvGrpSpPr>
      <p:grpSpPr>
        <a:xfrm>
          <a:off x="0" y="0"/>
          <a:ext cx="0" cy="0"/>
          <a:chOff x="0" y="0"/>
          <a:chExt cx="0" cy="0"/>
        </a:xfrm>
      </p:grpSpPr>
      <p:sp>
        <p:nvSpPr>
          <p:cNvPr id="98" name="Google Shape;98;p21"/>
          <p:cNvSpPr txBox="1"/>
          <p:nvPr/>
        </p:nvSpPr>
        <p:spPr>
          <a:xfrm>
            <a:off x="151425" y="256200"/>
            <a:ext cx="8944200" cy="5125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t>פונקציות מתקדם</a:t>
            </a:r>
            <a:r>
              <a:rPr lang="iw" sz="2500"/>
              <a:t> 9</a:t>
            </a:r>
            <a:endParaRPr sz="2500"/>
          </a:p>
          <a:p>
            <a:pPr indent="0" lvl="0" marL="0" rtl="1" algn="ctr">
              <a:spcBef>
                <a:spcPts val="0"/>
              </a:spcBef>
              <a:spcAft>
                <a:spcPts val="0"/>
              </a:spcAft>
              <a:buNone/>
            </a:pPr>
            <a:r>
              <a:t/>
            </a:r>
            <a:endParaRPr sz="2500"/>
          </a:p>
          <a:p>
            <a:pPr indent="0" lvl="0" marL="0" rtl="1" algn="r">
              <a:spcBef>
                <a:spcPts val="0"/>
              </a:spcBef>
              <a:spcAft>
                <a:spcPts val="0"/>
              </a:spcAft>
              <a:buNone/>
            </a:pPr>
            <a:r>
              <a:rPr b="1" lang="iw" sz="1500" u="sng"/>
              <a:t>ערכים ברירת מחדל - Optional Arguments:</a:t>
            </a:r>
            <a:endParaRPr b="1" sz="1500" u="sng"/>
          </a:p>
          <a:p>
            <a:pPr indent="0" lvl="0" marL="0" rtl="1" algn="r">
              <a:spcBef>
                <a:spcPts val="0"/>
              </a:spcBef>
              <a:spcAft>
                <a:spcPts val="0"/>
              </a:spcAft>
              <a:buNone/>
            </a:pPr>
            <a:r>
              <a:rPr lang="iw" sz="1500"/>
              <a:t>קיימת אפשרות להגדיר חתימת פונקציה שמקבלת ערך כפרמטר ולציין עם הגדרת הפרמטר (בתוך חתימת הפונקציה) מה יהיה הערך של הפרמטר במקרה ולא ישלחו לו ערך/ בצורה הזו:</a:t>
            </a:r>
            <a:endParaRPr sz="1500"/>
          </a:p>
          <a:p>
            <a:pPr indent="0" lvl="0" marL="0" rtl="0" algn="l">
              <a:spcBef>
                <a:spcPts val="0"/>
              </a:spcBef>
              <a:spcAft>
                <a:spcPts val="0"/>
              </a:spcAft>
              <a:buNone/>
            </a:pPr>
            <a:r>
              <a:rPr b="1" lang="iw" sz="1500"/>
              <a:t>public void ShowMessage(string message, bool withOkButton = true)</a:t>
            </a:r>
            <a:endParaRPr b="1" sz="1500"/>
          </a:p>
          <a:p>
            <a:pPr indent="0" lvl="0" marL="0" rtl="0" algn="l">
              <a:spcBef>
                <a:spcPts val="0"/>
              </a:spcBef>
              <a:spcAft>
                <a:spcPts val="0"/>
              </a:spcAft>
              <a:buNone/>
            </a:pPr>
            <a:r>
              <a:rPr b="1" lang="iw" sz="1500"/>
              <a:t>{}</a:t>
            </a:r>
            <a:endParaRPr b="1" sz="1500"/>
          </a:p>
          <a:p>
            <a:pPr indent="0" lvl="0" marL="0" rtl="1" algn="r">
              <a:spcBef>
                <a:spcPts val="0"/>
              </a:spcBef>
              <a:spcAft>
                <a:spcPts val="0"/>
              </a:spcAft>
              <a:buNone/>
            </a:pPr>
            <a:r>
              <a:rPr lang="iw">
                <a:solidFill>
                  <a:schemeClr val="dk1"/>
                </a:solidFill>
              </a:rPr>
              <a:t>כאן הגדרנו פונקציה שמחייבת לשלוח אליה טקסט להודעה שהיא אמורה להציג ומקבלת גם משתנה בוליאני שאומר האם להציג כפתור אישור או לא וכברירת מחדל הוא כן יראה ככה שבכל מקרה המערכת תציג כפתור אישור, אא"כ המשתמש ישלח false.</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b="1" lang="iw">
                <a:solidFill>
                  <a:schemeClr val="dk1"/>
                </a:solidFill>
              </a:rPr>
              <a:t>Named Parameters:</a:t>
            </a:r>
            <a:endParaRPr b="1">
              <a:solidFill>
                <a:schemeClr val="dk1"/>
              </a:solidFill>
            </a:endParaRPr>
          </a:p>
          <a:p>
            <a:pPr indent="0" lvl="0" marL="0" rtl="1" algn="r">
              <a:spcBef>
                <a:spcPts val="0"/>
              </a:spcBef>
              <a:spcAft>
                <a:spcPts val="0"/>
              </a:spcAft>
              <a:buNone/>
            </a:pPr>
            <a:r>
              <a:rPr lang="iw">
                <a:solidFill>
                  <a:schemeClr val="dk1"/>
                </a:solidFill>
              </a:rPr>
              <a:t>במקרה ויש הרבה פרמטרים שהפונקציה מקבלת וזה יכול לבלבל בזמן הכתיבה, ניתן לשלוח את הפרמטר עם השם של אותו פרמטר שהוא מייצג וכך לא יהיה ניתן להתבלבל. כ"כ זה פוטר אותנו מלשלוח את הפרמטרים שסדר שנדרשנו.</a:t>
            </a:r>
            <a:endParaRPr>
              <a:solidFill>
                <a:schemeClr val="dk1"/>
              </a:solidFill>
            </a:endParaRPr>
          </a:p>
          <a:p>
            <a:pPr indent="0" lvl="0" marL="0" rtl="0" algn="l">
              <a:spcBef>
                <a:spcPts val="0"/>
              </a:spcBef>
              <a:spcAft>
                <a:spcPts val="0"/>
              </a:spcAft>
              <a:buNone/>
            </a:pPr>
            <a:r>
              <a:rPr b="1" lang="iw">
                <a:solidFill>
                  <a:schemeClr val="dk1"/>
                </a:solidFill>
              </a:rPr>
              <a:t>bool isPrinted = false;</a:t>
            </a:r>
            <a:endParaRPr b="1">
              <a:solidFill>
                <a:schemeClr val="dk1"/>
              </a:solidFill>
            </a:endParaRPr>
          </a:p>
          <a:p>
            <a:pPr indent="0" lvl="0" marL="0" rtl="0" algn="l">
              <a:spcBef>
                <a:spcPts val="0"/>
              </a:spcBef>
              <a:spcAft>
                <a:spcPts val="0"/>
              </a:spcAft>
              <a:buNone/>
            </a:pPr>
            <a:r>
              <a:rPr b="1" lang="iw">
                <a:solidFill>
                  <a:schemeClr val="dk1"/>
                </a:solidFill>
              </a:rPr>
              <a:t>GetPersonDetails(printedBefore: ref isPrinted, name: "Shuli",age: 34,gender: "Male",high: 1.81f);</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iw">
                <a:solidFill>
                  <a:schemeClr val="dk1"/>
                </a:solidFill>
              </a:rPr>
              <a:t>public void GetPersonDetails(in string name, int age, string gender, float high, ref bool printedBefore)</a:t>
            </a:r>
            <a:endParaRPr b="1">
              <a:solidFill>
                <a:schemeClr val="dk1"/>
              </a:solidFill>
            </a:endParaRPr>
          </a:p>
          <a:p>
            <a:pPr indent="0" lvl="0" marL="0" rtl="0" algn="l">
              <a:spcBef>
                <a:spcPts val="0"/>
              </a:spcBef>
              <a:spcAft>
                <a:spcPts val="0"/>
              </a:spcAft>
              <a:buClr>
                <a:schemeClr val="dk1"/>
              </a:buClr>
              <a:buSzPts val="1100"/>
              <a:buFont typeface="Arial"/>
              <a:buNone/>
            </a:pPr>
            <a:r>
              <a:rPr b="1" lang="iw">
                <a:solidFill>
                  <a:schemeClr val="dk1"/>
                </a:solidFill>
              </a:rPr>
              <a:t>        {</a:t>
            </a:r>
            <a:endParaRPr b="1">
              <a:solidFill>
                <a:schemeClr val="dk1"/>
              </a:solidFill>
            </a:endParaRPr>
          </a:p>
          <a:p>
            <a:pPr indent="0" lvl="0" marL="0" rtl="0" algn="l">
              <a:spcBef>
                <a:spcPts val="0"/>
              </a:spcBef>
              <a:spcAft>
                <a:spcPts val="0"/>
              </a:spcAft>
              <a:buClr>
                <a:schemeClr val="dk1"/>
              </a:buClr>
              <a:buSzPts val="1100"/>
              <a:buFont typeface="Arial"/>
              <a:buNone/>
            </a:pPr>
            <a:r>
              <a:rPr b="1" lang="iw">
                <a:solidFill>
                  <a:schemeClr val="dk1"/>
                </a:solidFill>
              </a:rPr>
              <a:t>            Console.WriteLine("Name: {0}, Age: {1}, Gender: {2}, High: {3}",name,age,gender,high);</a:t>
            </a:r>
            <a:endParaRPr b="1">
              <a:solidFill>
                <a:schemeClr val="dk1"/>
              </a:solidFill>
            </a:endParaRPr>
          </a:p>
          <a:p>
            <a:pPr indent="0" lvl="0" marL="0" rtl="0" algn="l">
              <a:spcBef>
                <a:spcPts val="0"/>
              </a:spcBef>
              <a:spcAft>
                <a:spcPts val="0"/>
              </a:spcAft>
              <a:buClr>
                <a:schemeClr val="dk1"/>
              </a:buClr>
              <a:buSzPts val="1100"/>
              <a:buFont typeface="Arial"/>
              <a:buNone/>
            </a:pPr>
            <a:r>
              <a:rPr b="1" lang="iw">
                <a:solidFill>
                  <a:schemeClr val="dk1"/>
                </a:solidFill>
              </a:rPr>
              <a:t>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