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d6f8da3b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d6f8da3b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e735f71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e735f71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b99105c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b99105c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ebmaster.org.il/articles/csharp-functions/" TargetMode="External"/><Relationship Id="rId4" Type="http://schemas.openxmlformats.org/officeDocument/2006/relationships/hyperlink" Target="https://www.w3schools.com/cs/cs_methods.asp" TargetMode="External"/><Relationship Id="rId5" Type="http://schemas.openxmlformats.org/officeDocument/2006/relationships/hyperlink" Target="https://docs.microsoft.com/en-us/dotnet/csharp/programming-guide/classes-and-structs/methods" TargetMode="External"/><Relationship Id="rId6" Type="http://schemas.openxmlformats.org/officeDocument/2006/relationships/hyperlink" Target="https://docs.google.com/document/d/13-7PsDXVBsMpczQ8OeaYCQreZNYgSknynVw-KLUMZNM/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nvSpPr>
        <p:spPr>
          <a:xfrm>
            <a:off x="110000" y="205125"/>
            <a:ext cx="8934000" cy="49716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t>פונקציות בסיס</a:t>
            </a:r>
            <a:r>
              <a:rPr lang="iw" sz="2600"/>
              <a:t> 1</a:t>
            </a:r>
            <a:endParaRPr sz="2600"/>
          </a:p>
          <a:p>
            <a:pPr indent="-323850" lvl="0" marL="457200" rtl="1" algn="r">
              <a:spcBef>
                <a:spcPts val="0"/>
              </a:spcBef>
              <a:spcAft>
                <a:spcPts val="0"/>
              </a:spcAft>
              <a:buSzPts val="1500"/>
              <a:buChar char="●"/>
            </a:pPr>
            <a:r>
              <a:rPr b="1" lang="iw" sz="1500"/>
              <a:t>מה זה ולמה זה עוזר:</a:t>
            </a:r>
            <a:endParaRPr b="1" sz="1500"/>
          </a:p>
          <a:p>
            <a:pPr indent="0" lvl="0" marL="457200" rtl="1" algn="r">
              <a:spcBef>
                <a:spcPts val="0"/>
              </a:spcBef>
              <a:spcAft>
                <a:spcPts val="0"/>
              </a:spcAft>
              <a:buNone/>
            </a:pPr>
            <a:r>
              <a:rPr lang="iw" sz="1500"/>
              <a:t>פונקציה\יכולת זה בלוק פקודות אחד שבתוכו יש מספר שורות קוד שעושות איזושהי עבודה ספציפית.</a:t>
            </a:r>
            <a:endParaRPr sz="1500"/>
          </a:p>
          <a:p>
            <a:pPr indent="0" lvl="0" marL="457200" rtl="1" algn="r">
              <a:spcBef>
                <a:spcPts val="0"/>
              </a:spcBef>
              <a:spcAft>
                <a:spcPts val="0"/>
              </a:spcAft>
              <a:buNone/>
            </a:pPr>
            <a:r>
              <a:rPr b="1" lang="iw" sz="1500"/>
              <a:t>לדוגמה: </a:t>
            </a:r>
            <a:r>
              <a:rPr lang="iw" sz="1500"/>
              <a:t>אם יש לנו מערכת שמקבלת שני מספרים מהמשתמש ומדפיסה למסך 5 פעמים את החיבור, חיסור, כפל וחילוק של שני המספרים ביחד, זה מקרה מצוין לשימוש בפונקציה… </a:t>
            </a:r>
            <a:endParaRPr sz="1500"/>
          </a:p>
          <a:p>
            <a:pPr indent="-323850" lvl="0" marL="457200" rtl="1" algn="r">
              <a:spcBef>
                <a:spcPts val="0"/>
              </a:spcBef>
              <a:spcAft>
                <a:spcPts val="0"/>
              </a:spcAft>
              <a:buSzPts val="1500"/>
              <a:buChar char="●"/>
            </a:pPr>
            <a:r>
              <a:rPr b="1" lang="iw" sz="1500" u="sng"/>
              <a:t>מבנה הפונקציה:</a:t>
            </a:r>
            <a:endParaRPr b="1" sz="1500" u="sng"/>
          </a:p>
          <a:p>
            <a:pPr indent="-323850" lvl="1" marL="914400" rtl="1" algn="r">
              <a:spcBef>
                <a:spcPts val="0"/>
              </a:spcBef>
              <a:spcAft>
                <a:spcPts val="0"/>
              </a:spcAft>
              <a:buSzPts val="1500"/>
              <a:buChar char="○"/>
            </a:pPr>
            <a:r>
              <a:rPr lang="iw" sz="1500"/>
              <a:t> </a:t>
            </a:r>
            <a:r>
              <a:rPr b="1" lang="iw" sz="1500"/>
              <a:t>רמת נגישות:</a:t>
            </a:r>
            <a:endParaRPr b="1" sz="1500"/>
          </a:p>
          <a:p>
            <a:pPr indent="-323850" lvl="2" marL="1371600" rtl="1" algn="r">
              <a:spcBef>
                <a:spcPts val="0"/>
              </a:spcBef>
              <a:spcAft>
                <a:spcPts val="0"/>
              </a:spcAft>
              <a:buSzPts val="1500"/>
              <a:buChar char="■"/>
            </a:pPr>
            <a:r>
              <a:rPr lang="iw" sz="1500"/>
              <a:t>האם הפונקציה נגישה לכולם או לא.  נרחיב בהמשך…</a:t>
            </a:r>
            <a:endParaRPr sz="1500"/>
          </a:p>
          <a:p>
            <a:pPr indent="-323850" lvl="1" marL="914400" rtl="1" algn="r">
              <a:spcBef>
                <a:spcPts val="0"/>
              </a:spcBef>
              <a:spcAft>
                <a:spcPts val="0"/>
              </a:spcAft>
              <a:buSzPts val="1500"/>
              <a:buChar char="○"/>
            </a:pPr>
            <a:r>
              <a:rPr b="1" lang="iw" sz="1500"/>
              <a:t>ערך מוחזר:</a:t>
            </a:r>
            <a:endParaRPr b="1" sz="1500"/>
          </a:p>
          <a:p>
            <a:pPr indent="-323850" lvl="2" marL="1371600" rtl="1" algn="r">
              <a:spcBef>
                <a:spcPts val="0"/>
              </a:spcBef>
              <a:spcAft>
                <a:spcPts val="0"/>
              </a:spcAft>
              <a:buSzPts val="1500"/>
              <a:buChar char="■"/>
            </a:pPr>
            <a:r>
              <a:rPr lang="iw" sz="1500"/>
              <a:t>פונקציה יכולה להיות פונקציה של עבודה פנימית שלא מעניין אותנו מה קרה בסופה ולה נוסיף את המילה void ויש פונקציות שאנחנו מצפים לקבל מהם תשובה ולכן נכתוב איזה טייפ אנחנו מצפים לקבל… (int, string, double וכדו')</a:t>
            </a:r>
            <a:endParaRPr sz="1500"/>
          </a:p>
          <a:p>
            <a:pPr indent="-323850" lvl="1" marL="914400" rtl="1" algn="r">
              <a:spcBef>
                <a:spcPts val="0"/>
              </a:spcBef>
              <a:spcAft>
                <a:spcPts val="0"/>
              </a:spcAft>
              <a:buSzPts val="1500"/>
              <a:buChar char="○"/>
            </a:pPr>
            <a:r>
              <a:rPr b="1" lang="iw" sz="1500"/>
              <a:t>שם הפונקציה:</a:t>
            </a:r>
            <a:endParaRPr b="1" sz="1500"/>
          </a:p>
          <a:p>
            <a:pPr indent="-323850" lvl="2" marL="1371600" rtl="1" algn="r">
              <a:spcBef>
                <a:spcPts val="0"/>
              </a:spcBef>
              <a:spcAft>
                <a:spcPts val="0"/>
              </a:spcAft>
              <a:buSzPts val="1500"/>
              <a:buChar char="■"/>
            </a:pPr>
            <a:r>
              <a:rPr lang="iw" sz="1500"/>
              <a:t>ניתן לקבוע כל שם לפונקציה (</a:t>
            </a:r>
            <a:r>
              <a:rPr b="1" lang="iw" sz="1500"/>
              <a:t>חייב להתחיל באותיות</a:t>
            </a:r>
            <a:r>
              <a:rPr lang="iw" sz="1500"/>
              <a:t>).. הסטנדרט הוא כל מילה מתחילה באות גדולה. לדוגמה: GetMyAge</a:t>
            </a:r>
            <a:endParaRPr sz="1500"/>
          </a:p>
          <a:p>
            <a:pPr indent="-323850" lvl="1" marL="914400" rtl="1" algn="r">
              <a:spcBef>
                <a:spcPts val="0"/>
              </a:spcBef>
              <a:spcAft>
                <a:spcPts val="0"/>
              </a:spcAft>
              <a:buSzPts val="1500"/>
              <a:buChar char="○"/>
            </a:pPr>
            <a:r>
              <a:rPr b="1" lang="iw" sz="1500"/>
              <a:t>פרמטרים:</a:t>
            </a:r>
            <a:endParaRPr b="1" sz="1500"/>
          </a:p>
          <a:p>
            <a:pPr indent="-323850" lvl="2" marL="1371600" rtl="1" algn="r">
              <a:spcBef>
                <a:spcPts val="0"/>
              </a:spcBef>
              <a:spcAft>
                <a:spcPts val="0"/>
              </a:spcAft>
              <a:buSzPts val="1500"/>
              <a:buChar char="■"/>
            </a:pPr>
            <a:r>
              <a:rPr lang="iw" sz="1500"/>
              <a:t>בצמוד לשם חייב להוסיף סוגריים עגולות שבתוכו אנחנו נגדיר פרמטרים שהפונקציה מצפה </a:t>
            </a:r>
            <a:r>
              <a:rPr b="1" lang="iw" sz="1500"/>
              <a:t>לקבל</a:t>
            </a:r>
            <a:r>
              <a:rPr lang="iw" sz="1500"/>
              <a:t> במבנה של (סוג שם, סוג שם, סוג שם וכו'...)</a:t>
            </a:r>
            <a:endParaRPr sz="1500"/>
          </a:p>
          <a:p>
            <a:pPr indent="-323850" lvl="1" marL="914400" rtl="1" algn="r">
              <a:spcBef>
                <a:spcPts val="0"/>
              </a:spcBef>
              <a:spcAft>
                <a:spcPts val="0"/>
              </a:spcAft>
              <a:buSzPts val="1500"/>
              <a:buChar char="○"/>
            </a:pPr>
            <a:r>
              <a:rPr b="1" lang="iw" sz="1500"/>
              <a:t>בלוק פקודות:</a:t>
            </a:r>
            <a:endParaRPr b="1" sz="1500"/>
          </a:p>
          <a:p>
            <a:pPr indent="-323850" lvl="2" marL="1371600" rtl="1" algn="r">
              <a:spcBef>
                <a:spcPts val="0"/>
              </a:spcBef>
              <a:spcAft>
                <a:spcPts val="0"/>
              </a:spcAft>
              <a:buSzPts val="1500"/>
              <a:buChar char="■"/>
            </a:pPr>
            <a:r>
              <a:rPr lang="iw" sz="1500"/>
              <a:t>יש לפתוח ולסגור בלוק פקודות בירידת שורה שבתוך הבלוק הזה נכתוב את כל השורות קוד...</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 name="Shape 58"/>
        <p:cNvGrpSpPr/>
        <p:nvPr/>
      </p:nvGrpSpPr>
      <p:grpSpPr>
        <a:xfrm>
          <a:off x="0" y="0"/>
          <a:ext cx="0" cy="0"/>
          <a:chOff x="0" y="0"/>
          <a:chExt cx="0" cy="0"/>
        </a:xfrm>
      </p:grpSpPr>
      <p:sp>
        <p:nvSpPr>
          <p:cNvPr id="59" name="Google Shape;59;p14"/>
          <p:cNvSpPr txBox="1"/>
          <p:nvPr/>
        </p:nvSpPr>
        <p:spPr>
          <a:xfrm>
            <a:off x="110000" y="205125"/>
            <a:ext cx="8934000" cy="45099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t>פונקציות </a:t>
            </a:r>
            <a:r>
              <a:rPr b="1" lang="iw" sz="2600" u="sng">
                <a:solidFill>
                  <a:schemeClr val="dk1"/>
                </a:solidFill>
              </a:rPr>
              <a:t>בסיס</a:t>
            </a:r>
            <a:r>
              <a:rPr lang="iw" sz="2600"/>
              <a:t> 2</a:t>
            </a:r>
            <a:endParaRPr sz="2600"/>
          </a:p>
          <a:p>
            <a:pPr indent="0" lvl="0" marL="457200" rtl="1" algn="r">
              <a:spcBef>
                <a:spcPts val="0"/>
              </a:spcBef>
              <a:spcAft>
                <a:spcPts val="0"/>
              </a:spcAft>
              <a:buNone/>
            </a:pPr>
            <a:r>
              <a:rPr b="1" lang="iw" sz="1500" u="sng"/>
              <a:t>דוגמאות:</a:t>
            </a:r>
            <a:endParaRPr b="1" sz="1500" u="sng"/>
          </a:p>
          <a:p>
            <a:pPr indent="-323850" lvl="0" marL="457200" rtl="1" algn="r">
              <a:spcBef>
                <a:spcPts val="0"/>
              </a:spcBef>
              <a:spcAft>
                <a:spcPts val="0"/>
              </a:spcAft>
              <a:buClr>
                <a:schemeClr val="dk1"/>
              </a:buClr>
              <a:buSzPts val="1500"/>
              <a:buChar char="●"/>
            </a:pPr>
            <a:r>
              <a:rPr lang="iw" sz="1500" u="sng">
                <a:solidFill>
                  <a:schemeClr val="dk1"/>
                </a:solidFill>
              </a:rPr>
              <a:t>לא מחזירה ערכים ולא מקבלת פרמטרים:</a:t>
            </a:r>
            <a:endParaRPr sz="1500" u="sng">
              <a:solidFill>
                <a:schemeClr val="dk1"/>
              </a:solidFill>
            </a:endParaRPr>
          </a:p>
          <a:p>
            <a:pPr indent="0" lvl="0" marL="0" rtl="0" algn="l">
              <a:spcBef>
                <a:spcPts val="0"/>
              </a:spcBef>
              <a:spcAft>
                <a:spcPts val="0"/>
              </a:spcAft>
              <a:buNone/>
            </a:pPr>
            <a:r>
              <a:rPr b="1" lang="iw" sz="1500">
                <a:solidFill>
                  <a:schemeClr val="dk1"/>
                </a:solidFill>
              </a:rPr>
              <a:t>public void PrintDate()</a:t>
            </a:r>
            <a:endParaRPr b="1" sz="1500">
              <a:solidFill>
                <a:schemeClr val="dk1"/>
              </a:solidFill>
            </a:endParaRPr>
          </a:p>
          <a:p>
            <a:pPr indent="0" lvl="0" marL="0" rtl="0" algn="l">
              <a:spcBef>
                <a:spcPts val="0"/>
              </a:spcBef>
              <a:spcAft>
                <a:spcPts val="0"/>
              </a:spcAft>
              <a:buNone/>
            </a:pPr>
            <a:r>
              <a:rPr b="1" lang="iw" sz="1500">
                <a:solidFill>
                  <a:schemeClr val="dk1"/>
                </a:solidFill>
              </a:rPr>
              <a:t>{</a:t>
            </a:r>
            <a:endParaRPr b="1" sz="1500">
              <a:solidFill>
                <a:schemeClr val="dk1"/>
              </a:solidFill>
            </a:endParaRPr>
          </a:p>
          <a:p>
            <a:pPr indent="0" lvl="0" marL="457200" rtl="0" algn="l">
              <a:spcBef>
                <a:spcPts val="0"/>
              </a:spcBef>
              <a:spcAft>
                <a:spcPts val="0"/>
              </a:spcAft>
              <a:buNone/>
            </a:pPr>
            <a:r>
              <a:rPr b="1" lang="iw" sz="1500">
                <a:solidFill>
                  <a:schemeClr val="dk1"/>
                </a:solidFill>
              </a:rPr>
              <a:t>Console.WriteLine(DateTime.Now);	 // </a:t>
            </a:r>
            <a:r>
              <a:rPr b="1" lang="iw" sz="1500">
                <a:solidFill>
                  <a:schemeClr val="dk1"/>
                </a:solidFill>
              </a:rPr>
              <a:t> ****** </a:t>
            </a:r>
            <a:r>
              <a:rPr b="1" lang="iw" sz="1500">
                <a:solidFill>
                  <a:srgbClr val="FF0000"/>
                </a:solidFill>
              </a:rPr>
              <a:t>!!!</a:t>
            </a:r>
            <a:r>
              <a:rPr b="1" lang="iw" sz="1500" u="sng">
                <a:solidFill>
                  <a:srgbClr val="FF0000"/>
                </a:solidFill>
              </a:rPr>
              <a:t>הדפסה לא נקרא להחזיר ערך</a:t>
            </a:r>
            <a:endParaRPr b="1" sz="1500">
              <a:solidFill>
                <a:schemeClr val="dk1"/>
              </a:solidFill>
            </a:endParaRPr>
          </a:p>
          <a:p>
            <a:pPr indent="0" lvl="0" marL="0" rtl="0" algn="l">
              <a:spcBef>
                <a:spcPts val="0"/>
              </a:spcBef>
              <a:spcAft>
                <a:spcPts val="0"/>
              </a:spcAft>
              <a:buNone/>
            </a:pPr>
            <a:r>
              <a:rPr b="1" lang="iw" sz="1500">
                <a:solidFill>
                  <a:schemeClr val="dk1"/>
                </a:solidFill>
              </a:rPr>
              <a:t>}  </a:t>
            </a:r>
            <a:endParaRPr b="1" sz="1500" u="sng">
              <a:solidFill>
                <a:srgbClr val="FF0000"/>
              </a:solidFill>
            </a:endParaRPr>
          </a:p>
          <a:p>
            <a:pPr indent="-323850" lvl="0" marL="457200" rtl="1" algn="r">
              <a:spcBef>
                <a:spcPts val="0"/>
              </a:spcBef>
              <a:spcAft>
                <a:spcPts val="0"/>
              </a:spcAft>
              <a:buClr>
                <a:schemeClr val="dk1"/>
              </a:buClr>
              <a:buSzPts val="1500"/>
              <a:buChar char="●"/>
            </a:pPr>
            <a:r>
              <a:rPr lang="iw" sz="1500" u="sng">
                <a:solidFill>
                  <a:schemeClr val="dk1"/>
                </a:solidFill>
              </a:rPr>
              <a:t>מחזירה ערכים ולא מקבלת פרמטרים:</a:t>
            </a:r>
            <a:endParaRPr sz="1500" u="sng">
              <a:solidFill>
                <a:schemeClr val="dk1"/>
              </a:solidFill>
            </a:endParaRPr>
          </a:p>
          <a:p>
            <a:pPr indent="0" lvl="0" marL="0" rtl="0" algn="l">
              <a:spcBef>
                <a:spcPts val="0"/>
              </a:spcBef>
              <a:spcAft>
                <a:spcPts val="0"/>
              </a:spcAft>
              <a:buNone/>
            </a:pPr>
            <a:r>
              <a:rPr b="1" lang="iw" sz="1500">
                <a:solidFill>
                  <a:schemeClr val="dk1"/>
                </a:solidFill>
              </a:rPr>
              <a:t> public int GetMyAge()</a:t>
            </a:r>
            <a:endParaRPr b="1" sz="1500">
              <a:solidFill>
                <a:schemeClr val="dk1"/>
              </a:solidFill>
            </a:endParaRPr>
          </a:p>
          <a:p>
            <a:pPr indent="0" lvl="0" marL="0" rtl="0" algn="l">
              <a:spcBef>
                <a:spcPts val="0"/>
              </a:spcBef>
              <a:spcAft>
                <a:spcPts val="0"/>
              </a:spcAft>
              <a:buNone/>
            </a:pPr>
            <a:r>
              <a:rPr b="1" lang="iw" sz="1500">
                <a:solidFill>
                  <a:schemeClr val="dk1"/>
                </a:solidFill>
              </a:rPr>
              <a:t>{</a:t>
            </a:r>
            <a:endParaRPr b="1" sz="1500">
              <a:solidFill>
                <a:schemeClr val="dk1"/>
              </a:solidFill>
            </a:endParaRPr>
          </a:p>
          <a:p>
            <a:pPr indent="0" lvl="0" marL="0" rtl="0" algn="l">
              <a:spcBef>
                <a:spcPts val="0"/>
              </a:spcBef>
              <a:spcAft>
                <a:spcPts val="0"/>
              </a:spcAft>
              <a:buNone/>
            </a:pPr>
            <a:r>
              <a:rPr b="1" lang="iw" sz="1500">
                <a:solidFill>
                  <a:schemeClr val="dk1"/>
                </a:solidFill>
              </a:rPr>
              <a:t>	return 25;</a:t>
            </a:r>
            <a:endParaRPr b="1" sz="1500">
              <a:solidFill>
                <a:schemeClr val="dk1"/>
              </a:solidFill>
            </a:endParaRPr>
          </a:p>
          <a:p>
            <a:pPr indent="0" lvl="0" marL="0" rtl="0" algn="l">
              <a:spcBef>
                <a:spcPts val="0"/>
              </a:spcBef>
              <a:spcAft>
                <a:spcPts val="0"/>
              </a:spcAft>
              <a:buNone/>
            </a:pPr>
            <a:r>
              <a:rPr b="1" lang="iw" sz="1500">
                <a:solidFill>
                  <a:schemeClr val="dk1"/>
                </a:solidFill>
              </a:rPr>
              <a:t>}</a:t>
            </a:r>
            <a:endParaRPr b="1" sz="1500">
              <a:solidFill>
                <a:schemeClr val="dk1"/>
              </a:solidFill>
            </a:endParaRPr>
          </a:p>
          <a:p>
            <a:pPr indent="-323850" lvl="0" marL="457200" rtl="1" algn="r">
              <a:spcBef>
                <a:spcPts val="0"/>
              </a:spcBef>
              <a:spcAft>
                <a:spcPts val="0"/>
              </a:spcAft>
              <a:buClr>
                <a:schemeClr val="dk1"/>
              </a:buClr>
              <a:buSzPts val="1500"/>
              <a:buChar char="●"/>
            </a:pPr>
            <a:r>
              <a:rPr lang="iw" sz="1500" u="sng">
                <a:solidFill>
                  <a:schemeClr val="dk1"/>
                </a:solidFill>
              </a:rPr>
              <a:t>מחזירה ערכים ומקבלת פרמטרים</a:t>
            </a:r>
            <a:endParaRPr sz="1500" u="sng">
              <a:solidFill>
                <a:schemeClr val="dk1"/>
              </a:solidFill>
            </a:endParaRPr>
          </a:p>
          <a:p>
            <a:pPr indent="0" lvl="0" marL="0" rtl="0" algn="l">
              <a:spcBef>
                <a:spcPts val="0"/>
              </a:spcBef>
              <a:spcAft>
                <a:spcPts val="0"/>
              </a:spcAft>
              <a:buNone/>
            </a:pPr>
            <a:r>
              <a:rPr b="1" lang="iw" sz="1500">
                <a:solidFill>
                  <a:schemeClr val="dk1"/>
                </a:solidFill>
              </a:rPr>
              <a:t>public bool TrySendMessage(string message, int toNumber)</a:t>
            </a:r>
            <a:endParaRPr b="1" sz="1500">
              <a:solidFill>
                <a:schemeClr val="dk1"/>
              </a:solidFill>
            </a:endParaRPr>
          </a:p>
          <a:p>
            <a:pPr indent="0" lvl="0" marL="0" rtl="0" algn="l">
              <a:spcBef>
                <a:spcPts val="0"/>
              </a:spcBef>
              <a:spcAft>
                <a:spcPts val="0"/>
              </a:spcAft>
              <a:buNone/>
            </a:pPr>
            <a:r>
              <a:rPr b="1" lang="iw" sz="1500">
                <a:solidFill>
                  <a:schemeClr val="dk1"/>
                </a:solidFill>
              </a:rPr>
              <a:t>{</a:t>
            </a:r>
            <a:endParaRPr b="1" sz="1500">
              <a:solidFill>
                <a:schemeClr val="dk1"/>
              </a:solidFill>
            </a:endParaRPr>
          </a:p>
          <a:p>
            <a:pPr indent="0" lvl="0" marL="0" rtl="0" algn="l">
              <a:spcBef>
                <a:spcPts val="0"/>
              </a:spcBef>
              <a:spcAft>
                <a:spcPts val="0"/>
              </a:spcAft>
              <a:buNone/>
            </a:pPr>
            <a:r>
              <a:rPr b="1" lang="iw" sz="1500">
                <a:solidFill>
                  <a:schemeClr val="dk1"/>
                </a:solidFill>
              </a:rPr>
              <a:t>	Console.WriteLine(”Sending {0) To {1}”, message, toNumber); </a:t>
            </a:r>
            <a:endParaRPr b="1" sz="1500">
              <a:solidFill>
                <a:schemeClr val="dk1"/>
              </a:solidFill>
            </a:endParaRPr>
          </a:p>
          <a:p>
            <a:pPr indent="0" lvl="0" marL="0" rtl="0" algn="l">
              <a:spcBef>
                <a:spcPts val="0"/>
              </a:spcBef>
              <a:spcAft>
                <a:spcPts val="0"/>
              </a:spcAft>
              <a:buNone/>
            </a:pPr>
            <a:r>
              <a:rPr b="1" lang="iw" sz="1500">
                <a:solidFill>
                  <a:schemeClr val="dk1"/>
                </a:solidFill>
              </a:rPr>
              <a:t>	return true;</a:t>
            </a:r>
            <a:endParaRPr b="1" sz="1500">
              <a:solidFill>
                <a:schemeClr val="dk1"/>
              </a:solidFill>
            </a:endParaRPr>
          </a:p>
          <a:p>
            <a:pPr indent="0" lvl="0" marL="0" rtl="0" algn="l">
              <a:spcBef>
                <a:spcPts val="0"/>
              </a:spcBef>
              <a:spcAft>
                <a:spcPts val="0"/>
              </a:spcAft>
              <a:buNone/>
            </a:pPr>
            <a:r>
              <a:rPr b="1" lang="iw" sz="1500">
                <a:solidFill>
                  <a:schemeClr val="dk1"/>
                </a:solidFill>
              </a:rPr>
              <a:t>}</a:t>
            </a:r>
            <a:endParaRPr b="1"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15"/>
          <p:cNvSpPr txBox="1"/>
          <p:nvPr/>
        </p:nvSpPr>
        <p:spPr>
          <a:xfrm>
            <a:off x="110000" y="205125"/>
            <a:ext cx="8934000" cy="47409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t>פונקציות </a:t>
            </a:r>
            <a:r>
              <a:rPr b="1" lang="iw" sz="2600" u="sng">
                <a:solidFill>
                  <a:schemeClr val="dk1"/>
                </a:solidFill>
              </a:rPr>
              <a:t>בסיס</a:t>
            </a:r>
            <a:r>
              <a:rPr lang="iw" sz="2600"/>
              <a:t> 3</a:t>
            </a:r>
            <a:endParaRPr sz="2600"/>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t>יתרונות בפונקציה:</a:t>
            </a:r>
            <a:endParaRPr b="1" sz="1500" u="sng"/>
          </a:p>
          <a:p>
            <a:pPr indent="-323850" lvl="0" marL="457200" rtl="1" algn="r">
              <a:spcBef>
                <a:spcPts val="0"/>
              </a:spcBef>
              <a:spcAft>
                <a:spcPts val="0"/>
              </a:spcAft>
              <a:buSzPts val="1500"/>
              <a:buChar char="●"/>
            </a:pPr>
            <a:r>
              <a:rPr lang="iw" sz="1500"/>
              <a:t>אין קוד שחוזר על עצמו.</a:t>
            </a:r>
            <a:endParaRPr sz="1500"/>
          </a:p>
          <a:p>
            <a:pPr indent="-323850" lvl="0" marL="457200" rtl="1" algn="r">
              <a:spcBef>
                <a:spcPts val="0"/>
              </a:spcBef>
              <a:spcAft>
                <a:spcPts val="0"/>
              </a:spcAft>
              <a:buSzPts val="1500"/>
              <a:buChar char="●"/>
            </a:pPr>
            <a:r>
              <a:rPr lang="iw" sz="1500"/>
              <a:t>במקרה ויש צורך בשינויים, משנים במקום אחד וזה משפיע על כל מי שקורא לפונקציה.</a:t>
            </a:r>
            <a:endParaRPr sz="1500"/>
          </a:p>
          <a:p>
            <a:pPr indent="-323850" lvl="0" marL="457200" rtl="1" algn="r">
              <a:spcBef>
                <a:spcPts val="0"/>
              </a:spcBef>
              <a:spcAft>
                <a:spcPts val="0"/>
              </a:spcAft>
              <a:buSzPts val="1500"/>
              <a:buChar char="●"/>
            </a:pPr>
            <a:r>
              <a:rPr lang="iw" sz="1500"/>
              <a:t>חלוקת יכולות לפי פונקציות מסדרת את הקוד והופכת אותו לקוד הרבה יותר קריא ומובן.</a:t>
            </a:r>
            <a:endParaRPr sz="1500"/>
          </a:p>
          <a:p>
            <a:pPr indent="0" lvl="0" marL="0" rtl="1" algn="r">
              <a:spcBef>
                <a:spcPts val="0"/>
              </a:spcBef>
              <a:spcAft>
                <a:spcPts val="0"/>
              </a:spcAft>
              <a:buNone/>
            </a:pPr>
            <a:r>
              <a:t/>
            </a:r>
            <a:endParaRPr b="1" sz="1500" u="sng"/>
          </a:p>
          <a:p>
            <a:pPr indent="0" lvl="0" marL="0" rtl="1" algn="r">
              <a:spcBef>
                <a:spcPts val="0"/>
              </a:spcBef>
              <a:spcAft>
                <a:spcPts val="0"/>
              </a:spcAft>
              <a:buNone/>
            </a:pPr>
            <a:r>
              <a:rPr b="1" lang="iw" sz="1500" u="sng"/>
              <a:t>הערות</a:t>
            </a:r>
            <a:r>
              <a:rPr b="1" lang="iw" sz="1500" u="sng"/>
              <a:t>:</a:t>
            </a:r>
            <a:endParaRPr b="1" sz="1500" u="sng"/>
          </a:p>
          <a:p>
            <a:pPr indent="-323850" lvl="0" marL="457200" rtl="1" algn="r">
              <a:spcBef>
                <a:spcPts val="0"/>
              </a:spcBef>
              <a:spcAft>
                <a:spcPts val="0"/>
              </a:spcAft>
              <a:buClr>
                <a:schemeClr val="dk1"/>
              </a:buClr>
              <a:buSzPts val="1500"/>
              <a:buChar char="●"/>
            </a:pPr>
            <a:r>
              <a:rPr lang="iw" sz="1500">
                <a:solidFill>
                  <a:schemeClr val="dk1"/>
                </a:solidFill>
              </a:rPr>
              <a:t>פונקציה חייבת לשבת בתוך class כלשהו(נרחיב בהמשך על class) כמו פונקציית main שיושבת בתוך class program</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dk1"/>
                </a:solidFill>
              </a:rPr>
              <a:t>פונקציה לא יכולה להכיל פונקציה אחרת בתוכה</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dk1"/>
                </a:solidFill>
              </a:rPr>
              <a:t>ניתן ואפילו רצוי לקרוא לפונקציה מתוך פונקציה אחרת(במקרה הצורך).</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dk1"/>
                </a:solidFill>
              </a:rPr>
              <a:t>יש לשלוח את הפרמטרים לפי הסדר שהפונקציה ביקשה אותם…</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dk1"/>
                </a:solidFill>
              </a:rPr>
              <a:t>כל מה שיגיע אחרי המילה return (+ ערך מוחזר) לא יתבצע!</a:t>
            </a:r>
            <a:endParaRPr sz="1500">
              <a:solidFill>
                <a:schemeClr val="dk1"/>
              </a:solidFill>
            </a:endParaRPr>
          </a:p>
          <a:p>
            <a:pPr indent="-323850" lvl="0" marL="457200" rtl="1" algn="r">
              <a:spcBef>
                <a:spcPts val="0"/>
              </a:spcBef>
              <a:spcAft>
                <a:spcPts val="0"/>
              </a:spcAft>
              <a:buClr>
                <a:schemeClr val="dk1"/>
              </a:buClr>
              <a:buSzPts val="1500"/>
              <a:buChar char="●"/>
            </a:pPr>
            <a:r>
              <a:rPr lang="iw" sz="1500">
                <a:solidFill>
                  <a:schemeClr val="dk1"/>
                </a:solidFill>
              </a:rPr>
              <a:t>ניתן לשלוח פרמטרים לא בסדר הנדרש בעזרת Names Arguments</a:t>
            </a:r>
            <a:endParaRPr sz="1500">
              <a:solidFill>
                <a:schemeClr val="dk1"/>
              </a:solidFill>
            </a:endParaRPr>
          </a:p>
          <a:p>
            <a:pPr indent="0" lvl="0" marL="0" rtl="1" algn="r">
              <a:spcBef>
                <a:spcPts val="0"/>
              </a:spcBef>
              <a:spcAft>
                <a:spcPts val="0"/>
              </a:spcAft>
              <a:buNone/>
            </a:pPr>
            <a:r>
              <a:t/>
            </a:r>
            <a:endParaRPr sz="1500">
              <a:solidFill>
                <a:schemeClr val="dk1"/>
              </a:solidFill>
            </a:endParaRPr>
          </a:p>
          <a:p>
            <a:pPr indent="0" lvl="0" marL="0" rtl="1" algn="r">
              <a:spcBef>
                <a:spcPts val="0"/>
              </a:spcBef>
              <a:spcAft>
                <a:spcPts val="0"/>
              </a:spcAft>
              <a:buNone/>
            </a:pPr>
            <a:r>
              <a:rPr b="1" lang="iw" sz="1500" u="sng">
                <a:solidFill>
                  <a:schemeClr val="dk1"/>
                </a:solidFill>
                <a:highlight>
                  <a:srgbClr val="FFFF00"/>
                </a:highlight>
              </a:rPr>
              <a:t>רקורסיה - פונקציה הקוראת לעצמה:(נרחיב על זה בהמשך הקורס)</a:t>
            </a:r>
            <a:endParaRPr b="1" sz="1500" u="sng">
              <a:solidFill>
                <a:schemeClr val="dk1"/>
              </a:solidFill>
              <a:highlight>
                <a:srgbClr val="FFFF00"/>
              </a:highlight>
            </a:endParaRPr>
          </a:p>
          <a:p>
            <a:pPr indent="0" lvl="0" marL="0" rtl="1" algn="r">
              <a:spcBef>
                <a:spcPts val="0"/>
              </a:spcBef>
              <a:spcAft>
                <a:spcPts val="0"/>
              </a:spcAft>
              <a:buNone/>
            </a:pPr>
            <a:r>
              <a:rPr lang="iw" sz="1500">
                <a:solidFill>
                  <a:schemeClr val="dk1"/>
                </a:solidFill>
              </a:rPr>
              <a:t>במקרה ויש לנו את אותה פעולה שאמורה להתבצע כמה  פעמים יש אפשרות שפונקציה תפעיל את עצמה לבצע את הפעולה ביותר קטן עם נקודת עצירה כדי שלא ניכנס ללולאה אין סופית.</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8" name="Shape 68"/>
        <p:cNvGrpSpPr/>
        <p:nvPr/>
      </p:nvGrpSpPr>
      <p:grpSpPr>
        <a:xfrm>
          <a:off x="0" y="0"/>
          <a:ext cx="0" cy="0"/>
          <a:chOff x="0" y="0"/>
          <a:chExt cx="0" cy="0"/>
        </a:xfrm>
      </p:grpSpPr>
      <p:sp>
        <p:nvSpPr>
          <p:cNvPr id="69" name="Google Shape;69;p16"/>
          <p:cNvSpPr txBox="1"/>
          <p:nvPr/>
        </p:nvSpPr>
        <p:spPr>
          <a:xfrm>
            <a:off x="110000" y="205125"/>
            <a:ext cx="8934000" cy="47409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600" u="sng"/>
              <a:t>פונקציות </a:t>
            </a:r>
            <a:r>
              <a:rPr b="1" lang="iw" sz="2600" u="sng">
                <a:solidFill>
                  <a:schemeClr val="dk1"/>
                </a:solidFill>
              </a:rPr>
              <a:t>בסיס</a:t>
            </a:r>
            <a:r>
              <a:rPr lang="iw" sz="2600"/>
              <a:t> 4</a:t>
            </a:r>
            <a:endParaRPr sz="2600"/>
          </a:p>
          <a:p>
            <a:pPr indent="0" lvl="0" marL="0" rtl="0" algn="l">
              <a:spcBef>
                <a:spcPts val="0"/>
              </a:spcBef>
              <a:spcAft>
                <a:spcPts val="0"/>
              </a:spcAft>
              <a:buNone/>
            </a:pPr>
            <a:r>
              <a:t/>
            </a:r>
            <a:endParaRPr b="1" sz="1500" u="sng"/>
          </a:p>
          <a:p>
            <a:pPr indent="0" lvl="0" marL="0" rtl="1" algn="r">
              <a:spcBef>
                <a:spcPts val="0"/>
              </a:spcBef>
              <a:spcAft>
                <a:spcPts val="0"/>
              </a:spcAft>
              <a:buClr>
                <a:schemeClr val="dk1"/>
              </a:buClr>
              <a:buSzPts val="1100"/>
              <a:buFont typeface="Arial"/>
              <a:buNone/>
            </a:pPr>
            <a:r>
              <a:rPr b="1" lang="iw" sz="1500" u="sng">
                <a:solidFill>
                  <a:schemeClr val="dk1"/>
                </a:solidFill>
              </a:rPr>
              <a:t>תרגולים:</a:t>
            </a:r>
            <a:endParaRPr b="1" sz="1500" u="sng">
              <a:solidFill>
                <a:schemeClr val="dk1"/>
              </a:solidFill>
            </a:endParaRPr>
          </a:p>
          <a:p>
            <a:pPr indent="-323850" lvl="0" marL="457200" rtl="1" algn="r">
              <a:spcBef>
                <a:spcPts val="0"/>
              </a:spcBef>
              <a:spcAft>
                <a:spcPts val="0"/>
              </a:spcAft>
              <a:buClr>
                <a:schemeClr val="dk1"/>
              </a:buClr>
              <a:buSzPts val="1500"/>
              <a:buAutoNum type="arabicPeriod"/>
            </a:pPr>
            <a:r>
              <a:rPr lang="iw" sz="1500">
                <a:solidFill>
                  <a:schemeClr val="dk1"/>
                </a:solidFill>
              </a:rPr>
              <a:t>צור פונקציה המקבלת string כפרמטר ומדפיסה אותו.. רוץ בלולאה עד 10 בmain ובכל אחת מהאיטרציות קבל מהמשתמש מילה ושלח אותה כפרמטר לפונקציה.</a:t>
            </a:r>
            <a:endParaRPr sz="1500">
              <a:solidFill>
                <a:schemeClr val="dk1"/>
              </a:solidFill>
            </a:endParaRPr>
          </a:p>
          <a:p>
            <a:pPr indent="-323850" lvl="0" marL="457200" rtl="1" algn="r">
              <a:spcBef>
                <a:spcPts val="0"/>
              </a:spcBef>
              <a:spcAft>
                <a:spcPts val="0"/>
              </a:spcAft>
              <a:buClr>
                <a:schemeClr val="dk1"/>
              </a:buClr>
              <a:buSzPts val="1500"/>
              <a:buAutoNum type="arabicPeriod"/>
            </a:pPr>
            <a:r>
              <a:rPr lang="iw" sz="1500">
                <a:solidFill>
                  <a:schemeClr val="dk1"/>
                </a:solidFill>
              </a:rPr>
              <a:t>צור פונקציה המקבלת מערך של int כפרמטר ורצה עליו בלולאה.</a:t>
            </a:r>
            <a:endParaRPr sz="1500">
              <a:solidFill>
                <a:schemeClr val="dk1"/>
              </a:solidFill>
            </a:endParaRPr>
          </a:p>
          <a:p>
            <a:pPr indent="-323850" lvl="1" marL="914400" rtl="1" algn="r">
              <a:spcBef>
                <a:spcPts val="0"/>
              </a:spcBef>
              <a:spcAft>
                <a:spcPts val="0"/>
              </a:spcAft>
              <a:buClr>
                <a:schemeClr val="dk1"/>
              </a:buClr>
              <a:buSzPts val="1500"/>
              <a:buChar char="○"/>
            </a:pPr>
            <a:r>
              <a:rPr lang="iw" sz="1500">
                <a:solidFill>
                  <a:schemeClr val="dk1"/>
                </a:solidFill>
              </a:rPr>
              <a:t>צור מערך בMain ושלח אותו לפונקציה שיצרת.</a:t>
            </a:r>
            <a:endParaRPr sz="1500">
              <a:solidFill>
                <a:schemeClr val="dk1"/>
              </a:solidFill>
            </a:endParaRPr>
          </a:p>
          <a:p>
            <a:pPr indent="-323850" lvl="0" marL="914400" rtl="1" algn="r">
              <a:spcBef>
                <a:spcPts val="0"/>
              </a:spcBef>
              <a:spcAft>
                <a:spcPts val="0"/>
              </a:spcAft>
              <a:buClr>
                <a:schemeClr val="dk1"/>
              </a:buClr>
              <a:buSzPts val="1500"/>
              <a:buChar char="●"/>
            </a:pPr>
            <a:r>
              <a:rPr lang="iw" sz="1500">
                <a:solidFill>
                  <a:schemeClr val="dk1"/>
                </a:solidFill>
              </a:rPr>
              <a:t>צור עוד פונקציה המקבלת int ומדפיסה אותו למסך.</a:t>
            </a:r>
            <a:endParaRPr sz="1500">
              <a:solidFill>
                <a:schemeClr val="dk1"/>
              </a:solidFill>
            </a:endParaRPr>
          </a:p>
          <a:p>
            <a:pPr indent="-323850" lvl="0" marL="914400" rtl="1" algn="r">
              <a:spcBef>
                <a:spcPts val="0"/>
              </a:spcBef>
              <a:spcAft>
                <a:spcPts val="0"/>
              </a:spcAft>
              <a:buClr>
                <a:schemeClr val="dk1"/>
              </a:buClr>
              <a:buSzPts val="1500"/>
              <a:buChar char="●"/>
            </a:pPr>
            <a:r>
              <a:rPr lang="iw" sz="1500">
                <a:solidFill>
                  <a:schemeClr val="dk1"/>
                </a:solidFill>
              </a:rPr>
              <a:t> בכל איטרציה של הפונקציה הראשונה </a:t>
            </a:r>
            <a:r>
              <a:rPr lang="iw" sz="1500" u="sng">
                <a:solidFill>
                  <a:schemeClr val="dk1"/>
                </a:solidFill>
              </a:rPr>
              <a:t>קרא לפונקציה השנייה</a:t>
            </a:r>
            <a:r>
              <a:rPr lang="iw" sz="1500">
                <a:solidFill>
                  <a:schemeClr val="dk1"/>
                </a:solidFill>
              </a:rPr>
              <a:t> ושלח את האיבר הנוכחי * 2</a:t>
            </a:r>
            <a:endParaRPr sz="1500">
              <a:solidFill>
                <a:schemeClr val="dk1"/>
              </a:solidFill>
            </a:endParaRPr>
          </a:p>
          <a:p>
            <a:pPr indent="-323850" lvl="0" marL="457200" rtl="1" algn="r">
              <a:spcBef>
                <a:spcPts val="0"/>
              </a:spcBef>
              <a:spcAft>
                <a:spcPts val="0"/>
              </a:spcAft>
              <a:buClr>
                <a:schemeClr val="dk1"/>
              </a:buClr>
              <a:buSzPts val="1500"/>
              <a:buAutoNum type="arabicPeriod"/>
            </a:pPr>
            <a:r>
              <a:rPr b="1" lang="iw" sz="1500" u="sng">
                <a:solidFill>
                  <a:schemeClr val="dk1"/>
                </a:solidFill>
              </a:rPr>
              <a:t>*אתגר*</a:t>
            </a:r>
            <a:r>
              <a:rPr b="1" lang="iw" sz="1500">
                <a:solidFill>
                  <a:schemeClr val="dk1"/>
                </a:solidFill>
              </a:rPr>
              <a:t> </a:t>
            </a:r>
            <a:r>
              <a:rPr lang="iw" sz="1500">
                <a:solidFill>
                  <a:schemeClr val="dk1"/>
                </a:solidFill>
              </a:rPr>
              <a:t>צור פונקציית מחשבון המחזירה int ומקבלת שני מספרים, אופרטור ועוד מספר המסמל כמה פעמים לחזור על החישוב.</a:t>
            </a:r>
            <a:endParaRPr sz="1500">
              <a:solidFill>
                <a:schemeClr val="dk1"/>
              </a:solidFill>
            </a:endParaRPr>
          </a:p>
          <a:p>
            <a:pPr indent="-323850" lvl="0" marL="914400" rtl="1" algn="r">
              <a:spcBef>
                <a:spcPts val="0"/>
              </a:spcBef>
              <a:spcAft>
                <a:spcPts val="0"/>
              </a:spcAft>
              <a:buClr>
                <a:schemeClr val="dk1"/>
              </a:buClr>
              <a:buSzPts val="1500"/>
              <a:buChar char="●"/>
            </a:pPr>
            <a:r>
              <a:rPr b="1" lang="iw" sz="1500">
                <a:solidFill>
                  <a:schemeClr val="dk1"/>
                </a:solidFill>
              </a:rPr>
              <a:t>לדוגמה: </a:t>
            </a:r>
            <a:r>
              <a:rPr lang="iw" sz="1500">
                <a:solidFill>
                  <a:schemeClr val="dk1"/>
                </a:solidFill>
              </a:rPr>
              <a:t>אם נשלח לפונקציה 3,6 עם אופרטור כפל ובפמרטר הרביעי נשלח 3  הפונקציה תחזיר 54. </a:t>
            </a:r>
            <a:endParaRPr b="1" sz="1500" u="sng">
              <a:solidFill>
                <a:schemeClr val="dk1"/>
              </a:solidFill>
            </a:endParaRPr>
          </a:p>
          <a:p>
            <a:pPr indent="0" lvl="0" marL="0" rtl="1" algn="r">
              <a:spcBef>
                <a:spcPts val="0"/>
              </a:spcBef>
              <a:spcAft>
                <a:spcPts val="0"/>
              </a:spcAft>
              <a:buClr>
                <a:schemeClr val="dk1"/>
              </a:buClr>
              <a:buSzPts val="1100"/>
              <a:buFont typeface="Arial"/>
              <a:buNone/>
            </a:pPr>
            <a:r>
              <a:rPr b="1" lang="iw" sz="1500" u="sng">
                <a:solidFill>
                  <a:schemeClr val="dk1"/>
                </a:solidFill>
              </a:rPr>
              <a:t>קישורי עזר:</a:t>
            </a:r>
            <a:endParaRPr b="1" sz="1500" u="sng">
              <a:solidFill>
                <a:schemeClr val="dk1"/>
              </a:solidFill>
            </a:endParaRPr>
          </a:p>
          <a:p>
            <a:pPr indent="-323850" lvl="0" marL="457200" rtl="1" algn="r">
              <a:spcBef>
                <a:spcPts val="0"/>
              </a:spcBef>
              <a:spcAft>
                <a:spcPts val="0"/>
              </a:spcAft>
              <a:buSzPts val="1500"/>
              <a:buChar char="●"/>
            </a:pPr>
            <a:r>
              <a:rPr lang="iw" sz="1500" u="sng">
                <a:solidFill>
                  <a:schemeClr val="hlink"/>
                </a:solidFill>
                <a:hlinkClick r:id="rId3"/>
              </a:rPr>
              <a:t>וואבמאסטר בעברית</a:t>
            </a:r>
            <a:endParaRPr sz="1500">
              <a:solidFill>
                <a:schemeClr val="dk1"/>
              </a:solidFill>
            </a:endParaRPr>
          </a:p>
          <a:p>
            <a:pPr indent="-323850" lvl="0" marL="457200" rtl="1" algn="r">
              <a:spcBef>
                <a:spcPts val="0"/>
              </a:spcBef>
              <a:spcAft>
                <a:spcPts val="0"/>
              </a:spcAft>
              <a:buSzPts val="1500"/>
              <a:buChar char="●"/>
            </a:pPr>
            <a:r>
              <a:rPr lang="iw" sz="1500" u="sng">
                <a:solidFill>
                  <a:schemeClr val="hlink"/>
                </a:solidFill>
                <a:hlinkClick r:id="rId4"/>
              </a:rPr>
              <a:t>w3schools הסבר על פונקציות</a:t>
            </a:r>
            <a:endParaRPr sz="1500">
              <a:solidFill>
                <a:schemeClr val="dk1"/>
              </a:solidFill>
            </a:endParaRPr>
          </a:p>
          <a:p>
            <a:pPr indent="-323850" lvl="0" marL="457200" rtl="1" algn="r">
              <a:spcBef>
                <a:spcPts val="0"/>
              </a:spcBef>
              <a:spcAft>
                <a:spcPts val="0"/>
              </a:spcAft>
              <a:buSzPts val="1500"/>
              <a:buChar char="●"/>
            </a:pPr>
            <a:r>
              <a:rPr lang="iw" sz="1500" u="sng">
                <a:solidFill>
                  <a:schemeClr val="hlink"/>
                </a:solidFill>
                <a:hlinkClick r:id="rId5"/>
              </a:rPr>
              <a:t>הסבר מורחב בMicrosoft Docs</a:t>
            </a:r>
            <a:endParaRPr sz="1500">
              <a:solidFill>
                <a:schemeClr val="dk1"/>
              </a:solidFill>
            </a:endParaRPr>
          </a:p>
          <a:p>
            <a:pPr indent="0" lvl="0" marL="0" rtl="1" algn="r">
              <a:spcBef>
                <a:spcPts val="0"/>
              </a:spcBef>
              <a:spcAft>
                <a:spcPts val="0"/>
              </a:spcAft>
              <a:buNone/>
            </a:pPr>
            <a:r>
              <a:t/>
            </a:r>
            <a:endParaRPr b="1" sz="1500" u="sng">
              <a:solidFill>
                <a:schemeClr val="dk1"/>
              </a:solidFill>
            </a:endParaRPr>
          </a:p>
          <a:p>
            <a:pPr indent="0" lvl="0" marL="0" rtl="1" algn="r">
              <a:spcBef>
                <a:spcPts val="0"/>
              </a:spcBef>
              <a:spcAft>
                <a:spcPts val="0"/>
              </a:spcAft>
              <a:buNone/>
            </a:pPr>
            <a:r>
              <a:rPr b="1" lang="iw" sz="1500" u="sng">
                <a:solidFill>
                  <a:schemeClr val="dk1"/>
                </a:solidFill>
              </a:rPr>
              <a:t>שיעורי בית:</a:t>
            </a:r>
            <a:endParaRPr b="1" sz="1500" u="sng">
              <a:solidFill>
                <a:schemeClr val="dk1"/>
              </a:solidFill>
            </a:endParaRPr>
          </a:p>
          <a:p>
            <a:pPr indent="0" lvl="0" marL="0" rtl="1" algn="r">
              <a:spcBef>
                <a:spcPts val="0"/>
              </a:spcBef>
              <a:spcAft>
                <a:spcPts val="0"/>
              </a:spcAft>
              <a:buNone/>
            </a:pPr>
            <a:r>
              <a:rPr lang="iw" sz="1500" u="sng">
                <a:solidFill>
                  <a:schemeClr val="hlink"/>
                </a:solidFill>
                <a:hlinkClick r:id="rId6"/>
              </a:rPr>
              <a:t>שיעורי בית על פונקציות</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