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4ac08d4427ae5fe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ac08d4427ae5fe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016cc65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016cc65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4ac08d4427ae5fe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c08d4427ae5fe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ac08d4427ae5fe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ac08d4427ae5fe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e5d9c7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e5d9c7a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ebmaster.org.il/articles/csharp-oop-intro/" TargetMode="External"/><Relationship Id="rId4" Type="http://schemas.openxmlformats.org/officeDocument/2006/relationships/hyperlink" Target="https://docs.microsoft.com/en-us/dotnet/csharp/fundamentals/tutorials/oop" TargetMode="External"/><Relationship Id="rId5" Type="http://schemas.openxmlformats.org/officeDocument/2006/relationships/hyperlink" Target="https://en.wikipedia.org/wiki/Object-oriented_programming" TargetMode="External"/><Relationship Id="rId6" Type="http://schemas.openxmlformats.org/officeDocument/2006/relationships/hyperlink" Target="https://docs.google.com/document/d/1O2kQDvtDoUbh0nsg1voUocmohXLa-3idS44WWEpzuU0/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151450" y="0"/>
            <a:ext cx="8773500" cy="436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w" sz="2500">
                <a:solidFill>
                  <a:schemeClr val="dk1"/>
                </a:solidFill>
              </a:rPr>
              <a:t> 1 </a:t>
            </a:r>
            <a:r>
              <a:rPr b="1" lang="iw" sz="2500" u="sng">
                <a:solidFill>
                  <a:schemeClr val="dk1"/>
                </a:solidFill>
              </a:rPr>
              <a:t>OOP - </a:t>
            </a:r>
            <a:r>
              <a:rPr b="1" lang="iw" sz="2500" u="sng"/>
              <a:t>תכנות מונחה עצמים</a:t>
            </a:r>
            <a:endParaRPr b="1" sz="2500" u="sng"/>
          </a:p>
          <a:p>
            <a:pPr indent="0" lvl="0" marL="0" rtl="0" algn="r">
              <a:spcBef>
                <a:spcPts val="0"/>
              </a:spcBef>
              <a:spcAft>
                <a:spcPts val="0"/>
              </a:spcAft>
              <a:buNone/>
            </a:pPr>
            <a:r>
              <a:t/>
            </a:r>
            <a:endParaRPr b="1" sz="2500" u="sng"/>
          </a:p>
          <a:p>
            <a:pPr indent="0" lvl="0" marL="0" rtl="1" algn="r">
              <a:spcBef>
                <a:spcPts val="0"/>
              </a:spcBef>
              <a:spcAft>
                <a:spcPts val="0"/>
              </a:spcAft>
              <a:buNone/>
            </a:pPr>
            <a:r>
              <a:rPr b="1" lang="iw" sz="1500" u="sng"/>
              <a:t>לפני הכל, מה היה חסר?:</a:t>
            </a:r>
            <a:endParaRPr b="1" sz="1500" u="sng"/>
          </a:p>
          <a:p>
            <a:pPr indent="0" lvl="0" marL="0" rtl="1" algn="r">
              <a:spcBef>
                <a:spcPts val="0"/>
              </a:spcBef>
              <a:spcAft>
                <a:spcPts val="0"/>
              </a:spcAft>
              <a:buNone/>
            </a:pPr>
            <a:r>
              <a:rPr lang="iw" sz="1500"/>
              <a:t>ב"תכנות פונקציונאלי" (כלומר ללא תכנות מונחה עצמים) היו 4 מינוסים עיקריים:</a:t>
            </a:r>
            <a:endParaRPr sz="1500"/>
          </a:p>
          <a:p>
            <a:pPr indent="-323850" lvl="0" marL="457200" rtl="1" algn="r">
              <a:spcBef>
                <a:spcPts val="0"/>
              </a:spcBef>
              <a:spcAft>
                <a:spcPts val="0"/>
              </a:spcAft>
              <a:buSzPts val="1500"/>
              <a:buChar char="●"/>
            </a:pPr>
            <a:r>
              <a:rPr lang="iw" sz="1500"/>
              <a:t>חזרה על שורות קוד</a:t>
            </a:r>
            <a:endParaRPr sz="1500"/>
          </a:p>
          <a:p>
            <a:pPr indent="-323850" lvl="0" marL="457200" rtl="1" algn="r">
              <a:spcBef>
                <a:spcPts val="0"/>
              </a:spcBef>
              <a:spcAft>
                <a:spcPts val="0"/>
              </a:spcAft>
              <a:buSzPts val="1500"/>
              <a:buChar char="●"/>
            </a:pPr>
            <a:r>
              <a:rPr lang="iw" sz="1500"/>
              <a:t>סגור להרחבות</a:t>
            </a:r>
            <a:endParaRPr sz="1500"/>
          </a:p>
          <a:p>
            <a:pPr indent="-323850" lvl="0" marL="457200" rtl="1" algn="r">
              <a:spcBef>
                <a:spcPts val="0"/>
              </a:spcBef>
              <a:spcAft>
                <a:spcPts val="0"/>
              </a:spcAft>
              <a:buSzPts val="1500"/>
              <a:buChar char="●"/>
            </a:pPr>
            <a:r>
              <a:rPr lang="iw" sz="1500"/>
              <a:t>מורכב להבנה</a:t>
            </a:r>
            <a:endParaRPr sz="1500"/>
          </a:p>
          <a:p>
            <a:pPr indent="-323850" lvl="0" marL="457200" rtl="1" algn="r">
              <a:spcBef>
                <a:spcPts val="0"/>
              </a:spcBef>
              <a:spcAft>
                <a:spcPts val="0"/>
              </a:spcAft>
              <a:buSzPts val="1500"/>
              <a:buChar char="●"/>
            </a:pPr>
            <a:r>
              <a:rPr lang="iw" sz="1500"/>
              <a:t>קשה לתחזוקה (בגלל כל החסרונות הקודמים)</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בזכות הטכניקת פיתוח הנקראת תכנות מונחה עצמים, ובזכות ה4 קונספטים העיקריים של טכניקת פיתוח זו, אנו פותרים את כל הבעיות הללו ומקבלים קוד הרבה יותר קל להבנה ולתחזוק וללא חזרה על שורות קוד וכדו'</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בזכות שיטה זו, כבר לא ניתן לאמוד את מהירות ההתקדמת בעולם הפיתוח כיוון שכבר אין יצירת גרסה מ0 אלא תמיד זה הרחבה והגדלה של משהו קיים</a:t>
            </a:r>
            <a:endParaRPr sz="1500"/>
          </a:p>
          <a:p>
            <a:pPr indent="0" lvl="0" marL="0" rtl="1" algn="r">
              <a:lnSpc>
                <a:spcPct val="115000"/>
              </a:lnSpc>
              <a:spcBef>
                <a:spcPts val="0"/>
              </a:spcBef>
              <a:spcAft>
                <a:spcPts val="0"/>
              </a:spcAft>
              <a:buNone/>
            </a:pPr>
            <a:r>
              <a:t/>
            </a:r>
            <a:endParaRPr sz="1150">
              <a:solidFill>
                <a:schemeClr val="dk1"/>
              </a:solidFill>
              <a:highlight>
                <a:srgbClr val="F3F3F3"/>
              </a:highlight>
            </a:endParaRPr>
          </a:p>
          <a:p>
            <a:pPr indent="0" lvl="0" marL="0" rtl="1" algn="r">
              <a:lnSpc>
                <a:spcPct val="115000"/>
              </a:lnSpc>
              <a:spcBef>
                <a:spcPts val="0"/>
              </a:spcBef>
              <a:spcAft>
                <a:spcPts val="0"/>
              </a:spcAft>
              <a:buClr>
                <a:schemeClr val="dk1"/>
              </a:buClr>
              <a:buSzPts val="1100"/>
              <a:buFont typeface="Arial"/>
              <a:buNone/>
            </a:pPr>
            <a:r>
              <a:t/>
            </a:r>
            <a:endParaRPr b="1" sz="1150">
              <a:solidFill>
                <a:schemeClr val="dk1"/>
              </a:solidFill>
              <a:highlight>
                <a:srgbClr val="F3F3F3"/>
              </a:highlight>
            </a:endParaRPr>
          </a:p>
          <a:p>
            <a:pPr indent="0" lvl="0" marL="0" rtl="0" algn="r">
              <a:spcBef>
                <a:spcPts val="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nvSpPr>
        <p:spPr>
          <a:xfrm>
            <a:off x="151450" y="0"/>
            <a:ext cx="8773500" cy="513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w" sz="2500">
                <a:solidFill>
                  <a:schemeClr val="dk1"/>
                </a:solidFill>
              </a:rPr>
              <a:t> 2 </a:t>
            </a:r>
            <a:r>
              <a:rPr b="1" lang="iw" sz="2500" u="sng">
                <a:solidFill>
                  <a:schemeClr val="dk1"/>
                </a:solidFill>
              </a:rPr>
              <a:t>OOP - </a:t>
            </a:r>
            <a:r>
              <a:rPr b="1" lang="iw" sz="2500" u="sng"/>
              <a:t>תכנות מונחה עצמים</a:t>
            </a:r>
            <a:endParaRPr b="1" sz="2500" u="sng"/>
          </a:p>
          <a:p>
            <a:pPr indent="0" lvl="0" marL="0" rtl="0" algn="r">
              <a:spcBef>
                <a:spcPts val="0"/>
              </a:spcBef>
              <a:spcAft>
                <a:spcPts val="0"/>
              </a:spcAft>
              <a:buNone/>
            </a:pPr>
            <a:r>
              <a:t/>
            </a:r>
            <a:endParaRPr b="1" sz="2500" u="sng"/>
          </a:p>
          <a:p>
            <a:pPr indent="0" lvl="0" marL="0" rtl="1" algn="r">
              <a:spcBef>
                <a:spcPts val="0"/>
              </a:spcBef>
              <a:spcAft>
                <a:spcPts val="0"/>
              </a:spcAft>
              <a:buNone/>
            </a:pPr>
            <a:r>
              <a:rPr b="1" lang="iw" sz="1500" u="sng"/>
              <a:t>מה זה:</a:t>
            </a:r>
            <a:endParaRPr b="1" sz="1500" u="sng"/>
          </a:p>
          <a:p>
            <a:pPr indent="-323850" lvl="0" marL="457200" rtl="1" algn="r">
              <a:lnSpc>
                <a:spcPct val="115000"/>
              </a:lnSpc>
              <a:spcBef>
                <a:spcPts val="0"/>
              </a:spcBef>
              <a:spcAft>
                <a:spcPts val="0"/>
              </a:spcAft>
              <a:buClr>
                <a:schemeClr val="dk1"/>
              </a:buClr>
              <a:buSzPts val="1500"/>
              <a:buChar char="●"/>
            </a:pPr>
            <a:r>
              <a:rPr lang="iw" sz="1500">
                <a:solidFill>
                  <a:schemeClr val="dk1"/>
                </a:solidFill>
                <a:highlight>
                  <a:srgbClr val="F3F3F3"/>
                </a:highlight>
              </a:rPr>
              <a:t>הרעיון בתכנות מונחה עצמים(אובייקטים) זה בעצם לעזור לנו לפתח בצורה שבה אנחנו חיים ומסתכלים על העולם שלנו.. כלומר איך אנחנו היינו מטפלים בבעיה כלשהי כאשר היינו נפגשים בה ביומיום, ולא להתסכל על הדברים כאל יכולת סתמית שאנו צריכים לממש.</a:t>
            </a:r>
            <a:endParaRPr sz="1500">
              <a:solidFill>
                <a:schemeClr val="dk1"/>
              </a:solidFill>
              <a:highlight>
                <a:srgbClr val="F3F3F3"/>
              </a:highlight>
            </a:endParaRPr>
          </a:p>
          <a:p>
            <a:pPr indent="-323850" lvl="0" marL="457200" rtl="1" algn="r">
              <a:lnSpc>
                <a:spcPct val="115000"/>
              </a:lnSpc>
              <a:spcBef>
                <a:spcPts val="0"/>
              </a:spcBef>
              <a:spcAft>
                <a:spcPts val="0"/>
              </a:spcAft>
              <a:buClr>
                <a:schemeClr val="dk1"/>
              </a:buClr>
              <a:buSzPts val="1500"/>
              <a:buChar char="●"/>
            </a:pPr>
            <a:r>
              <a:rPr lang="iw" sz="1500">
                <a:solidFill>
                  <a:schemeClr val="dk1"/>
                </a:solidFill>
                <a:highlight>
                  <a:srgbClr val="F3F3F3"/>
                </a:highlight>
              </a:rPr>
              <a:t>אז, בדיוק כמו שאנחנו מחלקים את העולם לקטגוריות ותתי קטגוריות עד התת קטגוריה הכי קטנה. בהבנה שלכל אחד מהעצמים שקיימים יש את היכולות שמיועדות רק להם, ככה גם בעולם הOOP. </a:t>
            </a:r>
            <a:endParaRPr sz="1500">
              <a:solidFill>
                <a:schemeClr val="dk1"/>
              </a:solidFill>
              <a:highlight>
                <a:srgbClr val="F3F3F3"/>
              </a:highlight>
            </a:endParaRPr>
          </a:p>
          <a:p>
            <a:pPr indent="0" lvl="0" marL="457200" rtl="1" algn="r">
              <a:lnSpc>
                <a:spcPct val="115000"/>
              </a:lnSpc>
              <a:spcBef>
                <a:spcPts val="0"/>
              </a:spcBef>
              <a:spcAft>
                <a:spcPts val="0"/>
              </a:spcAft>
              <a:buNone/>
            </a:pPr>
            <a:r>
              <a:t/>
            </a:r>
            <a:endParaRPr sz="1500">
              <a:solidFill>
                <a:schemeClr val="dk1"/>
              </a:solidFill>
              <a:highlight>
                <a:srgbClr val="F3F3F3"/>
              </a:highlight>
            </a:endParaRPr>
          </a:p>
          <a:p>
            <a:pPr indent="0" lvl="0" marL="0" rtl="1" algn="r">
              <a:lnSpc>
                <a:spcPct val="115000"/>
              </a:lnSpc>
              <a:spcBef>
                <a:spcPts val="0"/>
              </a:spcBef>
              <a:spcAft>
                <a:spcPts val="0"/>
              </a:spcAft>
              <a:buNone/>
            </a:pPr>
            <a:r>
              <a:rPr b="1" lang="iw" sz="1500" u="sng">
                <a:solidFill>
                  <a:schemeClr val="dk1"/>
                </a:solidFill>
                <a:highlight>
                  <a:srgbClr val="F3F3F3"/>
                </a:highlight>
              </a:rPr>
              <a:t>סיבות למה צריך את זה:</a:t>
            </a:r>
            <a:endParaRPr b="1" sz="1500" u="sng">
              <a:solidFill>
                <a:schemeClr val="dk1"/>
              </a:solidFill>
              <a:highlight>
                <a:srgbClr val="F3F3F3"/>
              </a:highlight>
            </a:endParaRPr>
          </a:p>
          <a:p>
            <a:pPr indent="-323850" lvl="0" marL="457200" rtl="1" algn="r">
              <a:lnSpc>
                <a:spcPct val="115000"/>
              </a:lnSpc>
              <a:spcBef>
                <a:spcPts val="0"/>
              </a:spcBef>
              <a:spcAft>
                <a:spcPts val="0"/>
              </a:spcAft>
              <a:buClr>
                <a:schemeClr val="dk1"/>
              </a:buClr>
              <a:buSzPts val="1500"/>
              <a:buAutoNum type="arabicPeriod"/>
            </a:pPr>
            <a:r>
              <a:rPr lang="iw" sz="1500">
                <a:solidFill>
                  <a:schemeClr val="dk1"/>
                </a:solidFill>
                <a:highlight>
                  <a:srgbClr val="F3F3F3"/>
                </a:highlight>
              </a:rPr>
              <a:t> הרבה יותר קל ונח לשלוט בכמות האדירה של היכולות והמידע בקוד שלנו (כמו שהרבה יותר יעיל ונח יותר לסדר אינפורמציה זו במוחנו בעולם האמיתי), בכדי שנוכל לזהות יכולות בקלות בכל פעם שנצטרך.</a:t>
            </a:r>
            <a:r>
              <a:rPr b="1" lang="iw" sz="1500" u="sng">
                <a:solidFill>
                  <a:schemeClr val="dk1"/>
                </a:solidFill>
                <a:highlight>
                  <a:srgbClr val="F3F3F3"/>
                </a:highlight>
              </a:rPr>
              <a:t> לדוגמה: </a:t>
            </a:r>
            <a:r>
              <a:rPr lang="iw" sz="1500">
                <a:solidFill>
                  <a:schemeClr val="dk1"/>
                </a:solidFill>
                <a:highlight>
                  <a:srgbClr val="F3F3F3"/>
                </a:highlight>
              </a:rPr>
              <a:t>כשאדם קונה פלאפון הוא לא מספר שהוא קנה: מעבד, מסך, שקע טעינה וכו' אלא מספיק  שאומר שקנה פלאפון ואנחנו לבד מבינים מה פלאפון אמור "להכיל" בתוכו…</a:t>
            </a:r>
            <a:endParaRPr sz="1500">
              <a:solidFill>
                <a:schemeClr val="dk1"/>
              </a:solidFill>
              <a:highlight>
                <a:srgbClr val="F3F3F3"/>
              </a:highlight>
            </a:endParaRPr>
          </a:p>
          <a:p>
            <a:pPr indent="-323850" lvl="0" marL="457200" rtl="1" algn="r">
              <a:lnSpc>
                <a:spcPct val="115000"/>
              </a:lnSpc>
              <a:spcBef>
                <a:spcPts val="0"/>
              </a:spcBef>
              <a:spcAft>
                <a:spcPts val="0"/>
              </a:spcAft>
              <a:buClr>
                <a:schemeClr val="dk1"/>
              </a:buClr>
              <a:buSzPts val="1500"/>
              <a:buAutoNum type="arabicPeriod"/>
            </a:pPr>
            <a:r>
              <a:rPr b="1" lang="iw" sz="1500">
                <a:solidFill>
                  <a:schemeClr val="dk1"/>
                </a:solidFill>
                <a:highlight>
                  <a:srgbClr val="F3F3F3"/>
                </a:highlight>
              </a:rPr>
              <a:t>חלוקת יכולות נכונה:</a:t>
            </a:r>
            <a:r>
              <a:rPr lang="iw" sz="1500">
                <a:solidFill>
                  <a:schemeClr val="dk1"/>
                </a:solidFill>
                <a:highlight>
                  <a:srgbClr val="F3F3F3"/>
                </a:highlight>
              </a:rPr>
              <a:t>  גם המטוס וגם האפיפון עולים לאוויר אבל ברור שכל אחד מהם עושה את זה בסדר פעולות שונה לגמרי. ככה שאם ארצה להעיף אפיפון יהיה ברור לי שאני לא צריך את השלב של ההנעה, כוונון, חגורה וכדו'.. אותו דבר גם בקוד… יש לי חלוקה ברורה של יכולות שכל אחד מהם מבצע (את אותם פעולות) בסדר שונה ואם יש לי כמה אובייקטים שעושים </a:t>
            </a:r>
            <a:r>
              <a:rPr b="1" lang="iw" sz="1500">
                <a:solidFill>
                  <a:schemeClr val="dk1"/>
                </a:solidFill>
                <a:highlight>
                  <a:srgbClr val="F3F3F3"/>
                </a:highlight>
              </a:rPr>
              <a:t>בדיוק </a:t>
            </a:r>
            <a:r>
              <a:rPr lang="iw" sz="1500">
                <a:solidFill>
                  <a:schemeClr val="dk1"/>
                </a:solidFill>
                <a:highlight>
                  <a:srgbClr val="F3F3F3"/>
                </a:highlight>
              </a:rPr>
              <a:t>את אותם פעילות אדע לשייך אותם לאבא משותף כמו שנראה בהמשך.</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15"/>
          <p:cNvSpPr txBox="1"/>
          <p:nvPr/>
        </p:nvSpPr>
        <p:spPr>
          <a:xfrm>
            <a:off x="151450" y="301725"/>
            <a:ext cx="8773500" cy="475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w" sz="2500">
                <a:solidFill>
                  <a:schemeClr val="dk1"/>
                </a:solidFill>
              </a:rPr>
              <a:t> 3 </a:t>
            </a:r>
            <a:r>
              <a:rPr b="1" lang="iw" sz="2500" u="sng">
                <a:solidFill>
                  <a:schemeClr val="dk1"/>
                </a:solidFill>
              </a:rPr>
              <a:t>OOP - </a:t>
            </a:r>
            <a:r>
              <a:rPr b="1" lang="iw" sz="2500" u="sng"/>
              <a:t>תכנות מונחה עצמים</a:t>
            </a:r>
            <a:endParaRPr b="1" sz="2500" u="sng"/>
          </a:p>
          <a:p>
            <a:pPr indent="0" lvl="0" marL="0" rtl="1" algn="ctr">
              <a:spcBef>
                <a:spcPts val="0"/>
              </a:spcBef>
              <a:spcAft>
                <a:spcPts val="0"/>
              </a:spcAft>
              <a:buNone/>
            </a:pPr>
            <a:r>
              <a:t/>
            </a:r>
            <a:endParaRPr b="1" sz="1700" u="sng"/>
          </a:p>
          <a:p>
            <a:pPr indent="0" lvl="0" marL="0" rtl="1" algn="r">
              <a:spcBef>
                <a:spcPts val="0"/>
              </a:spcBef>
              <a:spcAft>
                <a:spcPts val="0"/>
              </a:spcAft>
              <a:buNone/>
            </a:pPr>
            <a:r>
              <a:rPr b="1" lang="iw" sz="1500" u="sng"/>
              <a:t>הכמסה והפשטה - Encapsulation And Abstraction: </a:t>
            </a:r>
            <a:endParaRPr b="1" sz="1500" u="sng"/>
          </a:p>
          <a:p>
            <a:pPr indent="-323850" lvl="0" marL="457200" rtl="1" algn="r">
              <a:spcBef>
                <a:spcPts val="0"/>
              </a:spcBef>
              <a:spcAft>
                <a:spcPts val="0"/>
              </a:spcAft>
              <a:buSzPts val="1500"/>
              <a:buAutoNum type="arabicPeriod"/>
            </a:pPr>
            <a:r>
              <a:rPr b="1" lang="iw" sz="1500"/>
              <a:t>יצירת קפסולות</a:t>
            </a:r>
            <a:r>
              <a:rPr lang="iw" sz="1500"/>
              <a:t>: כלומר כל אובייקט שאמור להיות יכול לבצע יכולות כלשהן ומאפיינים מכל סוג שיהיו, חייב להיות בקפסולה משלו ולא בנוי בצורה שנצטרך לשנות אותו בכל פעם שמשהו בחוץ ישתנה ממש כמו בניית בניין שכל אחת מהקומות שנבנו אסור שיצטרכו לעבור שינוי אם ישנו משהו מתכנון הבניה הנורמלי. </a:t>
            </a:r>
            <a:endParaRPr sz="1500"/>
          </a:p>
          <a:p>
            <a:pPr indent="0" lvl="0" marL="0" rtl="1" algn="r">
              <a:spcBef>
                <a:spcPts val="0"/>
              </a:spcBef>
              <a:spcAft>
                <a:spcPts val="0"/>
              </a:spcAft>
              <a:buNone/>
            </a:pPr>
            <a:r>
              <a:rPr lang="iw" sz="1500"/>
              <a:t>2	</a:t>
            </a:r>
            <a:r>
              <a:rPr b="1" lang="iw" sz="1500"/>
              <a:t>הכמסה:</a:t>
            </a:r>
            <a:r>
              <a:rPr lang="iw" sz="1500"/>
              <a:t> להחצין בחוץ רק יכולות שניתן לעשות ולהשתמש בהם ולהסתיר מהשמשתמש קצה את מה שהוא לא אמור לראות… </a:t>
            </a:r>
            <a:r>
              <a:rPr b="1" lang="iw" sz="1500" u="sng"/>
              <a:t>לדוגמה:</a:t>
            </a:r>
            <a:r>
              <a:rPr lang="iw" sz="1500"/>
              <a:t> אנחנו הולכים לפתח בלי לדעת באמת מה קורה מאחורי הקלעים של כל משתנה שיצרנו. כלומר מאחורי הקלעים כשנוצר משתנה חדש קוראים כמה דברים: </a:t>
            </a:r>
            <a:endParaRPr sz="1500"/>
          </a:p>
          <a:p>
            <a:pPr indent="-323850" lvl="0" marL="457200" rtl="1" algn="r">
              <a:spcBef>
                <a:spcPts val="0"/>
              </a:spcBef>
              <a:spcAft>
                <a:spcPts val="0"/>
              </a:spcAft>
              <a:buSzPts val="1500"/>
              <a:buChar char="●"/>
            </a:pPr>
            <a:r>
              <a:rPr lang="iw" sz="1500"/>
              <a:t>חיפוש תאים ריקים בזיכרון.</a:t>
            </a:r>
            <a:endParaRPr sz="1500"/>
          </a:p>
          <a:p>
            <a:pPr indent="-323850" lvl="0" marL="457200" rtl="1" algn="r">
              <a:spcBef>
                <a:spcPts val="0"/>
              </a:spcBef>
              <a:spcAft>
                <a:spcPts val="0"/>
              </a:spcAft>
              <a:buSzPts val="1500"/>
              <a:buChar char="●"/>
            </a:pPr>
            <a:r>
              <a:rPr lang="iw" sz="1500"/>
              <a:t>הכנסה של המשתנה החדש שלנו לתא הזיכרון</a:t>
            </a:r>
            <a:endParaRPr sz="1500"/>
          </a:p>
          <a:p>
            <a:pPr indent="-323850" lvl="0" marL="457200" rtl="1" algn="r">
              <a:spcBef>
                <a:spcPts val="0"/>
              </a:spcBef>
              <a:spcAft>
                <a:spcPts val="0"/>
              </a:spcAft>
              <a:buSzPts val="1500"/>
              <a:buChar char="●"/>
            </a:pPr>
            <a:r>
              <a:rPr lang="iw" sz="1500"/>
              <a:t>להשאיר "דגל" כלשהו שבודק אם המשתנה כבר יצא משימוש ולפנות אותו מהזיכרון.</a:t>
            </a:r>
            <a:endParaRPr sz="1500"/>
          </a:p>
          <a:p>
            <a:pPr indent="0" lvl="0" marL="0" rtl="1" algn="r">
              <a:spcBef>
                <a:spcPts val="0"/>
              </a:spcBef>
              <a:spcAft>
                <a:spcPts val="0"/>
              </a:spcAft>
              <a:buNone/>
            </a:pPr>
            <a:r>
              <a:rPr lang="iw" sz="1500"/>
              <a:t>אם היינו צריכים לעשות את התהליך הזה בכל הצבת משתנה היו לנו כמה בעיות:</a:t>
            </a:r>
            <a:endParaRPr sz="1500"/>
          </a:p>
          <a:p>
            <a:pPr indent="-323850" lvl="0" marL="457200" rtl="1" algn="r">
              <a:spcBef>
                <a:spcPts val="0"/>
              </a:spcBef>
              <a:spcAft>
                <a:spcPts val="0"/>
              </a:spcAft>
              <a:buSzPts val="1500"/>
              <a:buAutoNum type="arabicPeriod"/>
            </a:pPr>
            <a:r>
              <a:rPr lang="iw" sz="1500"/>
              <a:t>מה קורה אם נשכח אחד מהשלבים?</a:t>
            </a:r>
            <a:endParaRPr sz="1500"/>
          </a:p>
          <a:p>
            <a:pPr indent="-323850" lvl="0" marL="457200" rtl="1" algn="r">
              <a:spcBef>
                <a:spcPts val="0"/>
              </a:spcBef>
              <a:spcAft>
                <a:spcPts val="0"/>
              </a:spcAft>
              <a:buSzPts val="1500"/>
              <a:buAutoNum type="arabicPeriod"/>
            </a:pPr>
            <a:r>
              <a:rPr lang="iw" sz="1500"/>
              <a:t>היינו צריכים לשכפל את אותם שורות קוד על כל משתנה שניצור?</a:t>
            </a:r>
            <a:endParaRPr sz="1500"/>
          </a:p>
          <a:p>
            <a:pPr indent="-323850" lvl="0" marL="457200" rtl="1" algn="r">
              <a:spcBef>
                <a:spcPts val="0"/>
              </a:spcBef>
              <a:spcAft>
                <a:spcPts val="0"/>
              </a:spcAft>
              <a:buSzPts val="1500"/>
              <a:buAutoNum type="arabicPeriod"/>
            </a:pPr>
            <a:r>
              <a:rPr lang="iw" sz="1500"/>
              <a:t>מה קורה אם היינו צריכים להוסיף עוד פעולה לפעולות שאמרנו למעלה? היינו צריכים לעבור ולשנות את זה בכל המקומות שהשתמשנו בזה...</a:t>
            </a:r>
            <a:endParaRPr sz="1500"/>
          </a:p>
          <a:p>
            <a:pPr indent="0" lvl="0" marL="457200" rtl="1" algn="r">
              <a:spcBef>
                <a:spcPts val="0"/>
              </a:spcBef>
              <a:spcAft>
                <a:spcPts val="0"/>
              </a:spcAft>
              <a:buNone/>
            </a:pPr>
            <a:r>
              <a:rPr lang="iw" sz="1500"/>
              <a:t>במקום זה, בדוטנט כבר פתחו את כל המנגנון שעושה את כל העבודות האלה והכל קורה מאחורי הקלעים בזמן יצירת משתנה ולנו אין באמת מושג מה קורה שם... וכך אנחנו חוסכים לנו זמן פיתוח מיותר.</a:t>
            </a:r>
            <a:endParaRPr sz="1700" u="sng">
              <a:solidFill>
                <a:schemeClr val="dk1"/>
              </a:solidFill>
              <a:highlight>
                <a:srgbClr val="E06666"/>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8" name="Shape 68"/>
        <p:cNvGrpSpPr/>
        <p:nvPr/>
      </p:nvGrpSpPr>
      <p:grpSpPr>
        <a:xfrm>
          <a:off x="0" y="0"/>
          <a:ext cx="0" cy="0"/>
          <a:chOff x="0" y="0"/>
          <a:chExt cx="0" cy="0"/>
        </a:xfrm>
      </p:grpSpPr>
      <p:sp>
        <p:nvSpPr>
          <p:cNvPr id="69" name="Google Shape;69;p16"/>
          <p:cNvSpPr txBox="1"/>
          <p:nvPr/>
        </p:nvSpPr>
        <p:spPr>
          <a:xfrm>
            <a:off x="151450" y="301725"/>
            <a:ext cx="8773500" cy="27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w" sz="2500">
                <a:solidFill>
                  <a:schemeClr val="dk1"/>
                </a:solidFill>
              </a:rPr>
              <a:t> 4 </a:t>
            </a:r>
            <a:r>
              <a:rPr b="1" lang="iw" sz="2500" u="sng">
                <a:solidFill>
                  <a:schemeClr val="dk1"/>
                </a:solidFill>
              </a:rPr>
              <a:t>OOP - </a:t>
            </a:r>
            <a:r>
              <a:rPr b="1" lang="iw" sz="2500" u="sng"/>
              <a:t>תכנות מונחה עצמים</a:t>
            </a:r>
            <a:endParaRPr b="1" sz="2500" u="sng"/>
          </a:p>
          <a:p>
            <a:pPr indent="0" lvl="0" marL="0" rtl="1" algn="ctr">
              <a:spcBef>
                <a:spcPts val="0"/>
              </a:spcBef>
              <a:spcAft>
                <a:spcPts val="0"/>
              </a:spcAft>
              <a:buNone/>
            </a:pPr>
            <a:r>
              <a:t/>
            </a:r>
            <a:endParaRPr b="1" sz="1700" u="sng"/>
          </a:p>
          <a:p>
            <a:pPr indent="0" lvl="0" marL="0" rtl="1" algn="r">
              <a:spcBef>
                <a:spcPts val="0"/>
              </a:spcBef>
              <a:spcAft>
                <a:spcPts val="0"/>
              </a:spcAft>
              <a:buNone/>
            </a:pPr>
            <a:r>
              <a:rPr b="1" lang="iw" sz="1500" u="sng"/>
              <a:t>ירושה - </a:t>
            </a:r>
            <a:r>
              <a:rPr b="1" lang="iw" sz="1650" u="sng">
                <a:solidFill>
                  <a:schemeClr val="dk1"/>
                </a:solidFill>
                <a:highlight>
                  <a:srgbClr val="F3F3F3"/>
                </a:highlight>
                <a:latin typeface="Arial Hebrew"/>
                <a:ea typeface="Arial Hebrew"/>
                <a:cs typeface="Arial Hebrew"/>
                <a:sym typeface="Arial Hebrew"/>
              </a:rPr>
              <a:t>Inheritance</a:t>
            </a:r>
            <a:r>
              <a:rPr lang="iw" sz="1650" u="sng">
                <a:solidFill>
                  <a:schemeClr val="dk1"/>
                </a:solidFill>
                <a:highlight>
                  <a:srgbClr val="F3F3F3"/>
                </a:highlight>
                <a:latin typeface="Arial Hebrew"/>
                <a:ea typeface="Arial Hebrew"/>
                <a:cs typeface="Arial Hebrew"/>
                <a:sym typeface="Arial Hebrew"/>
              </a:rPr>
              <a:t>:</a:t>
            </a:r>
            <a:endParaRPr sz="1650" u="sng">
              <a:solidFill>
                <a:schemeClr val="dk1"/>
              </a:solidFill>
              <a:highlight>
                <a:srgbClr val="F3F3F3"/>
              </a:highlight>
              <a:latin typeface="Arial Hebrew"/>
              <a:ea typeface="Arial Hebrew"/>
              <a:cs typeface="Arial Hebrew"/>
              <a:sym typeface="Arial Hebrew"/>
            </a:endParaRPr>
          </a:p>
          <a:p>
            <a:pPr indent="0" lvl="0" marL="0" rtl="1" algn="r">
              <a:spcBef>
                <a:spcPts val="0"/>
              </a:spcBef>
              <a:spcAft>
                <a:spcPts val="0"/>
              </a:spcAft>
              <a:buNone/>
            </a:pPr>
            <a:r>
              <a:rPr lang="iw" sz="1500"/>
              <a:t>כלומר, להתחיל לבנות מחלקה חדשה עם יכולות ומאפיינים ממחלקת בסיס אחרת.</a:t>
            </a:r>
            <a:endParaRPr sz="1500"/>
          </a:p>
          <a:p>
            <a:pPr indent="0" lvl="0" marL="0" rtl="1" algn="r">
              <a:spcBef>
                <a:spcPts val="0"/>
              </a:spcBef>
              <a:spcAft>
                <a:spcPts val="0"/>
              </a:spcAft>
              <a:buNone/>
            </a:pPr>
            <a:r>
              <a:rPr b="1" lang="iw" sz="1500"/>
              <a:t>לדוגמה:</a:t>
            </a:r>
            <a:r>
              <a:rPr lang="iw" sz="1500"/>
              <a:t> אם נבנה מחלקת "רהיט" ונוסיף לו מאפיינים של אורך, רוחב וגובה. ועכשיו נרצה להוסיף מחלקת "שולחן". כבר לא נצטרך להגדיר לשולחן מאפיינים של שלושת המאפיינים שהגדרנו לרהיט אלא אפשר להוריש ממחלקת רהיט למחלקת שולחן ואז רק נצטרך להוסיף לו מאפיין של "מספר רגליים" ומעכשיו אם נרצה לבנות מחלקת שולחן אוכל נצטרך רק להוסיף לו דברים שמאפיינים דווקא שולחן מטבח ולרשת את מחלקת "שולחן" וכו…</a:t>
            </a:r>
            <a:endParaRPr sz="1500"/>
          </a:p>
          <a:p>
            <a:pPr indent="0" lvl="0" marL="0" rtl="1" algn="r">
              <a:spcBef>
                <a:spcPts val="0"/>
              </a:spcBef>
              <a:spcAft>
                <a:spcPts val="0"/>
              </a:spcAft>
              <a:buNone/>
            </a:pPr>
            <a:r>
              <a:rPr lang="iw" sz="1500"/>
              <a:t>ומכאן ואילך, ברגע שסיימתי ליצור את מחלקת שולחן המחלקה הזאת לא צריכה לעבור עוד שינויים אלא רק אם יהיו עוד הרחבות של תוספת יכולת וכדו' וזה עוזר לנו לכתוב קוד שפתוח להרחבות וסגור לשינויים (Loosely Coupled)</a:t>
            </a:r>
            <a:endParaRPr sz="1700" u="sng">
              <a:solidFill>
                <a:schemeClr val="dk1"/>
              </a:solidFill>
              <a:highlight>
                <a:srgbClr val="E06666"/>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7"/>
          <p:cNvSpPr txBox="1"/>
          <p:nvPr/>
        </p:nvSpPr>
        <p:spPr>
          <a:xfrm>
            <a:off x="151450" y="301725"/>
            <a:ext cx="8773500" cy="4556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w" sz="2500">
                <a:solidFill>
                  <a:schemeClr val="dk1"/>
                </a:solidFill>
              </a:rPr>
              <a:t> 5 </a:t>
            </a:r>
            <a:r>
              <a:rPr b="1" lang="iw" sz="2500" u="sng">
                <a:solidFill>
                  <a:schemeClr val="dk1"/>
                </a:solidFill>
              </a:rPr>
              <a:t>OOP - </a:t>
            </a:r>
            <a:r>
              <a:rPr b="1" lang="iw" sz="2500" u="sng"/>
              <a:t>תכנות מונחה עצמים</a:t>
            </a:r>
            <a:endParaRPr b="1" sz="2500" u="sng"/>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רב צורתיות - PolyMorphism</a:t>
            </a:r>
            <a:endParaRPr b="1" sz="1500" u="sng"/>
          </a:p>
          <a:p>
            <a:pPr indent="0" lvl="0" marL="0" rtl="1" algn="r">
              <a:spcBef>
                <a:spcPts val="0"/>
              </a:spcBef>
              <a:spcAft>
                <a:spcPts val="0"/>
              </a:spcAft>
              <a:buNone/>
            </a:pPr>
            <a:r>
              <a:rPr lang="iw" sz="1500"/>
              <a:t>מאפשר לנו לנהל מגוון נתונים של מגוון תבניות בתוך מחלקת בסיס אחת.</a:t>
            </a:r>
            <a:endParaRPr sz="1500"/>
          </a:p>
          <a:p>
            <a:pPr indent="0" lvl="0" marL="0" rtl="1" algn="r">
              <a:spcBef>
                <a:spcPts val="0"/>
              </a:spcBef>
              <a:spcAft>
                <a:spcPts val="0"/>
              </a:spcAft>
              <a:buNone/>
            </a:pPr>
            <a:r>
              <a:rPr b="1" lang="iw" sz="1500"/>
              <a:t>יכולות:</a:t>
            </a:r>
            <a:endParaRPr b="1" sz="1500"/>
          </a:p>
          <a:p>
            <a:pPr indent="0" lvl="0" marL="0" rtl="1" algn="r">
              <a:spcBef>
                <a:spcPts val="0"/>
              </a:spcBef>
              <a:spcAft>
                <a:spcPts val="0"/>
              </a:spcAft>
              <a:buNone/>
            </a:pPr>
            <a:r>
              <a:rPr b="1" lang="iw" sz="1500"/>
              <a:t>לדוגמה: </a:t>
            </a:r>
            <a:r>
              <a:rPr lang="iw" sz="1500"/>
              <a:t>מחלקת Animal היא מחלקת הבסיס של Dog, Cat, Frog כל אחת מהם יכולה לאכול רק שכל אחת מהם עושה את זה בצורה קצת שונה אז מה שנוכל לעשות זה ליצור את הפונקציה Eat בAnimal שתמומש בכל הבנים שלה וכל אחת הדרך שלה ונוכל לקרוא ליכולת Eat של האבא והיא תפעיל את הפונקציה המתאימה לפי אותו בן שהפעיל את הפונקציה.</a:t>
            </a:r>
            <a:endParaRPr sz="1500"/>
          </a:p>
          <a:p>
            <a:pPr indent="0" lvl="0" marL="0" rtl="1" algn="r">
              <a:spcBef>
                <a:spcPts val="0"/>
              </a:spcBef>
              <a:spcAft>
                <a:spcPts val="0"/>
              </a:spcAft>
              <a:buNone/>
            </a:pPr>
            <a:r>
              <a:rPr b="1" lang="iw" sz="1500"/>
              <a:t>ניהול רשימות</a:t>
            </a:r>
            <a:r>
              <a:rPr lang="iw" sz="1500"/>
              <a:t>:</a:t>
            </a:r>
            <a:endParaRPr sz="1500"/>
          </a:p>
          <a:p>
            <a:pPr indent="0" lvl="0" marL="0" rtl="1" algn="r">
              <a:spcBef>
                <a:spcPts val="0"/>
              </a:spcBef>
              <a:spcAft>
                <a:spcPts val="0"/>
              </a:spcAft>
              <a:buNone/>
            </a:pPr>
            <a:r>
              <a:rPr lang="iw" sz="1500"/>
              <a:t>אם מישהו היה אומר שיש לו רשימה של שקיות ולאיבר החמישי ברשימה יש עיניים נחמדות זה לא היה מובן לנו כיוון שפרצוף לא קשור בשום צורה לשקית אבל אם הוא היה אומר שלאיבר החמישי יש ידיות זה היה נשמע מאוד הגיוני כי כולם מבינים שיש הרבה סוגים של שקיות ותיקים וכולם באים מאותה "תבנית".</a:t>
            </a:r>
            <a:endParaRPr sz="1500"/>
          </a:p>
          <a:p>
            <a:pPr indent="0" lvl="0" marL="0" rtl="1" algn="r">
              <a:spcBef>
                <a:spcPts val="0"/>
              </a:spcBef>
              <a:spcAft>
                <a:spcPts val="0"/>
              </a:spcAft>
              <a:buNone/>
            </a:pPr>
            <a:r>
              <a:rPr lang="iw" sz="1500"/>
              <a:t>כנ"ל לגבי הקוד, הPolyMorphism עוזר לנו לנהל רשימה של אובייקטים שלא אותו דבר כיוון שיש לנו "תבנית" בסיס זהה.</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700" u="sng">
                <a:solidFill>
                  <a:schemeClr val="dk1"/>
                </a:solidFill>
                <a:highlight>
                  <a:srgbClr val="E06666"/>
                </a:highlight>
              </a:rPr>
              <a:t>סיכום בסיסי:</a:t>
            </a:r>
            <a:r>
              <a:rPr b="1" lang="iw" sz="1700">
                <a:solidFill>
                  <a:schemeClr val="dk1"/>
                </a:solidFill>
                <a:highlight>
                  <a:srgbClr val="E06666"/>
                </a:highlight>
              </a:rPr>
              <a:t> </a:t>
            </a:r>
            <a:r>
              <a:rPr lang="iw" sz="1700">
                <a:solidFill>
                  <a:schemeClr val="dk1"/>
                </a:solidFill>
                <a:highlight>
                  <a:srgbClr val="E06666"/>
                </a:highlight>
              </a:rPr>
              <a:t>תכנות מונחה עצמים עוזר לנו בקוד לדמות את העולם שלנו ולהפריד בין יכולות, מאפיינים בין כל עצם ועצם במערכת שלנו ובכך לסדר, לשלוט ולהרחיב בקלות את הקוד והתכניות במקרה ונצטרך.</a:t>
            </a:r>
            <a:r>
              <a:rPr b="1" lang="iw" sz="1700" u="sng">
                <a:solidFill>
                  <a:schemeClr val="dk1"/>
                </a:solidFill>
                <a:highlight>
                  <a:srgbClr val="E06666"/>
                </a:highlight>
              </a:rPr>
              <a:t> </a:t>
            </a:r>
            <a:endParaRPr sz="1700" u="sng">
              <a:solidFill>
                <a:schemeClr val="dk1"/>
              </a:solidFill>
              <a:highlight>
                <a:srgbClr val="E0666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8" name="Shape 78"/>
        <p:cNvGrpSpPr/>
        <p:nvPr/>
      </p:nvGrpSpPr>
      <p:grpSpPr>
        <a:xfrm>
          <a:off x="0" y="0"/>
          <a:ext cx="0" cy="0"/>
          <a:chOff x="0" y="0"/>
          <a:chExt cx="0" cy="0"/>
        </a:xfrm>
      </p:grpSpPr>
      <p:sp>
        <p:nvSpPr>
          <p:cNvPr id="79" name="Google Shape;79;p18"/>
          <p:cNvSpPr txBox="1"/>
          <p:nvPr/>
        </p:nvSpPr>
        <p:spPr>
          <a:xfrm>
            <a:off x="151450" y="301725"/>
            <a:ext cx="8773500" cy="266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w" sz="2500">
                <a:solidFill>
                  <a:schemeClr val="dk1"/>
                </a:solidFill>
              </a:rPr>
              <a:t>3</a:t>
            </a:r>
            <a:r>
              <a:rPr lang="iw" sz="2500">
                <a:solidFill>
                  <a:schemeClr val="dk1"/>
                </a:solidFill>
              </a:rPr>
              <a:t> </a:t>
            </a:r>
            <a:r>
              <a:rPr b="1" lang="iw" sz="2500" u="sng">
                <a:solidFill>
                  <a:schemeClr val="dk1"/>
                </a:solidFill>
              </a:rPr>
              <a:t>OOP - </a:t>
            </a:r>
            <a:r>
              <a:rPr b="1" lang="iw" sz="2500" u="sng"/>
              <a:t>תכנות מונחה עצמים</a:t>
            </a:r>
            <a:endParaRPr b="1" sz="2500" u="sng"/>
          </a:p>
          <a:p>
            <a:pPr indent="0" lvl="0" marL="0" rtl="1" algn="ctr">
              <a:spcBef>
                <a:spcPts val="0"/>
              </a:spcBef>
              <a:spcAft>
                <a:spcPts val="0"/>
              </a:spcAft>
              <a:buNone/>
            </a:pPr>
            <a:r>
              <a:t/>
            </a:r>
            <a:endParaRPr b="1" sz="1500" u="sng"/>
          </a:p>
          <a:p>
            <a:pPr indent="0" lvl="0" marL="0" rtl="1" algn="r">
              <a:spcBef>
                <a:spcPts val="0"/>
              </a:spcBef>
              <a:spcAft>
                <a:spcPts val="0"/>
              </a:spcAft>
              <a:buNone/>
            </a:pPr>
            <a:r>
              <a:rPr b="1" lang="iw" sz="1500" u="sng"/>
              <a:t>קישורי עזר:</a:t>
            </a:r>
            <a:endParaRPr b="1" sz="1500" u="sng"/>
          </a:p>
          <a:p>
            <a:pPr indent="0" lvl="0" marL="0" rtl="1" algn="r">
              <a:spcBef>
                <a:spcPts val="0"/>
              </a:spcBef>
              <a:spcAft>
                <a:spcPts val="0"/>
              </a:spcAft>
              <a:buClr>
                <a:schemeClr val="dk1"/>
              </a:buClr>
              <a:buSzPts val="1100"/>
              <a:buFont typeface="Arial"/>
              <a:buNone/>
            </a:pPr>
            <a:r>
              <a:rPr lang="iw" sz="1700" u="sng">
                <a:solidFill>
                  <a:schemeClr val="hlink"/>
                </a:solidFill>
                <a:hlinkClick r:id="rId3"/>
              </a:rPr>
              <a:t>ווב מאסטר הסבר מפורט בעברית</a:t>
            </a:r>
            <a:endParaRPr sz="1700">
              <a:solidFill>
                <a:schemeClr val="dk1"/>
              </a:solidFill>
            </a:endParaRPr>
          </a:p>
          <a:p>
            <a:pPr indent="0" lvl="0" marL="0" rtl="1" algn="r">
              <a:spcBef>
                <a:spcPts val="0"/>
              </a:spcBef>
              <a:spcAft>
                <a:spcPts val="0"/>
              </a:spcAft>
              <a:buClr>
                <a:schemeClr val="dk1"/>
              </a:buClr>
              <a:buSzPts val="1100"/>
              <a:buFont typeface="Arial"/>
              <a:buNone/>
            </a:pPr>
            <a:r>
              <a:rPr lang="iw" sz="1500" u="sng">
                <a:solidFill>
                  <a:schemeClr val="hlink"/>
                </a:solidFill>
                <a:hlinkClick r:id="rId4"/>
              </a:rPr>
              <a:t>Microsoft Docs</a:t>
            </a:r>
            <a:r>
              <a:rPr lang="iw" sz="1500">
                <a:solidFill>
                  <a:schemeClr val="dk1"/>
                </a:solidFill>
              </a:rPr>
              <a:t> </a:t>
            </a:r>
            <a:endParaRPr sz="1500">
              <a:solidFill>
                <a:schemeClr val="dk1"/>
              </a:solidFill>
            </a:endParaRPr>
          </a:p>
          <a:p>
            <a:pPr indent="0" lvl="0" marL="0" rtl="1" algn="r">
              <a:spcBef>
                <a:spcPts val="0"/>
              </a:spcBef>
              <a:spcAft>
                <a:spcPts val="0"/>
              </a:spcAft>
              <a:buClr>
                <a:schemeClr val="dk1"/>
              </a:buClr>
              <a:buSzPts val="1100"/>
              <a:buFont typeface="Arial"/>
              <a:buNone/>
            </a:pPr>
            <a:r>
              <a:rPr lang="iw" sz="1500" u="sng">
                <a:solidFill>
                  <a:schemeClr val="hlink"/>
                </a:solidFill>
                <a:hlinkClick r:id="rId5"/>
              </a:rPr>
              <a:t>Wikipedia</a:t>
            </a:r>
            <a:endParaRPr sz="1500">
              <a:solidFill>
                <a:schemeClr val="dk1"/>
              </a:solidFill>
            </a:endParaRPr>
          </a:p>
          <a:p>
            <a:pPr indent="0" lvl="0" marL="0" rtl="1" algn="r">
              <a:spcBef>
                <a:spcPts val="0"/>
              </a:spcBef>
              <a:spcAft>
                <a:spcPts val="0"/>
              </a:spcAft>
              <a:buClr>
                <a:schemeClr val="dk1"/>
              </a:buClr>
              <a:buSzPts val="1100"/>
              <a:buFont typeface="Arial"/>
              <a:buNone/>
            </a:pPr>
            <a:r>
              <a:t/>
            </a:r>
            <a:endParaRPr sz="1500">
              <a:solidFill>
                <a:schemeClr val="dk1"/>
              </a:solidFill>
            </a:endParaRPr>
          </a:p>
          <a:p>
            <a:pPr indent="0" lvl="0" marL="0" rtl="1" algn="r">
              <a:spcBef>
                <a:spcPts val="0"/>
              </a:spcBef>
              <a:spcAft>
                <a:spcPts val="0"/>
              </a:spcAft>
              <a:buClr>
                <a:schemeClr val="dk1"/>
              </a:buClr>
              <a:buSzPts val="1100"/>
              <a:buFont typeface="Arial"/>
              <a:buNone/>
            </a:pPr>
            <a:r>
              <a:t/>
            </a:r>
            <a:endParaRPr sz="1200"/>
          </a:p>
          <a:p>
            <a:pPr indent="0" lvl="0" marL="0" rtl="1" algn="r">
              <a:spcBef>
                <a:spcPts val="0"/>
              </a:spcBef>
              <a:spcAft>
                <a:spcPts val="0"/>
              </a:spcAft>
              <a:buClr>
                <a:schemeClr val="dk1"/>
              </a:buClr>
              <a:buSzPts val="1100"/>
              <a:buFont typeface="Arial"/>
              <a:buNone/>
            </a:pPr>
            <a:r>
              <a:rPr lang="iw" sz="1700" u="sng">
                <a:solidFill>
                  <a:schemeClr val="hlink"/>
                </a:solidFill>
                <a:hlinkClick r:id="rId6"/>
              </a:rPr>
              <a:t>שיעורי בית Object Oriented</a:t>
            </a:r>
            <a:endParaRPr sz="1700"/>
          </a:p>
          <a:p>
            <a:pPr indent="0" lvl="0" marL="0" rtl="1" algn="r">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