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dd7229f72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dd7229f72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fc2fd09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fc2fd09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d7229f7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d7229f7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d7229f72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d7229f72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youtube.com/watch?v=tGmXlUFMTp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github.com/" TargetMode="External"/><Relationship Id="rId4" Type="http://schemas.openxmlformats.org/officeDocument/2006/relationships/hyperlink" Target="https://github.com/MeirLess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3"/>
          <p:cNvSpPr txBox="1"/>
          <p:nvPr/>
        </p:nvSpPr>
        <p:spPr>
          <a:xfrm>
            <a:off x="136450" y="72900"/>
            <a:ext cx="8951700" cy="49563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solidFill>
                  <a:schemeClr val="dk1"/>
                </a:solidFill>
              </a:rPr>
              <a:t>טיפים ועזרים</a:t>
            </a:r>
            <a:r>
              <a:rPr lang="iw" sz="2500">
                <a:solidFill>
                  <a:schemeClr val="dk1"/>
                </a:solidFill>
              </a:rPr>
              <a:t> 1</a:t>
            </a:r>
            <a:endParaRPr sz="2700"/>
          </a:p>
          <a:p>
            <a:pPr indent="0" lvl="0" marL="0" rtl="1" algn="r">
              <a:spcBef>
                <a:spcPts val="0"/>
              </a:spcBef>
              <a:spcAft>
                <a:spcPts val="0"/>
              </a:spcAft>
              <a:buNone/>
            </a:pPr>
            <a:r>
              <a:t/>
            </a:r>
            <a:endParaRPr b="1" sz="1500"/>
          </a:p>
          <a:p>
            <a:pPr indent="-323850" lvl="0" marL="457200" rtl="1" algn="r">
              <a:spcBef>
                <a:spcPts val="0"/>
              </a:spcBef>
              <a:spcAft>
                <a:spcPts val="0"/>
              </a:spcAft>
              <a:buSzPts val="1500"/>
              <a:buChar char="●"/>
            </a:pPr>
            <a:r>
              <a:rPr b="1" lang="iw" sz="1500"/>
              <a:t>קדם ריצה של הקומפיילר על הקוד:</a:t>
            </a:r>
            <a:endParaRPr b="1" sz="1500"/>
          </a:p>
          <a:p>
            <a:pPr indent="-323850" lvl="1" marL="1371600" rtl="1" algn="r">
              <a:spcBef>
                <a:spcPts val="0"/>
              </a:spcBef>
              <a:spcAft>
                <a:spcPts val="0"/>
              </a:spcAft>
              <a:buSzPts val="1500"/>
              <a:buChar char="○"/>
            </a:pPr>
            <a:r>
              <a:rPr lang="iw" sz="1500"/>
              <a:t>הקומפיילר מכיר את כל המשתנים שלנו (בלי הערכים שלהם) ועוד לפני שנבקש ממנו לקמפל לנו את התכנית ובודק שאין שום הקצאה של שם משתנה שחוזר על עצמו פעמיים באותו הסקופ ואפילו מזהיר במקרים שיכולים לצוץ בעיות אם לא נשנה את השמות וכדו'.	</a:t>
            </a:r>
            <a:endParaRPr sz="1500"/>
          </a:p>
          <a:p>
            <a:pPr indent="-323850" lvl="1" marL="1371600" rtl="1" algn="r">
              <a:spcBef>
                <a:spcPts val="0"/>
              </a:spcBef>
              <a:spcAft>
                <a:spcPts val="0"/>
              </a:spcAft>
              <a:buSzPts val="1500"/>
              <a:buChar char="○"/>
            </a:pPr>
            <a:r>
              <a:rPr lang="iw" sz="1500"/>
              <a:t>כמו כן, הוא מכיר את כל הטייפים והפונקציות שקיימות לנו במערכת וחוסם אפשרות להשתמש בשתי פונקציות עם אותו שם (חוץ ממקרים שנלמד עליהם בהמשך)</a:t>
            </a:r>
            <a:endParaRPr sz="1500"/>
          </a:p>
          <a:p>
            <a:pPr indent="0" lvl="0" marL="0" rtl="1" algn="r">
              <a:spcBef>
                <a:spcPts val="0"/>
              </a:spcBef>
              <a:spcAft>
                <a:spcPts val="0"/>
              </a:spcAft>
              <a:buNone/>
            </a:pPr>
            <a:r>
              <a:t/>
            </a:r>
            <a:endParaRPr sz="1500"/>
          </a:p>
          <a:p>
            <a:pPr indent="-323850" lvl="0" marL="457200" rtl="1" algn="r">
              <a:spcBef>
                <a:spcPts val="0"/>
              </a:spcBef>
              <a:spcAft>
                <a:spcPts val="0"/>
              </a:spcAft>
              <a:buClr>
                <a:srgbClr val="FF0000"/>
              </a:buClr>
              <a:buSzPts val="1500"/>
              <a:buChar char="●"/>
            </a:pPr>
            <a:r>
              <a:rPr b="1" lang="iw" sz="1500" u="sng">
                <a:solidFill>
                  <a:srgbClr val="FF0000"/>
                </a:solidFill>
              </a:rPr>
              <a:t>חשוב!!! </a:t>
            </a:r>
            <a:r>
              <a:rPr lang="iw" sz="1500"/>
              <a:t>להקפיד על כל בלוק פקודות שיהיה במרחק של tab מבלוק האבא שלו לדוגמה:</a:t>
            </a:r>
            <a:endParaRPr sz="1500"/>
          </a:p>
          <a:p>
            <a:pPr indent="0" lvl="0" marL="0" rtl="0" algn="l">
              <a:spcBef>
                <a:spcPts val="0"/>
              </a:spcBef>
              <a:spcAft>
                <a:spcPts val="0"/>
              </a:spcAft>
              <a:buNone/>
            </a:pPr>
            <a:r>
              <a:rPr lang="iw" sz="1500"/>
              <a:t>public void GetMyName()</a:t>
            </a:r>
            <a:endParaRPr sz="1500"/>
          </a:p>
          <a:p>
            <a:pPr indent="0" lvl="0" marL="0" rtl="0" algn="l">
              <a:spcBef>
                <a:spcPts val="0"/>
              </a:spcBef>
              <a:spcAft>
                <a:spcPts val="0"/>
              </a:spcAft>
              <a:buNone/>
            </a:pPr>
            <a:r>
              <a:rPr lang="iw" sz="1500"/>
              <a:t>{</a:t>
            </a:r>
            <a:endParaRPr sz="1500"/>
          </a:p>
          <a:p>
            <a:pPr indent="0" lvl="0" marL="0" rtl="0" algn="l">
              <a:spcBef>
                <a:spcPts val="0"/>
              </a:spcBef>
              <a:spcAft>
                <a:spcPts val="0"/>
              </a:spcAft>
              <a:buNone/>
            </a:pPr>
            <a:r>
              <a:rPr lang="iw" sz="1500"/>
              <a:t>	if(firstName == “Moshe”)</a:t>
            </a:r>
            <a:endParaRPr sz="1500"/>
          </a:p>
          <a:p>
            <a:pPr indent="0" lvl="0" marL="0" rtl="0" algn="l">
              <a:spcBef>
                <a:spcPts val="0"/>
              </a:spcBef>
              <a:spcAft>
                <a:spcPts val="0"/>
              </a:spcAft>
              <a:buNone/>
            </a:pPr>
            <a:r>
              <a:rPr lang="iw" sz="1500"/>
              <a:t>	{</a:t>
            </a:r>
            <a:endParaRPr sz="1500"/>
          </a:p>
          <a:p>
            <a:pPr indent="0" lvl="0" marL="0" rtl="0" algn="l">
              <a:spcBef>
                <a:spcPts val="0"/>
              </a:spcBef>
              <a:spcAft>
                <a:spcPts val="0"/>
              </a:spcAft>
              <a:buNone/>
            </a:pPr>
            <a:r>
              <a:rPr lang="iw" sz="1500"/>
              <a:t>		if(lastName == “Sarudi”)</a:t>
            </a:r>
            <a:endParaRPr sz="1500"/>
          </a:p>
          <a:p>
            <a:pPr indent="0" lvl="0" marL="0" rtl="0" algn="l">
              <a:spcBef>
                <a:spcPts val="0"/>
              </a:spcBef>
              <a:spcAft>
                <a:spcPts val="0"/>
              </a:spcAft>
              <a:buNone/>
            </a:pPr>
            <a:r>
              <a:rPr lang="iw" sz="1500"/>
              <a:t>		{</a:t>
            </a:r>
            <a:endParaRPr sz="1500"/>
          </a:p>
          <a:p>
            <a:pPr indent="0" lvl="0" marL="0" rtl="0" algn="l">
              <a:spcBef>
                <a:spcPts val="0"/>
              </a:spcBef>
              <a:spcAft>
                <a:spcPts val="0"/>
              </a:spcAft>
              <a:buNone/>
            </a:pPr>
            <a:r>
              <a:rPr lang="iw" sz="1500"/>
              <a:t>			return “Moshe Agever”;</a:t>
            </a:r>
            <a:endParaRPr sz="1500"/>
          </a:p>
          <a:p>
            <a:pPr indent="0" lvl="0" marL="0" rtl="0" algn="l">
              <a:spcBef>
                <a:spcPts val="0"/>
              </a:spcBef>
              <a:spcAft>
                <a:spcPts val="0"/>
              </a:spcAft>
              <a:buNone/>
            </a:pPr>
            <a:r>
              <a:rPr lang="iw" sz="1500"/>
              <a:t>		}</a:t>
            </a:r>
            <a:endParaRPr sz="1500"/>
          </a:p>
          <a:p>
            <a:pPr indent="0" lvl="0" marL="0" rtl="0" algn="l">
              <a:spcBef>
                <a:spcPts val="0"/>
              </a:spcBef>
              <a:spcAft>
                <a:spcPts val="0"/>
              </a:spcAft>
              <a:buNone/>
            </a:pPr>
            <a:r>
              <a:rPr lang="iw" sz="1500"/>
              <a:t>	}</a:t>
            </a:r>
            <a:endParaRPr sz="1500"/>
          </a:p>
          <a:p>
            <a:pPr indent="0" lvl="0" marL="0" rtl="0" algn="l">
              <a:spcBef>
                <a:spcPts val="0"/>
              </a:spcBef>
              <a:spcAft>
                <a:spcPts val="0"/>
              </a:spcAft>
              <a:buNone/>
            </a:pPr>
            <a:r>
              <a:rPr lang="iw" sz="1500"/>
              <a: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8" name="Shape 58"/>
        <p:cNvGrpSpPr/>
        <p:nvPr/>
      </p:nvGrpSpPr>
      <p:grpSpPr>
        <a:xfrm>
          <a:off x="0" y="0"/>
          <a:ext cx="0" cy="0"/>
          <a:chOff x="0" y="0"/>
          <a:chExt cx="0" cy="0"/>
        </a:xfrm>
      </p:grpSpPr>
      <p:sp>
        <p:nvSpPr>
          <p:cNvPr id="59" name="Google Shape;59;p14"/>
          <p:cNvSpPr txBox="1"/>
          <p:nvPr/>
        </p:nvSpPr>
        <p:spPr>
          <a:xfrm>
            <a:off x="136450" y="72900"/>
            <a:ext cx="8951700" cy="44946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solidFill>
                  <a:schemeClr val="dk1"/>
                </a:solidFill>
              </a:rPr>
              <a:t>טיפים ועזרים</a:t>
            </a:r>
            <a:r>
              <a:rPr lang="iw" sz="2500">
                <a:solidFill>
                  <a:schemeClr val="dk1"/>
                </a:solidFill>
              </a:rPr>
              <a:t> 2</a:t>
            </a:r>
            <a:endParaRPr sz="2700"/>
          </a:p>
          <a:p>
            <a:pPr indent="0" lvl="0" marL="0" rtl="1" algn="r">
              <a:spcBef>
                <a:spcPts val="0"/>
              </a:spcBef>
              <a:spcAft>
                <a:spcPts val="0"/>
              </a:spcAft>
              <a:buNone/>
            </a:pPr>
            <a:r>
              <a:t/>
            </a:r>
            <a:endParaRPr b="1" sz="1500"/>
          </a:p>
          <a:p>
            <a:pPr indent="-323850" lvl="0" marL="457200" rtl="1" algn="r">
              <a:spcBef>
                <a:spcPts val="0"/>
              </a:spcBef>
              <a:spcAft>
                <a:spcPts val="0"/>
              </a:spcAft>
              <a:buSzPts val="1500"/>
              <a:buChar char="●"/>
            </a:pPr>
            <a:r>
              <a:rPr b="1" lang="iw" sz="1500" u="sng"/>
              <a:t>הערות:</a:t>
            </a:r>
            <a:endParaRPr b="1" sz="1500" u="sng"/>
          </a:p>
          <a:p>
            <a:pPr indent="-323850" lvl="1" marL="914400" rtl="1" algn="r">
              <a:spcBef>
                <a:spcPts val="0"/>
              </a:spcBef>
              <a:spcAft>
                <a:spcPts val="0"/>
              </a:spcAft>
              <a:buSzPts val="1500"/>
              <a:buChar char="○"/>
            </a:pPr>
            <a:r>
              <a:rPr lang="iw" sz="1500"/>
              <a:t>"</a:t>
            </a:r>
            <a:r>
              <a:rPr i="1" lang="iw" sz="1500">
                <a:latin typeface="Alef"/>
                <a:ea typeface="Alef"/>
                <a:cs typeface="Alef"/>
                <a:sym typeface="Alef"/>
              </a:rPr>
              <a:t>קוד איכותי זה קוד שמובן </a:t>
            </a:r>
            <a:r>
              <a:rPr b="1" i="1" lang="iw" sz="1500" u="sng">
                <a:latin typeface="Alef"/>
                <a:ea typeface="Alef"/>
                <a:cs typeface="Alef"/>
                <a:sym typeface="Alef"/>
              </a:rPr>
              <a:t>לא רק לך!</a:t>
            </a:r>
            <a:r>
              <a:rPr b="1" lang="iw" sz="1500" u="sng"/>
              <a:t>"</a:t>
            </a:r>
            <a:r>
              <a:rPr lang="iw" sz="1500"/>
              <a:t> לכן חייב להקפיד על הערות לפני פונקציות או שורות קוד לא מובנות..</a:t>
            </a:r>
            <a:endParaRPr sz="1500"/>
          </a:p>
          <a:p>
            <a:pPr indent="-323850" lvl="2" marL="1371600" rtl="1" algn="r">
              <a:spcBef>
                <a:spcPts val="0"/>
              </a:spcBef>
              <a:spcAft>
                <a:spcPts val="0"/>
              </a:spcAft>
              <a:buSzPts val="1500"/>
              <a:buChar char="■"/>
            </a:pPr>
            <a:r>
              <a:rPr b="1" lang="iw" sz="1500"/>
              <a:t>// : </a:t>
            </a:r>
            <a:r>
              <a:rPr lang="iw" sz="1500"/>
              <a:t>כל מה שייכתב </a:t>
            </a:r>
            <a:r>
              <a:rPr lang="iw" sz="1500" u="sng"/>
              <a:t>באותה שורה</a:t>
            </a:r>
            <a:r>
              <a:rPr lang="iw" sz="1500"/>
              <a:t> ייקרא כהערה ללא השפעה על הקומפיילר.</a:t>
            </a:r>
            <a:endParaRPr sz="1500"/>
          </a:p>
          <a:p>
            <a:pPr indent="-323850" lvl="2" marL="1371600" rtl="1" algn="r">
              <a:spcBef>
                <a:spcPts val="0"/>
              </a:spcBef>
              <a:spcAft>
                <a:spcPts val="0"/>
              </a:spcAft>
              <a:buSzPts val="1500"/>
              <a:buChar char="■"/>
            </a:pPr>
            <a:r>
              <a:rPr b="1" lang="iw" sz="1500"/>
              <a:t>/* בלה בלה... */ : </a:t>
            </a:r>
            <a:r>
              <a:rPr lang="iw" sz="1500"/>
              <a:t>כל מה שייכתב במקום ה""בלה בלה…" ייקרא כהערה </a:t>
            </a:r>
            <a:r>
              <a:rPr lang="iw" sz="1500" u="sng"/>
              <a:t>גם לא באותה שורה.</a:t>
            </a:r>
            <a:endParaRPr sz="1500" u="sng"/>
          </a:p>
          <a:p>
            <a:pPr indent="-323850" lvl="2" marL="1371600" rtl="1" algn="r">
              <a:spcBef>
                <a:spcPts val="0"/>
              </a:spcBef>
              <a:spcAft>
                <a:spcPts val="0"/>
              </a:spcAft>
              <a:buSzPts val="1500"/>
              <a:buChar char="■"/>
            </a:pPr>
            <a:r>
              <a:rPr b="1" lang="iw" sz="1500" u="sng"/>
              <a:t>/// :</a:t>
            </a:r>
            <a:r>
              <a:rPr b="1" lang="iw" sz="1500"/>
              <a:t> </a:t>
            </a:r>
            <a:r>
              <a:rPr lang="iw" sz="1500"/>
              <a:t>מתאים לכתיבה מעל פונקציה להסבר מה מטרת הפונקציה.</a:t>
            </a:r>
            <a:endParaRPr sz="1500"/>
          </a:p>
          <a:p>
            <a:pPr indent="0" lvl="0" marL="0" rtl="1" algn="r">
              <a:spcBef>
                <a:spcPts val="0"/>
              </a:spcBef>
              <a:spcAft>
                <a:spcPts val="0"/>
              </a:spcAft>
              <a:buNone/>
            </a:pPr>
            <a:r>
              <a:t/>
            </a:r>
            <a:endParaRPr b="1" sz="1500" u="sng"/>
          </a:p>
          <a:p>
            <a:pPr indent="-323850" lvl="0" marL="457200" rtl="1" algn="r">
              <a:spcBef>
                <a:spcPts val="0"/>
              </a:spcBef>
              <a:spcAft>
                <a:spcPts val="0"/>
              </a:spcAft>
              <a:buSzPts val="1500"/>
              <a:buChar char="●"/>
            </a:pPr>
            <a:r>
              <a:rPr b="1" lang="iw" sz="1500" u="sng"/>
              <a:t>דיבאג:</a:t>
            </a:r>
            <a:endParaRPr b="1" sz="1500" u="sng"/>
          </a:p>
          <a:p>
            <a:pPr indent="-323850" lvl="1" marL="914400" rtl="1" algn="r">
              <a:spcBef>
                <a:spcPts val="0"/>
              </a:spcBef>
              <a:spcAft>
                <a:spcPts val="0"/>
              </a:spcAft>
              <a:buSzPts val="1500"/>
              <a:buChar char="○"/>
            </a:pPr>
            <a:r>
              <a:rPr b="1" lang="iw" sz="1500" u="sng"/>
              <a:t>מה זה:</a:t>
            </a:r>
            <a:endParaRPr b="1" sz="1500" u="sng"/>
          </a:p>
          <a:p>
            <a:pPr indent="-323850" lvl="2" marL="1371600" rtl="1" algn="r">
              <a:spcBef>
                <a:spcPts val="0"/>
              </a:spcBef>
              <a:spcAft>
                <a:spcPts val="0"/>
              </a:spcAft>
              <a:buSzPts val="1500"/>
              <a:buChar char="■"/>
            </a:pPr>
            <a:r>
              <a:rPr lang="iw" sz="1500"/>
              <a:t>נותן לנו אפשרות לרוץ על שורה שורה מהתכנית שלנו ולבדוק שהכל תקין איתה. כל תכנית </a:t>
            </a:r>
            <a:r>
              <a:rPr b="1" lang="iw" sz="1500"/>
              <a:t>חייבת</a:t>
            </a:r>
            <a:r>
              <a:rPr lang="iw" sz="1500"/>
              <a:t> לעבור דיבאג וגם אז לא בטוח שאין באגים.</a:t>
            </a:r>
            <a:endParaRPr sz="1500"/>
          </a:p>
          <a:p>
            <a:pPr indent="-323850" lvl="1" marL="914400" rtl="1" algn="r">
              <a:spcBef>
                <a:spcPts val="0"/>
              </a:spcBef>
              <a:spcAft>
                <a:spcPts val="0"/>
              </a:spcAft>
              <a:buSzPts val="1500"/>
              <a:buChar char="○"/>
            </a:pPr>
            <a:r>
              <a:rPr b="1" lang="iw" sz="1500" u="sng"/>
              <a:t>איך מדבגים:</a:t>
            </a:r>
            <a:endParaRPr b="1" sz="1500" u="sng"/>
          </a:p>
          <a:p>
            <a:pPr indent="-323850" lvl="2" marL="1371600" rtl="1" algn="r">
              <a:spcBef>
                <a:spcPts val="0"/>
              </a:spcBef>
              <a:spcAft>
                <a:spcPts val="0"/>
              </a:spcAft>
              <a:buSzPts val="1500"/>
              <a:buChar char="■"/>
            </a:pPr>
            <a:r>
              <a:rPr lang="iw" sz="1500"/>
              <a:t>ניתן לשים נקודת עצירה (breakpoint) לקומפיילר(F9) ואז לרוץ עם כפתורי העזר:</a:t>
            </a:r>
            <a:endParaRPr sz="1500"/>
          </a:p>
          <a:p>
            <a:pPr indent="-323850" lvl="3" marL="1828800" rtl="1" algn="r">
              <a:spcBef>
                <a:spcPts val="0"/>
              </a:spcBef>
              <a:spcAft>
                <a:spcPts val="0"/>
              </a:spcAft>
              <a:buSzPts val="1500"/>
              <a:buChar char="●"/>
            </a:pPr>
            <a:r>
              <a:rPr lang="iw" sz="1500"/>
              <a:t>F5 רץ עד הbreakpoint הבאה או עד סיום התכנית.</a:t>
            </a:r>
            <a:endParaRPr sz="1500"/>
          </a:p>
          <a:p>
            <a:pPr indent="-323850" lvl="3" marL="1828800" rtl="1" algn="r">
              <a:spcBef>
                <a:spcPts val="0"/>
              </a:spcBef>
              <a:spcAft>
                <a:spcPts val="0"/>
              </a:spcAft>
              <a:buSzPts val="1500"/>
              <a:buChar char="●"/>
            </a:pPr>
            <a:r>
              <a:rPr lang="iw" sz="1500"/>
              <a:t>F10 רץ על כל שורה מופשטת (אם יש קריאה לפונקציה הפונקציה תפעל ללא דיבאג)</a:t>
            </a:r>
            <a:endParaRPr sz="1500"/>
          </a:p>
          <a:p>
            <a:pPr indent="-323850" lvl="3" marL="1828800" rtl="1" algn="r">
              <a:spcBef>
                <a:spcPts val="0"/>
              </a:spcBef>
              <a:spcAft>
                <a:spcPts val="0"/>
              </a:spcAft>
              <a:buSzPts val="1500"/>
              <a:buChar char="●"/>
            </a:pPr>
            <a:r>
              <a:rPr lang="iw" sz="1500"/>
              <a:t>F11 ריצה איטית ובטוחה על כל שורה ושורה וכניסה לפונקציות</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 name="Shape 63"/>
        <p:cNvGrpSpPr/>
        <p:nvPr/>
      </p:nvGrpSpPr>
      <p:grpSpPr>
        <a:xfrm>
          <a:off x="0" y="0"/>
          <a:ext cx="0" cy="0"/>
          <a:chOff x="0" y="0"/>
          <a:chExt cx="0" cy="0"/>
        </a:xfrm>
      </p:grpSpPr>
      <p:sp>
        <p:nvSpPr>
          <p:cNvPr id="64" name="Google Shape;64;p15"/>
          <p:cNvSpPr txBox="1"/>
          <p:nvPr/>
        </p:nvSpPr>
        <p:spPr>
          <a:xfrm>
            <a:off x="136450" y="72900"/>
            <a:ext cx="8951700" cy="33402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solidFill>
                  <a:schemeClr val="dk1"/>
                </a:solidFill>
              </a:rPr>
              <a:t>טיפים ועזרים</a:t>
            </a:r>
            <a:r>
              <a:rPr lang="iw" sz="2500">
                <a:solidFill>
                  <a:schemeClr val="dk1"/>
                </a:solidFill>
              </a:rPr>
              <a:t> 3</a:t>
            </a:r>
            <a:endParaRPr sz="2700"/>
          </a:p>
          <a:p>
            <a:pPr indent="0" lvl="0" marL="0" rtl="1" algn="r">
              <a:spcBef>
                <a:spcPts val="0"/>
              </a:spcBef>
              <a:spcAft>
                <a:spcPts val="0"/>
              </a:spcAft>
              <a:buNone/>
            </a:pPr>
            <a:r>
              <a:t/>
            </a:r>
            <a:endParaRPr b="1" sz="1500"/>
          </a:p>
          <a:p>
            <a:pPr indent="-323850" lvl="0" marL="457200" rtl="1" algn="r">
              <a:spcBef>
                <a:spcPts val="0"/>
              </a:spcBef>
              <a:spcAft>
                <a:spcPts val="0"/>
              </a:spcAft>
              <a:buSzPts val="1500"/>
              <a:buChar char="●"/>
            </a:pPr>
            <a:r>
              <a:rPr b="1" lang="iw" sz="1500" u="sng"/>
              <a:t>תווים מיוחדים:</a:t>
            </a:r>
            <a:endParaRPr b="1" sz="1500" u="sng"/>
          </a:p>
          <a:p>
            <a:pPr indent="-323850" lvl="0" marL="457200" rtl="1" algn="r">
              <a:spcBef>
                <a:spcPts val="0"/>
              </a:spcBef>
              <a:spcAft>
                <a:spcPts val="0"/>
              </a:spcAft>
              <a:buSzPts val="1500"/>
              <a:buChar char="●"/>
            </a:pPr>
            <a:r>
              <a:rPr lang="iw" sz="1500"/>
              <a:t>ניתן להשתמש בשיטה קלה לכתיבת טקסטים עם ערכים חיצוניים בעזרת $</a:t>
            </a:r>
            <a:endParaRPr sz="1500"/>
          </a:p>
          <a:p>
            <a:pPr indent="-323850" lvl="1" marL="914400" rtl="1" algn="r">
              <a:spcBef>
                <a:spcPts val="0"/>
              </a:spcBef>
              <a:spcAft>
                <a:spcPts val="0"/>
              </a:spcAft>
              <a:buSzPts val="1500"/>
              <a:buChar char="○"/>
            </a:pPr>
            <a:r>
              <a:rPr b="1" lang="iw" sz="1500"/>
              <a:t>לדוגמה</a:t>
            </a:r>
            <a:r>
              <a:rPr lang="iw" sz="1500"/>
              <a:t>: "{my Name Is: {_name"$</a:t>
            </a:r>
            <a:endParaRPr sz="1500"/>
          </a:p>
          <a:p>
            <a:pPr indent="-323850" lvl="0" marL="457200" rtl="1" algn="r">
              <a:spcBef>
                <a:spcPts val="0"/>
              </a:spcBef>
              <a:spcAft>
                <a:spcPts val="0"/>
              </a:spcAft>
              <a:buSzPts val="1500"/>
              <a:buChar char="●"/>
            </a:pPr>
            <a:r>
              <a:rPr lang="iw" sz="1500"/>
              <a:t>ניתן לרדת שורה בהדפסה באמצעות "n\" </a:t>
            </a:r>
            <a:endParaRPr sz="1500"/>
          </a:p>
          <a:p>
            <a:pPr indent="-323850" lvl="0" marL="457200" rtl="1" algn="r">
              <a:spcBef>
                <a:spcPts val="0"/>
              </a:spcBef>
              <a:spcAft>
                <a:spcPts val="0"/>
              </a:spcAft>
              <a:buSzPts val="1500"/>
              <a:buChar char="●"/>
            </a:pPr>
            <a:r>
              <a:rPr lang="iw" sz="1500"/>
              <a:t>ניתן לעשות מרחק tab בעזרת "t\"</a:t>
            </a:r>
            <a:endParaRPr sz="1500"/>
          </a:p>
          <a:p>
            <a:pPr indent="-323850" lvl="0" marL="457200" rtl="1" algn="r">
              <a:spcBef>
                <a:spcPts val="0"/>
              </a:spcBef>
              <a:spcAft>
                <a:spcPts val="0"/>
              </a:spcAft>
              <a:buSzPts val="1500"/>
              <a:buChar char="●"/>
            </a:pPr>
            <a:r>
              <a:rPr lang="iw" sz="1500">
                <a:solidFill>
                  <a:schemeClr val="dk1"/>
                </a:solidFill>
              </a:rPr>
              <a:t>אם רוצים לעשות ראשי תיבות (גרשיים) בתוך טקסט יש להוסיף לפניו את התו '\'</a:t>
            </a:r>
            <a:endParaRPr sz="1500"/>
          </a:p>
          <a:p>
            <a:pPr indent="-323850" lvl="0" marL="457200" rtl="1" algn="r">
              <a:spcBef>
                <a:spcPts val="0"/>
              </a:spcBef>
              <a:spcAft>
                <a:spcPts val="0"/>
              </a:spcAft>
              <a:buSzPts val="1500"/>
              <a:buChar char="●"/>
            </a:pPr>
            <a:r>
              <a:rPr lang="iw" sz="1500"/>
              <a:t>כיוון שהתו '\' משמש להקדמה לתווים מיוחדים, אם רוצים לכתוב את התו '\' בתוך טקסט יש לכתוב אותו פעמיים בצורה הזו: "\\" והמערכת תבין שהכוונה לתו אחד. כמו כן אפשר להשתמש ב@ לפני תחילת הטקסט.</a:t>
            </a:r>
            <a:endParaRPr sz="1500"/>
          </a:p>
          <a:p>
            <a:pPr indent="0" lvl="0" marL="0" rtl="1" algn="r">
              <a:spcBef>
                <a:spcPts val="0"/>
              </a:spcBef>
              <a:spcAft>
                <a:spcPts val="0"/>
              </a:spcAft>
              <a:buNone/>
            </a:pPr>
            <a:r>
              <a:t/>
            </a:r>
            <a:endParaRPr sz="1500"/>
          </a:p>
          <a:p>
            <a:pPr indent="0" lvl="0" marL="0" rtl="1" algn="r">
              <a:spcBef>
                <a:spcPts val="0"/>
              </a:spcBef>
              <a:spcAft>
                <a:spcPts val="0"/>
              </a:spcAft>
              <a:buNone/>
            </a:pPr>
            <a:r>
              <a:rPr lang="iw" sz="1500"/>
              <a:t>קיימים עוד מספר תווים מיוחדים שאפשר להשתמש בהם למקרה ונצטרך אך אלה העיקריים.. את השאר נכיר תוך כדי לימוד</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8" name="Shape 68"/>
        <p:cNvGrpSpPr/>
        <p:nvPr/>
      </p:nvGrpSpPr>
      <p:grpSpPr>
        <a:xfrm>
          <a:off x="0" y="0"/>
          <a:ext cx="0" cy="0"/>
          <a:chOff x="0" y="0"/>
          <a:chExt cx="0" cy="0"/>
        </a:xfrm>
      </p:grpSpPr>
      <p:sp>
        <p:nvSpPr>
          <p:cNvPr id="69" name="Google Shape;69;p16"/>
          <p:cNvSpPr txBox="1"/>
          <p:nvPr/>
        </p:nvSpPr>
        <p:spPr>
          <a:xfrm>
            <a:off x="136450" y="72900"/>
            <a:ext cx="8951700" cy="52335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solidFill>
                  <a:schemeClr val="dk1"/>
                </a:solidFill>
              </a:rPr>
              <a:t>טיפים ועזרים</a:t>
            </a:r>
            <a:r>
              <a:rPr lang="iw" sz="2500">
                <a:solidFill>
                  <a:schemeClr val="dk1"/>
                </a:solidFill>
              </a:rPr>
              <a:t> 4</a:t>
            </a:r>
            <a:endParaRPr sz="2700"/>
          </a:p>
          <a:p>
            <a:pPr indent="0" lvl="0" marL="0" rtl="1" algn="r">
              <a:spcBef>
                <a:spcPts val="0"/>
              </a:spcBef>
              <a:spcAft>
                <a:spcPts val="0"/>
              </a:spcAft>
              <a:buNone/>
            </a:pPr>
            <a:r>
              <a:t/>
            </a:r>
            <a:endParaRPr b="1" sz="1500"/>
          </a:p>
          <a:p>
            <a:pPr indent="-323850" lvl="0" marL="457200" rtl="1" algn="r">
              <a:spcBef>
                <a:spcPts val="0"/>
              </a:spcBef>
              <a:spcAft>
                <a:spcPts val="0"/>
              </a:spcAft>
              <a:buSzPts val="1500"/>
              <a:buChar char="●"/>
            </a:pPr>
            <a:r>
              <a:rPr b="1" lang="iw" sz="1500" u="sng"/>
              <a:t>סניפטים:</a:t>
            </a:r>
            <a:endParaRPr b="1" sz="1500" u="sng"/>
          </a:p>
          <a:p>
            <a:pPr indent="-323850" lvl="1" marL="914400" rtl="1" algn="r">
              <a:spcBef>
                <a:spcPts val="0"/>
              </a:spcBef>
              <a:spcAft>
                <a:spcPts val="0"/>
              </a:spcAft>
              <a:buSzPts val="1500"/>
              <a:buChar char="○"/>
            </a:pPr>
            <a:r>
              <a:rPr lang="iw" sz="1500"/>
              <a:t>קיצורי מקלדת שמגדירים לVisual Studio כדי לחסוך בזמן כתיבת קוד שחוזר על עצמו הרבה פעמים במהלך הפיתוחים שלנו. </a:t>
            </a:r>
            <a:r>
              <a:rPr b="1" lang="iw" sz="1500"/>
              <a:t>לדוגמה:</a:t>
            </a:r>
            <a:endParaRPr b="1" sz="1500"/>
          </a:p>
          <a:p>
            <a:pPr indent="-323850" lvl="1" marL="914400" rtl="0" algn="l">
              <a:spcBef>
                <a:spcPts val="0"/>
              </a:spcBef>
              <a:spcAft>
                <a:spcPts val="0"/>
              </a:spcAft>
              <a:buSzPts val="1500"/>
              <a:buChar char="○"/>
            </a:pPr>
            <a:r>
              <a:rPr b="1" lang="iw" sz="1500"/>
              <a:t>Console.WriteLine() =&gt; cw + double tab</a:t>
            </a:r>
            <a:endParaRPr b="1" sz="1500"/>
          </a:p>
          <a:p>
            <a:pPr indent="0" lvl="0" marL="0" rtl="1" algn="r">
              <a:spcBef>
                <a:spcPts val="0"/>
              </a:spcBef>
              <a:spcAft>
                <a:spcPts val="0"/>
              </a:spcAft>
              <a:buNone/>
            </a:pPr>
            <a:r>
              <a:rPr b="1" lang="iw" sz="1500"/>
              <a:t>סניפט שימושי לדוגמה: (אפשר להרחיב בסרטון: </a:t>
            </a:r>
            <a:r>
              <a:rPr b="1" lang="iw" sz="1500" u="sng">
                <a:solidFill>
                  <a:schemeClr val="hlink"/>
                </a:solidFill>
                <a:hlinkClick r:id="rId3"/>
              </a:rPr>
              <a:t>https://www.youtube.com/watch?v=tGmXlUFMTpk</a:t>
            </a:r>
            <a:r>
              <a:rPr b="1" lang="iw" sz="1500"/>
              <a:t> )</a:t>
            </a:r>
            <a:endParaRPr b="1" sz="1500"/>
          </a:p>
          <a:p>
            <a:pPr indent="0" lvl="0" marL="0" rtl="0" algn="l">
              <a:spcBef>
                <a:spcPts val="0"/>
              </a:spcBef>
              <a:spcAft>
                <a:spcPts val="0"/>
              </a:spcAft>
              <a:buClr>
                <a:schemeClr val="dk1"/>
              </a:buClr>
              <a:buSzPts val="1100"/>
              <a:buFont typeface="Arial"/>
              <a:buNone/>
            </a:pPr>
            <a:r>
              <a:rPr lang="iw" sz="1100"/>
              <a:t>&lt;?xml version="1.0" encoding="utf-8"?&gt;</a:t>
            </a:r>
            <a:endParaRPr sz="1100"/>
          </a:p>
          <a:p>
            <a:pPr indent="0" lvl="0" marL="0" rtl="0" algn="l">
              <a:spcBef>
                <a:spcPts val="0"/>
              </a:spcBef>
              <a:spcAft>
                <a:spcPts val="0"/>
              </a:spcAft>
              <a:buClr>
                <a:schemeClr val="dk1"/>
              </a:buClr>
              <a:buSzPts val="1100"/>
              <a:buFont typeface="Arial"/>
              <a:buNone/>
            </a:pPr>
            <a:r>
              <a:rPr lang="iw" sz="1100"/>
              <a:t>&lt;CodeSnippets xmlns="http://schemas.microsoft.com/VisualStudio/2005/CodeSnippet"&gt;</a:t>
            </a:r>
            <a:endParaRPr sz="1100"/>
          </a:p>
          <a:p>
            <a:pPr indent="0" lvl="0" marL="0" rtl="0" algn="l">
              <a:spcBef>
                <a:spcPts val="0"/>
              </a:spcBef>
              <a:spcAft>
                <a:spcPts val="0"/>
              </a:spcAft>
              <a:buClr>
                <a:schemeClr val="dk1"/>
              </a:buClr>
              <a:buSzPts val="1100"/>
              <a:buFont typeface="Arial"/>
              <a:buNone/>
            </a:pPr>
            <a:r>
              <a:rPr lang="iw" sz="1100"/>
              <a:t>    &lt;CodeSnippet Format="1.0.0"&gt;</a:t>
            </a:r>
            <a:endParaRPr sz="1100"/>
          </a:p>
          <a:p>
            <a:pPr indent="0" lvl="0" marL="0" rtl="0" algn="l">
              <a:spcBef>
                <a:spcPts val="0"/>
              </a:spcBef>
              <a:spcAft>
                <a:spcPts val="0"/>
              </a:spcAft>
              <a:buClr>
                <a:schemeClr val="dk1"/>
              </a:buClr>
              <a:buSzPts val="1100"/>
              <a:buFont typeface="Arial"/>
              <a:buNone/>
            </a:pPr>
            <a:r>
              <a:rPr lang="iw" sz="1100"/>
              <a:t>        &lt;Header&gt;</a:t>
            </a:r>
            <a:endParaRPr sz="1100"/>
          </a:p>
          <a:p>
            <a:pPr indent="0" lvl="0" marL="0" rtl="0" algn="l">
              <a:spcBef>
                <a:spcPts val="0"/>
              </a:spcBef>
              <a:spcAft>
                <a:spcPts val="0"/>
              </a:spcAft>
              <a:buClr>
                <a:schemeClr val="dk1"/>
              </a:buClr>
              <a:buSzPts val="1100"/>
              <a:buFont typeface="Arial"/>
              <a:buNone/>
            </a:pPr>
            <a:r>
              <a:rPr lang="iw" sz="1100"/>
              <a:t>            &lt;Title&gt;Create Random Integer&lt;/Title&gt;</a:t>
            </a:r>
            <a:endParaRPr sz="1100"/>
          </a:p>
          <a:p>
            <a:pPr indent="0" lvl="0" marL="0" rtl="0" algn="l">
              <a:spcBef>
                <a:spcPts val="0"/>
              </a:spcBef>
              <a:spcAft>
                <a:spcPts val="0"/>
              </a:spcAft>
              <a:buClr>
                <a:schemeClr val="dk1"/>
              </a:buClr>
              <a:buSzPts val="1100"/>
              <a:buFont typeface="Arial"/>
              <a:buNone/>
            </a:pPr>
            <a:r>
              <a:rPr lang="iw" sz="1100"/>
              <a:t>	&lt;Description&gt;Create a Randon Integer Method&lt;/Description&gt;</a:t>
            </a:r>
            <a:endParaRPr sz="1100"/>
          </a:p>
          <a:p>
            <a:pPr indent="0" lvl="0" marL="0" rtl="0" algn="l">
              <a:spcBef>
                <a:spcPts val="0"/>
              </a:spcBef>
              <a:spcAft>
                <a:spcPts val="0"/>
              </a:spcAft>
              <a:buClr>
                <a:schemeClr val="dk1"/>
              </a:buClr>
              <a:buSzPts val="1100"/>
              <a:buFont typeface="Arial"/>
              <a:buNone/>
            </a:pPr>
            <a:r>
              <a:rPr lang="iw" sz="1100"/>
              <a:t>	&lt;Shortcut&gt;RndInt&lt;/Shortcut&gt;</a:t>
            </a:r>
            <a:endParaRPr sz="1100"/>
          </a:p>
          <a:p>
            <a:pPr indent="0" lvl="0" marL="0" rtl="0" algn="l">
              <a:spcBef>
                <a:spcPts val="0"/>
              </a:spcBef>
              <a:spcAft>
                <a:spcPts val="0"/>
              </a:spcAft>
              <a:buClr>
                <a:schemeClr val="dk1"/>
              </a:buClr>
              <a:buSzPts val="1100"/>
              <a:buFont typeface="Arial"/>
              <a:buNone/>
            </a:pPr>
            <a:r>
              <a:rPr lang="iw" sz="1100"/>
              <a:t>        &lt;/Header&gt;</a:t>
            </a:r>
            <a:endParaRPr sz="1100"/>
          </a:p>
          <a:p>
            <a:pPr indent="0" lvl="0" marL="0" rtl="0" algn="l">
              <a:spcBef>
                <a:spcPts val="0"/>
              </a:spcBef>
              <a:spcAft>
                <a:spcPts val="0"/>
              </a:spcAft>
              <a:buClr>
                <a:schemeClr val="dk1"/>
              </a:buClr>
              <a:buSzPts val="1100"/>
              <a:buFont typeface="Arial"/>
              <a:buNone/>
            </a:pPr>
            <a:r>
              <a:rPr lang="iw" sz="1100"/>
              <a:t>        &lt;Snippet&gt;</a:t>
            </a:r>
            <a:endParaRPr sz="1100"/>
          </a:p>
          <a:p>
            <a:pPr indent="0" lvl="0" marL="0" rtl="0" algn="l">
              <a:spcBef>
                <a:spcPts val="0"/>
              </a:spcBef>
              <a:spcAft>
                <a:spcPts val="0"/>
              </a:spcAft>
              <a:buClr>
                <a:schemeClr val="dk1"/>
              </a:buClr>
              <a:buSzPts val="1100"/>
              <a:buFont typeface="Arial"/>
              <a:buNone/>
            </a:pPr>
            <a:r>
              <a:rPr lang="iw" sz="1100"/>
              <a:t>            &lt;Code Language="csharp"&gt;</a:t>
            </a:r>
            <a:endParaRPr sz="1100"/>
          </a:p>
          <a:p>
            <a:pPr indent="0" lvl="0" marL="0" rtl="0" algn="l">
              <a:spcBef>
                <a:spcPts val="0"/>
              </a:spcBef>
              <a:spcAft>
                <a:spcPts val="0"/>
              </a:spcAft>
              <a:buClr>
                <a:schemeClr val="dk1"/>
              </a:buClr>
              <a:buSzPts val="1100"/>
              <a:buFont typeface="Arial"/>
              <a:buNone/>
            </a:pPr>
            <a:r>
              <a:rPr lang="iw" sz="1100"/>
              <a:t>                &lt;![CDATA[    public static int CreateRandomInteger(Random r, int from, int to)</a:t>
            </a:r>
            <a:endParaRPr sz="1100"/>
          </a:p>
          <a:p>
            <a:pPr indent="0" lvl="0" marL="0" rtl="0" algn="l">
              <a:spcBef>
                <a:spcPts val="0"/>
              </a:spcBef>
              <a:spcAft>
                <a:spcPts val="0"/>
              </a:spcAft>
              <a:buClr>
                <a:schemeClr val="dk1"/>
              </a:buClr>
              <a:buSzPts val="1100"/>
              <a:buFont typeface="Arial"/>
              <a:buNone/>
            </a:pPr>
            <a:r>
              <a:rPr lang="iw" sz="1100"/>
              <a:t>    {</a:t>
            </a:r>
            <a:endParaRPr sz="1100"/>
          </a:p>
          <a:p>
            <a:pPr indent="0" lvl="0" marL="0" rtl="0" algn="l">
              <a:spcBef>
                <a:spcPts val="0"/>
              </a:spcBef>
              <a:spcAft>
                <a:spcPts val="0"/>
              </a:spcAft>
              <a:buClr>
                <a:schemeClr val="dk1"/>
              </a:buClr>
              <a:buSzPts val="1100"/>
              <a:buFont typeface="Arial"/>
              <a:buNone/>
            </a:pPr>
            <a:r>
              <a:rPr lang="iw" sz="1100"/>
              <a:t>        return r.Next(from, to);</a:t>
            </a:r>
            <a:endParaRPr sz="1100"/>
          </a:p>
          <a:p>
            <a:pPr indent="0" lvl="0" marL="0" rtl="0" algn="l">
              <a:spcBef>
                <a:spcPts val="0"/>
              </a:spcBef>
              <a:spcAft>
                <a:spcPts val="0"/>
              </a:spcAft>
              <a:buClr>
                <a:schemeClr val="dk1"/>
              </a:buClr>
              <a:buSzPts val="1100"/>
              <a:buFont typeface="Arial"/>
              <a:buNone/>
            </a:pPr>
            <a:r>
              <a:rPr lang="iw" sz="1100"/>
              <a:t>    }]]&gt;</a:t>
            </a:r>
            <a:endParaRPr sz="1100"/>
          </a:p>
          <a:p>
            <a:pPr indent="0" lvl="0" marL="0" rtl="0" algn="l">
              <a:spcBef>
                <a:spcPts val="0"/>
              </a:spcBef>
              <a:spcAft>
                <a:spcPts val="0"/>
              </a:spcAft>
              <a:buClr>
                <a:schemeClr val="dk1"/>
              </a:buClr>
              <a:buSzPts val="1100"/>
              <a:buFont typeface="Arial"/>
              <a:buNone/>
            </a:pPr>
            <a:r>
              <a:rPr lang="iw" sz="1100"/>
              <a:t>            &lt;/Code&gt;</a:t>
            </a:r>
            <a:endParaRPr sz="1100"/>
          </a:p>
          <a:p>
            <a:pPr indent="0" lvl="0" marL="0" rtl="0" algn="l">
              <a:spcBef>
                <a:spcPts val="0"/>
              </a:spcBef>
              <a:spcAft>
                <a:spcPts val="0"/>
              </a:spcAft>
              <a:buClr>
                <a:schemeClr val="dk1"/>
              </a:buClr>
              <a:buSzPts val="1100"/>
              <a:buFont typeface="Arial"/>
              <a:buNone/>
            </a:pPr>
            <a:r>
              <a:rPr lang="iw" sz="1100"/>
              <a:t>        &lt;/Snippet&gt;</a:t>
            </a:r>
            <a:endParaRPr sz="1100"/>
          </a:p>
          <a:p>
            <a:pPr indent="0" lvl="0" marL="0" rtl="0" algn="l">
              <a:spcBef>
                <a:spcPts val="0"/>
              </a:spcBef>
              <a:spcAft>
                <a:spcPts val="0"/>
              </a:spcAft>
              <a:buClr>
                <a:schemeClr val="dk1"/>
              </a:buClr>
              <a:buSzPts val="1100"/>
              <a:buFont typeface="Arial"/>
              <a:buNone/>
            </a:pPr>
            <a:r>
              <a:rPr lang="iw" sz="1100"/>
              <a:t>    &lt;/CodeSnippet&gt;</a:t>
            </a:r>
            <a:endParaRPr sz="1100"/>
          </a:p>
          <a:p>
            <a:pPr indent="0" lvl="0" marL="0" rtl="0" algn="l">
              <a:spcBef>
                <a:spcPts val="0"/>
              </a:spcBef>
              <a:spcAft>
                <a:spcPts val="0"/>
              </a:spcAft>
              <a:buClr>
                <a:schemeClr val="dk1"/>
              </a:buClr>
              <a:buSzPts val="1100"/>
              <a:buFont typeface="Arial"/>
              <a:buNone/>
            </a:pPr>
            <a:r>
              <a:rPr lang="iw" sz="1100"/>
              <a:t>&lt;/CodeSnippets&gt;</a:t>
            </a:r>
            <a:endParaRPr sz="1100"/>
          </a:p>
          <a:p>
            <a:pPr indent="0" lvl="0" marL="0" rtl="1" algn="r">
              <a:spcBef>
                <a:spcPts val="0"/>
              </a:spcBef>
              <a:spcAft>
                <a:spcPts val="0"/>
              </a:spcAft>
              <a:buNone/>
            </a:pPr>
            <a:r>
              <a:t/>
            </a:r>
            <a:endParaRPr b="1"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3" name="Shape 73"/>
        <p:cNvGrpSpPr/>
        <p:nvPr/>
      </p:nvGrpSpPr>
      <p:grpSpPr>
        <a:xfrm>
          <a:off x="0" y="0"/>
          <a:ext cx="0" cy="0"/>
          <a:chOff x="0" y="0"/>
          <a:chExt cx="0" cy="0"/>
        </a:xfrm>
      </p:grpSpPr>
      <p:sp>
        <p:nvSpPr>
          <p:cNvPr id="74" name="Google Shape;74;p17"/>
          <p:cNvSpPr txBox="1"/>
          <p:nvPr/>
        </p:nvSpPr>
        <p:spPr>
          <a:xfrm>
            <a:off x="136450" y="72900"/>
            <a:ext cx="8951700" cy="3109200"/>
          </a:xfrm>
          <a:prstGeom prst="rect">
            <a:avLst/>
          </a:prstGeom>
          <a:noFill/>
          <a:ln>
            <a:noFill/>
          </a:ln>
        </p:spPr>
        <p:txBody>
          <a:bodyPr anchorCtr="0" anchor="t" bIns="91425" lIns="91425" spcFirstLastPara="1" rIns="91425" wrap="square" tIns="91425">
            <a:spAutoFit/>
          </a:bodyPr>
          <a:lstStyle/>
          <a:p>
            <a:pPr indent="0" lvl="0" marL="0" rtl="1" algn="ctr">
              <a:spcBef>
                <a:spcPts val="0"/>
              </a:spcBef>
              <a:spcAft>
                <a:spcPts val="0"/>
              </a:spcAft>
              <a:buNone/>
            </a:pPr>
            <a:r>
              <a:rPr b="1" lang="iw" sz="2500" u="sng">
                <a:solidFill>
                  <a:schemeClr val="dk1"/>
                </a:solidFill>
              </a:rPr>
              <a:t>טיפים ועזרים</a:t>
            </a:r>
            <a:r>
              <a:rPr lang="iw" sz="2500">
                <a:solidFill>
                  <a:schemeClr val="dk1"/>
                </a:solidFill>
              </a:rPr>
              <a:t> 5</a:t>
            </a:r>
            <a:endParaRPr sz="2700"/>
          </a:p>
          <a:p>
            <a:pPr indent="0" lvl="0" marL="0" rtl="1" algn="r">
              <a:spcBef>
                <a:spcPts val="0"/>
              </a:spcBef>
              <a:spcAft>
                <a:spcPts val="0"/>
              </a:spcAft>
              <a:buNone/>
            </a:pPr>
            <a:r>
              <a:t/>
            </a:r>
            <a:endParaRPr b="1" sz="1500"/>
          </a:p>
          <a:p>
            <a:pPr indent="-298450" lvl="0" marL="457200" rtl="1" algn="r">
              <a:spcBef>
                <a:spcPts val="0"/>
              </a:spcBef>
              <a:spcAft>
                <a:spcPts val="0"/>
              </a:spcAft>
              <a:buSzPts val="1100"/>
              <a:buChar char="●"/>
            </a:pPr>
            <a:r>
              <a:rPr b="1" lang="iw" sz="1500" u="sng"/>
              <a:t>שמירת הקוד בגיטהאב:</a:t>
            </a:r>
            <a:endParaRPr b="1" sz="1500" u="sng"/>
          </a:p>
          <a:p>
            <a:pPr indent="-323850" lvl="1" marL="914400" rtl="1" algn="r">
              <a:spcBef>
                <a:spcPts val="0"/>
              </a:spcBef>
              <a:spcAft>
                <a:spcPts val="0"/>
              </a:spcAft>
              <a:buSzPts val="1500"/>
              <a:buChar char="○"/>
            </a:pPr>
            <a:r>
              <a:rPr lang="iw" sz="1500"/>
              <a:t>גיט זהו כלי מעולה לשמירת גרסאות וגיבויים לקוד שלנו עם אפשרות לעשות כמעט כל מה שאחנו רוצים בעזרת פקודות פשוטות.</a:t>
            </a:r>
            <a:endParaRPr sz="1500"/>
          </a:p>
          <a:p>
            <a:pPr indent="-323850" lvl="1" marL="914400" rtl="1" algn="r">
              <a:spcBef>
                <a:spcPts val="0"/>
              </a:spcBef>
              <a:spcAft>
                <a:spcPts val="0"/>
              </a:spcAft>
              <a:buSzPts val="1500"/>
              <a:buChar char="○"/>
            </a:pPr>
            <a:r>
              <a:rPr lang="iw" sz="1500"/>
              <a:t>מה שקורה זה שהגיט "מצלם" את המצב הנוכחי ושומר אצלו צילומי מסך בכל גיבוי שמכניסים אליו וברגע שרוצים ניתן למשוך ולדחוף שינויים בלי בעיה.</a:t>
            </a:r>
            <a:endParaRPr sz="1500"/>
          </a:p>
          <a:p>
            <a:pPr indent="-323850" lvl="1" marL="914400" rtl="1" algn="r">
              <a:spcBef>
                <a:spcPts val="0"/>
              </a:spcBef>
              <a:spcAft>
                <a:spcPts val="0"/>
              </a:spcAft>
              <a:buSzPts val="1500"/>
              <a:buChar char="○"/>
            </a:pPr>
            <a:r>
              <a:rPr lang="iw" sz="1500"/>
              <a:t>דרך הגיטהאב ניתן לשתף קוד בארגונים, בלימודים וכדו'</a:t>
            </a:r>
            <a:endParaRPr sz="1500"/>
          </a:p>
          <a:p>
            <a:pPr indent="-323850" lvl="1" marL="914400" rtl="1" algn="r">
              <a:spcBef>
                <a:spcPts val="0"/>
              </a:spcBef>
              <a:spcAft>
                <a:spcPts val="0"/>
              </a:spcAft>
              <a:buSzPts val="1500"/>
              <a:buChar char="○"/>
            </a:pPr>
            <a:r>
              <a:rPr lang="iw" sz="1500"/>
              <a:t>פתיחת החשבון בגיטהאב הוא חינמי: </a:t>
            </a:r>
            <a:r>
              <a:rPr b="1" lang="iw" sz="1500" u="sng">
                <a:solidFill>
                  <a:schemeClr val="hlink"/>
                </a:solidFill>
                <a:hlinkClick r:id="rId3"/>
              </a:rPr>
              <a:t>https://github.com/</a:t>
            </a:r>
            <a:endParaRPr sz="1500"/>
          </a:p>
          <a:p>
            <a:pPr indent="-323850" lvl="1" marL="914400" rtl="1" algn="r">
              <a:spcBef>
                <a:spcPts val="0"/>
              </a:spcBef>
              <a:spcAft>
                <a:spcPts val="0"/>
              </a:spcAft>
              <a:buSzPts val="1500"/>
              <a:buChar char="○"/>
            </a:pPr>
            <a:r>
              <a:rPr lang="iw" sz="1500"/>
              <a:t>אחרי שפתחתם חשבון יהיה ניתן לעקוב אחרי החשבון הראשי ולקבל את כל הדברים שנכתוב בשיעור:</a:t>
            </a:r>
            <a:endParaRPr sz="1500"/>
          </a:p>
          <a:p>
            <a:pPr indent="-323850" lvl="2" marL="1371600" rtl="1" algn="r">
              <a:spcBef>
                <a:spcPts val="0"/>
              </a:spcBef>
              <a:spcAft>
                <a:spcPts val="0"/>
              </a:spcAft>
              <a:buSzPts val="1500"/>
              <a:buChar char="■"/>
            </a:pPr>
            <a:r>
              <a:rPr lang="iw" sz="1500" u="sng">
                <a:solidFill>
                  <a:schemeClr val="hlink"/>
                </a:solidFill>
                <a:hlinkClick r:id="rId4"/>
              </a:rPr>
              <a:t>https://github.com/MeirLessons</a:t>
            </a:r>
            <a:endParaRPr sz="1500"/>
          </a:p>
          <a:p>
            <a:pPr indent="-323850" lvl="1" marL="914400" rtl="1" algn="r">
              <a:spcBef>
                <a:spcPts val="0"/>
              </a:spcBef>
              <a:spcAft>
                <a:spcPts val="0"/>
              </a:spcAft>
              <a:buSzPts val="1500"/>
              <a:buChar char="○"/>
            </a:pPr>
            <a:r>
              <a:rPr lang="iw" sz="1500"/>
              <a:t>תוכלו לעקוב אחרי Repositories של חברים מהכיתה ולשתף קוד במקרה הצורך </a:t>
            </a:r>
            <a:r>
              <a:rPr b="1" lang="iw" sz="1500"/>
              <a:t>בלי להעתיק כמובן :)</a:t>
            </a:r>
            <a:endParaRPr b="1"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