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e701f2c8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e701f2c8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e701f2c8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e701f2c8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e69ba94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e69ba94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ocs.microsoft.com/en-us/dotnet/csharp/programming-guide/types/boxing-and-unboxing" TargetMode="External"/><Relationship Id="rId4" Type="http://schemas.openxmlformats.org/officeDocument/2006/relationships/hyperlink" Target="https://www.geeksforgeeks.org/c-sharp-boxing-unboxing/" TargetMode="External"/><Relationship Id="rId5" Type="http://schemas.openxmlformats.org/officeDocument/2006/relationships/hyperlink" Target="https://www.c-sharpcorner.com/article/boxing-and-unboxing-in-C-Sharp/" TargetMode="External"/><Relationship Id="rId6" Type="http://schemas.openxmlformats.org/officeDocument/2006/relationships/hyperlink" Target="https://www.c-sharpcorner.com/article/stack-vs-heap-memory-c-shar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ocs.microsoft.com/en-us/dotnet/csharp/programming-guide/types/boxing-and-unboxing" TargetMode="External"/><Relationship Id="rId4" Type="http://schemas.openxmlformats.org/officeDocument/2006/relationships/hyperlink" Target="https://www.geeksforgeeks.org/c-sharp-boxing-unboxing/" TargetMode="External"/><Relationship Id="rId5" Type="http://schemas.openxmlformats.org/officeDocument/2006/relationships/hyperlink" Target="https://www.c-sharpcorner.com/article/boxing-and-unboxing-in-C-Sharp/" TargetMode="External"/><Relationship Id="rId6" Type="http://schemas.openxmlformats.org/officeDocument/2006/relationships/hyperlink" Target="https://www.c-sharpcorner.com/article/stack-vs-heap-memory-c-sharp/" TargetMode="External"/><Relationship Id="rId7" Type="http://schemas.openxmlformats.org/officeDocument/2006/relationships/hyperlink" Target="https://docs.google.com/document/d/1fNUoy-_BaPXi8UaDvPBPCEYN9gSMULWs4wsxDWe2xHk/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3"/>
          <p:cNvSpPr txBox="1"/>
          <p:nvPr/>
        </p:nvSpPr>
        <p:spPr>
          <a:xfrm>
            <a:off x="0" y="153775"/>
            <a:ext cx="90591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w" sz="2500"/>
              <a:t> 1 </a:t>
            </a:r>
            <a:r>
              <a:rPr b="1" lang="iw" sz="2500" u="sng"/>
              <a:t>Value\Reference &amp; Stack\Heap</a:t>
            </a:r>
            <a:endParaRPr b="1" sz="2500" u="sng"/>
          </a:p>
          <a:p>
            <a:pPr indent="0" lvl="0" marL="0" rtl="1" algn="r">
              <a:spcBef>
                <a:spcPts val="0"/>
              </a:spcBef>
              <a:spcAft>
                <a:spcPts val="0"/>
              </a:spcAft>
              <a:buNone/>
            </a:pPr>
            <a:r>
              <a:t/>
            </a:r>
            <a:endParaRPr b="1" sz="1500" u="sng"/>
          </a:p>
          <a:p>
            <a:pPr indent="0" lvl="0" marL="0" rtl="1" algn="r">
              <a:spcBef>
                <a:spcPts val="0"/>
              </a:spcBef>
              <a:spcAft>
                <a:spcPts val="0"/>
              </a:spcAft>
              <a:buNone/>
            </a:pPr>
            <a:r>
              <a:rPr lang="iw" sz="1500"/>
              <a:t>קיימים במערכת שני סוגי משתנים שכל אחד מתנהל בצורה שונה.. יש לנו את משתני הערך ומשתני הכתובת. כל המשתנים הפשוטים (int, byte, double, float  וכד') הם משתני ערך זה אומר שהמערכת שומרת את הערך שלהם בלבד בstack בניגוד לשאר המשתנים שנבנה ושנכיר בהמשך שהם משתני כתובת שבהם המערכת שומרת רק את הכתובת שלהם  בזיכרון של הstack ואת שאר הערכים היא שומרת בheap.</a:t>
            </a:r>
            <a:endParaRPr sz="1500"/>
          </a:p>
        </p:txBody>
      </p:sp>
      <p:pic>
        <p:nvPicPr>
          <p:cNvPr id="55" name="Google Shape;55;p13"/>
          <p:cNvPicPr preferRelativeResize="0"/>
          <p:nvPr/>
        </p:nvPicPr>
        <p:blipFill>
          <a:blip r:embed="rId3">
            <a:alphaModFix/>
          </a:blip>
          <a:stretch>
            <a:fillRect/>
          </a:stretch>
        </p:blipFill>
        <p:spPr>
          <a:xfrm>
            <a:off x="95800" y="1877575"/>
            <a:ext cx="8899624" cy="3081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9" name="Shape 59"/>
        <p:cNvGrpSpPr/>
        <p:nvPr/>
      </p:nvGrpSpPr>
      <p:grpSpPr>
        <a:xfrm>
          <a:off x="0" y="0"/>
          <a:ext cx="0" cy="0"/>
          <a:chOff x="0" y="0"/>
          <a:chExt cx="0" cy="0"/>
        </a:xfrm>
      </p:grpSpPr>
      <p:sp>
        <p:nvSpPr>
          <p:cNvPr id="60" name="Google Shape;60;p14"/>
          <p:cNvSpPr txBox="1"/>
          <p:nvPr/>
        </p:nvSpPr>
        <p:spPr>
          <a:xfrm>
            <a:off x="0" y="153775"/>
            <a:ext cx="9059100" cy="472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w" sz="2500"/>
              <a:t>2 </a:t>
            </a:r>
            <a:r>
              <a:rPr b="1" lang="iw" sz="2500" u="sng"/>
              <a:t>Value\Reference &amp; Stack\Heap</a:t>
            </a:r>
            <a:endParaRPr b="1" sz="2500" u="sng"/>
          </a:p>
          <a:p>
            <a:pPr indent="0" lvl="0" marL="0" rtl="1" algn="r">
              <a:spcBef>
                <a:spcPts val="0"/>
              </a:spcBef>
              <a:spcAft>
                <a:spcPts val="0"/>
              </a:spcAft>
              <a:buNone/>
            </a:pPr>
            <a:r>
              <a:t/>
            </a:r>
            <a:endParaRPr b="1" sz="1500" u="sng"/>
          </a:p>
          <a:p>
            <a:pPr indent="0" lvl="0" marL="0" rtl="1" algn="r">
              <a:spcBef>
                <a:spcPts val="0"/>
              </a:spcBef>
              <a:spcAft>
                <a:spcPts val="0"/>
              </a:spcAft>
              <a:buNone/>
            </a:pPr>
            <a:r>
              <a:rPr b="1" lang="iw" sz="1500" u="sng"/>
              <a:t>למה זה משנה:</a:t>
            </a:r>
            <a:endParaRPr b="1" sz="1500" u="sng"/>
          </a:p>
          <a:p>
            <a:pPr indent="0" lvl="0" marL="0" rtl="1" algn="r">
              <a:spcBef>
                <a:spcPts val="0"/>
              </a:spcBef>
              <a:spcAft>
                <a:spcPts val="0"/>
              </a:spcAft>
              <a:buNone/>
            </a:pPr>
            <a:r>
              <a:rPr lang="iw" sz="1500"/>
              <a:t>במשתני ערך (value Type): אם נגדיר int x = 5 ואז נגדיר int y = x המשתנה y  יקח רק את הערך הנוכחי של x ולא יהיה קשור אליו בשום צורה לאחר מכן… לעומת זאת בReference Type ברגע שהגדרתי r = ?? ולאחר מכן הגדרתי  t = r מעכשיו, כל שינוי שיקרה באחד מהמשתנים ישפיע על השני כיוון שהמשתנה t קיבל את אותה כתובת ששם שמור המשתנה r…</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b="1" lang="iw" sz="1500" u="sng"/>
              <a:t>איך הstack עובד:</a:t>
            </a:r>
            <a:endParaRPr sz="1500"/>
          </a:p>
          <a:p>
            <a:pPr indent="0" lvl="0" marL="0" rtl="1" algn="r">
              <a:spcBef>
                <a:spcPts val="0"/>
              </a:spcBef>
              <a:spcAft>
                <a:spcPts val="0"/>
              </a:spcAft>
              <a:buNone/>
            </a:pPr>
            <a:r>
              <a:rPr lang="iw" sz="1500"/>
              <a:t>הstack זה בעצם מחסנית של פעולות שהמערכת אמורה לבצע ובעצם האיבר היחיד שקיים בstack בהתחלה זאת פונקציית main שברגע שהיא מסיימת אותה התכנית נגמרת אלא אם כן פונקציית main תקרא לפונקציה אחרת ותוסיף איבר במחסנית שכל עוד שהאיבר הזה לא נגמר, המערכת לא ממשיכה לבצע את האיבר של הmain ובשביל לא להכביד על מה שהמערכת עובדת עליו כרגע אנחנו שומרים רק את הכתובות ולא את הערכים…</a:t>
            </a:r>
            <a:endParaRPr sz="1500"/>
          </a:p>
          <a:p>
            <a:pPr indent="0" lvl="0" marL="0" rtl="1" algn="r">
              <a:spcBef>
                <a:spcPts val="0"/>
              </a:spcBef>
              <a:spcAft>
                <a:spcPts val="0"/>
              </a:spcAft>
              <a:buNone/>
            </a:pPr>
            <a:r>
              <a:t/>
            </a:r>
            <a:endParaRPr sz="1500"/>
          </a:p>
          <a:p>
            <a:pPr indent="0" lvl="0" marL="0" rtl="0" algn="r">
              <a:spcBef>
                <a:spcPts val="0"/>
              </a:spcBef>
              <a:spcAft>
                <a:spcPts val="0"/>
              </a:spcAft>
              <a:buNone/>
            </a:pPr>
            <a:r>
              <a:rPr b="1" lang="iw" sz="1500" u="sng"/>
              <a:t>:Boxing And Unboxing</a:t>
            </a:r>
            <a:endParaRPr b="1" sz="1500" u="sng"/>
          </a:p>
          <a:p>
            <a:pPr indent="0" lvl="0" marL="0" rtl="1" algn="r">
              <a:spcBef>
                <a:spcPts val="0"/>
              </a:spcBef>
              <a:spcAft>
                <a:spcPts val="0"/>
              </a:spcAft>
              <a:buNone/>
            </a:pPr>
            <a:r>
              <a:rPr lang="iw" sz="1500"/>
              <a:t>בעצם כל מופע שנכנס לheap מקבל איזשהי קוביה שפונים אליה רק דרך הכתובת שלה ולא לvalue שלה ולעומת זאת כל מה שנמצא בstack הוא משתנה "פתוח" שניגשים ישירות לערך שלו…</a:t>
            </a:r>
            <a:endParaRPr sz="1500"/>
          </a:p>
          <a:p>
            <a:pPr indent="0" lvl="0" marL="0" rtl="1" algn="r">
              <a:spcBef>
                <a:spcPts val="0"/>
              </a:spcBef>
              <a:spcAft>
                <a:spcPts val="0"/>
              </a:spcAft>
              <a:buNone/>
            </a:pPr>
            <a:r>
              <a:rPr b="1" lang="iw" sz="1500" u="sng"/>
              <a:t>בוקסינג:</a:t>
            </a:r>
            <a:r>
              <a:rPr lang="iw" sz="1500"/>
              <a:t> קורה כשאני מכניס משתנה ערך לתוך הheap ו</a:t>
            </a:r>
            <a:r>
              <a:rPr b="1" lang="iw" sz="1500" u="sng"/>
              <a:t>unboxing</a:t>
            </a:r>
            <a:r>
              <a:rPr lang="iw" sz="1500"/>
              <a:t> זה כשאני רוצה להוציא מהheap משתנה ולהעביר אותו לstack</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4" name="Shape 64"/>
        <p:cNvGrpSpPr/>
        <p:nvPr/>
      </p:nvGrpSpPr>
      <p:grpSpPr>
        <a:xfrm>
          <a:off x="0" y="0"/>
          <a:ext cx="0" cy="0"/>
          <a:chOff x="0" y="0"/>
          <a:chExt cx="0" cy="0"/>
        </a:xfrm>
      </p:grpSpPr>
      <p:sp>
        <p:nvSpPr>
          <p:cNvPr id="65" name="Google Shape;65;p15"/>
          <p:cNvSpPr txBox="1"/>
          <p:nvPr/>
        </p:nvSpPr>
        <p:spPr>
          <a:xfrm>
            <a:off x="0" y="153775"/>
            <a:ext cx="9059100" cy="509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w" sz="2500"/>
              <a:t>3 </a:t>
            </a:r>
            <a:r>
              <a:rPr b="1" lang="iw" sz="2500" u="sng"/>
              <a:t>Value\Reference &amp; Stack\Heap</a:t>
            </a:r>
            <a:endParaRPr b="1" sz="2500" u="sng"/>
          </a:p>
          <a:p>
            <a:pPr indent="0" lvl="0" marL="0" rtl="1" algn="r">
              <a:spcBef>
                <a:spcPts val="0"/>
              </a:spcBef>
              <a:spcAft>
                <a:spcPts val="0"/>
              </a:spcAft>
              <a:buNone/>
            </a:pPr>
            <a:r>
              <a:t/>
            </a:r>
            <a:endParaRPr b="1" sz="1500" u="sng"/>
          </a:p>
          <a:p>
            <a:pPr indent="0" lvl="0" marL="0" rtl="1" algn="r">
              <a:spcBef>
                <a:spcPts val="0"/>
              </a:spcBef>
              <a:spcAft>
                <a:spcPts val="0"/>
              </a:spcAft>
              <a:buClr>
                <a:schemeClr val="dk1"/>
              </a:buClr>
              <a:buSzPts val="1100"/>
              <a:buFont typeface="Arial"/>
              <a:buNone/>
            </a:pPr>
            <a:r>
              <a:rPr b="1" lang="iw" u="sng">
                <a:solidFill>
                  <a:schemeClr val="dk1"/>
                </a:solidFill>
              </a:rPr>
              <a:t>קישורי עזר:</a:t>
            </a:r>
            <a:endParaRPr b="1" u="sng">
              <a:solidFill>
                <a:schemeClr val="dk1"/>
              </a:solidFill>
            </a:endParaRPr>
          </a:p>
          <a:p>
            <a:pPr indent="0" lvl="0" marL="0" rtl="1" algn="r">
              <a:spcBef>
                <a:spcPts val="0"/>
              </a:spcBef>
              <a:spcAft>
                <a:spcPts val="0"/>
              </a:spcAft>
              <a:buClr>
                <a:schemeClr val="dk1"/>
              </a:buClr>
              <a:buSzPts val="1100"/>
              <a:buFont typeface="Arial"/>
              <a:buNone/>
            </a:pPr>
            <a:r>
              <a:rPr lang="iw" u="sng">
                <a:solidFill>
                  <a:schemeClr val="hlink"/>
                </a:solidFill>
                <a:hlinkClick r:id="rId3"/>
              </a:rPr>
              <a:t>מיקרוסופט הסבר מה זה Boxing וUnboxing:</a:t>
            </a:r>
            <a:endParaRPr>
              <a:solidFill>
                <a:schemeClr val="dk1"/>
              </a:solidFill>
            </a:endParaRPr>
          </a:p>
          <a:p>
            <a:pPr indent="0" lvl="0" marL="0" rtl="1" algn="r">
              <a:spcBef>
                <a:spcPts val="0"/>
              </a:spcBef>
              <a:spcAft>
                <a:spcPts val="0"/>
              </a:spcAft>
              <a:buClr>
                <a:schemeClr val="dk1"/>
              </a:buClr>
              <a:buSzPts val="1100"/>
              <a:buFont typeface="Arial"/>
              <a:buNone/>
            </a:pPr>
            <a:r>
              <a:rPr lang="iw" u="sng">
                <a:solidFill>
                  <a:schemeClr val="hlink"/>
                </a:solidFill>
                <a:hlinkClick r:id="rId4"/>
              </a:rPr>
              <a:t>הסבר בgeeksforgeeks</a:t>
            </a:r>
            <a:endParaRPr>
              <a:solidFill>
                <a:schemeClr val="dk1"/>
              </a:solidFill>
            </a:endParaRPr>
          </a:p>
          <a:p>
            <a:pPr indent="0" lvl="0" marL="0" rtl="1" algn="r">
              <a:spcBef>
                <a:spcPts val="0"/>
              </a:spcBef>
              <a:spcAft>
                <a:spcPts val="0"/>
              </a:spcAft>
              <a:buClr>
                <a:schemeClr val="dk1"/>
              </a:buClr>
              <a:buSzPts val="1100"/>
              <a:buFont typeface="Arial"/>
              <a:buNone/>
            </a:pPr>
            <a:r>
              <a:rPr lang="iw" u="sng">
                <a:solidFill>
                  <a:schemeClr val="hlink"/>
                </a:solidFill>
                <a:hlinkClick r:id="rId5"/>
              </a:rPr>
              <a:t>C# Corner: </a:t>
            </a:r>
            <a:endParaRPr>
              <a:solidFill>
                <a:schemeClr val="dk1"/>
              </a:solidFill>
            </a:endParaRPr>
          </a:p>
          <a:p>
            <a:pPr indent="0" lvl="0" marL="0" rtl="1" algn="r">
              <a:spcBef>
                <a:spcPts val="0"/>
              </a:spcBef>
              <a:spcAft>
                <a:spcPts val="0"/>
              </a:spcAft>
              <a:buClr>
                <a:schemeClr val="dk1"/>
              </a:buClr>
              <a:buSzPts val="1100"/>
              <a:buFont typeface="Arial"/>
              <a:buNone/>
            </a:pPr>
            <a:r>
              <a:rPr lang="iw">
                <a:solidFill>
                  <a:schemeClr val="dk1"/>
                </a:solidFill>
              </a:rPr>
              <a:t>____________________________</a:t>
            </a:r>
            <a:endParaRPr>
              <a:solidFill>
                <a:schemeClr val="dk1"/>
              </a:solidFill>
            </a:endParaRPr>
          </a:p>
          <a:p>
            <a:pPr indent="0" lvl="0" marL="0" rtl="1" algn="r">
              <a:spcBef>
                <a:spcPts val="0"/>
              </a:spcBef>
              <a:spcAft>
                <a:spcPts val="0"/>
              </a:spcAft>
              <a:buClr>
                <a:schemeClr val="dk1"/>
              </a:buClr>
              <a:buSzPts val="1100"/>
              <a:buFont typeface="Arial"/>
              <a:buNone/>
            </a:pPr>
            <a:r>
              <a:rPr lang="iw" u="sng">
                <a:solidFill>
                  <a:schemeClr val="hlink"/>
                </a:solidFill>
                <a:hlinkClick r:id="rId6"/>
              </a:rPr>
              <a:t>הסבר מעולה לStack וHeap בC# Corner:</a:t>
            </a:r>
            <a:endParaRPr>
              <a:solidFill>
                <a:schemeClr val="dk1"/>
              </a:solidFill>
            </a:endParaRPr>
          </a:p>
          <a:p>
            <a:pPr indent="0" lvl="0" marL="0" rtl="1" algn="r">
              <a:spcBef>
                <a:spcPts val="0"/>
              </a:spcBef>
              <a:spcAft>
                <a:spcPts val="0"/>
              </a:spcAft>
              <a:buNone/>
            </a:pPr>
            <a:r>
              <a:t/>
            </a:r>
            <a:endParaRPr b="1" sz="1500" u="sng">
              <a:solidFill>
                <a:srgbClr val="FF0000"/>
              </a:solidFill>
            </a:endParaRPr>
          </a:p>
          <a:p>
            <a:pPr indent="0" lvl="0" marL="0" rtl="1" algn="r">
              <a:spcBef>
                <a:spcPts val="0"/>
              </a:spcBef>
              <a:spcAft>
                <a:spcPts val="0"/>
              </a:spcAft>
              <a:buNone/>
            </a:pPr>
            <a:r>
              <a:rPr b="1" lang="iw" sz="1500" u="sng">
                <a:solidFill>
                  <a:srgbClr val="FF0000"/>
                </a:solidFill>
              </a:rPr>
              <a:t>חשוב לציין! </a:t>
            </a:r>
            <a:endParaRPr sz="1500">
              <a:solidFill>
                <a:schemeClr val="dk1"/>
              </a:solidFill>
            </a:endParaRPr>
          </a:p>
          <a:p>
            <a:pPr indent="0" lvl="0" marL="0" rtl="1" algn="r">
              <a:spcBef>
                <a:spcPts val="0"/>
              </a:spcBef>
              <a:spcAft>
                <a:spcPts val="0"/>
              </a:spcAft>
              <a:buNone/>
            </a:pPr>
            <a:r>
              <a:rPr lang="iw" sz="1500">
                <a:solidFill>
                  <a:schemeClr val="dk1"/>
                </a:solidFill>
              </a:rPr>
              <a:t>מערכים תמיד נשמרים בheap גם אם הוא מסוג int. ולכן כדאי להכיר שני דרכים להעתקת מערכים.</a:t>
            </a:r>
            <a:endParaRPr sz="1500">
              <a:solidFill>
                <a:schemeClr val="dk1"/>
              </a:solidFill>
            </a:endParaRPr>
          </a:p>
          <a:p>
            <a:pPr indent="0" lvl="0" marL="0" rtl="1" algn="r">
              <a:spcBef>
                <a:spcPts val="0"/>
              </a:spcBef>
              <a:spcAft>
                <a:spcPts val="0"/>
              </a:spcAft>
              <a:buNone/>
            </a:pPr>
            <a:r>
              <a:rPr lang="iw" sz="1500" u="sng">
                <a:solidFill>
                  <a:schemeClr val="dk1"/>
                </a:solidFill>
              </a:rPr>
              <a:t>1. בהשמה של הכתובת בזיכרון וכל שינוי ישפיע גם על השני:</a:t>
            </a:r>
            <a:endParaRPr sz="1500" u="sng">
              <a:solidFill>
                <a:schemeClr val="dk1"/>
              </a:solidFill>
            </a:endParaRPr>
          </a:p>
          <a:p>
            <a:pPr indent="0" lvl="0" marL="0" rtl="0" algn="l">
              <a:spcBef>
                <a:spcPts val="0"/>
              </a:spcBef>
              <a:spcAft>
                <a:spcPts val="0"/>
              </a:spcAft>
              <a:buNone/>
            </a:pPr>
            <a:r>
              <a:rPr lang="iw" sz="1500">
                <a:solidFill>
                  <a:schemeClr val="dk1"/>
                </a:solidFill>
              </a:rPr>
              <a:t>int[] arr1 = new int[3] {13,25,5};</a:t>
            </a:r>
            <a:endParaRPr sz="1500">
              <a:solidFill>
                <a:schemeClr val="dk1"/>
              </a:solidFill>
            </a:endParaRPr>
          </a:p>
          <a:p>
            <a:pPr indent="0" lvl="0" marL="0" rtl="0" algn="l">
              <a:spcBef>
                <a:spcPts val="0"/>
              </a:spcBef>
              <a:spcAft>
                <a:spcPts val="0"/>
              </a:spcAft>
              <a:buNone/>
            </a:pPr>
            <a:r>
              <a:rPr lang="iw" sz="1500">
                <a:solidFill>
                  <a:schemeClr val="dk1"/>
                </a:solidFill>
              </a:rPr>
              <a:t>int[] arr2 = arr1;</a:t>
            </a:r>
            <a:endParaRPr sz="1500">
              <a:solidFill>
                <a:schemeClr val="dk1"/>
              </a:solidFill>
            </a:endParaRPr>
          </a:p>
          <a:p>
            <a:pPr indent="0" lvl="0" marL="0" rtl="1" algn="r">
              <a:spcBef>
                <a:spcPts val="0"/>
              </a:spcBef>
              <a:spcAft>
                <a:spcPts val="0"/>
              </a:spcAft>
              <a:buNone/>
            </a:pPr>
            <a:r>
              <a:rPr lang="iw" sz="1500" u="sng">
                <a:solidFill>
                  <a:schemeClr val="dk1"/>
                </a:solidFill>
              </a:rPr>
              <a:t>2. בריצה על המשתנים בלולאה:</a:t>
            </a:r>
            <a:endParaRPr sz="1500" u="sng">
              <a:solidFill>
                <a:schemeClr val="dk1"/>
              </a:solidFill>
            </a:endParaRPr>
          </a:p>
          <a:p>
            <a:pPr indent="0" lvl="0" marL="0" rtl="0" algn="l">
              <a:spcBef>
                <a:spcPts val="0"/>
              </a:spcBef>
              <a:spcAft>
                <a:spcPts val="0"/>
              </a:spcAft>
              <a:buNone/>
            </a:pPr>
            <a:r>
              <a:rPr lang="iw" sz="1500">
                <a:solidFill>
                  <a:schemeClr val="dk1"/>
                </a:solidFill>
              </a:rPr>
              <a:t>int[] arr2 = new int[arr1.length];</a:t>
            </a:r>
            <a:endParaRPr sz="1500">
              <a:solidFill>
                <a:schemeClr val="dk1"/>
              </a:solidFill>
            </a:endParaRPr>
          </a:p>
          <a:p>
            <a:pPr indent="0" lvl="0" marL="0" rtl="0" algn="l">
              <a:spcBef>
                <a:spcPts val="0"/>
              </a:spcBef>
              <a:spcAft>
                <a:spcPts val="0"/>
              </a:spcAft>
              <a:buNone/>
            </a:pPr>
            <a:r>
              <a:rPr lang="iw" sz="1500">
                <a:solidFill>
                  <a:schemeClr val="dk1"/>
                </a:solidFill>
              </a:rPr>
              <a:t>for(int i = 0; i &lt; arr2.length; i++;)</a:t>
            </a:r>
            <a:endParaRPr sz="1500">
              <a:solidFill>
                <a:schemeClr val="dk1"/>
              </a:solidFill>
            </a:endParaRPr>
          </a:p>
          <a:p>
            <a:pPr indent="0" lvl="0" marL="0" rtl="0" algn="l">
              <a:spcBef>
                <a:spcPts val="0"/>
              </a:spcBef>
              <a:spcAft>
                <a:spcPts val="0"/>
              </a:spcAft>
              <a:buNone/>
            </a:pPr>
            <a:r>
              <a:rPr lang="iw" sz="1500" u="sng">
                <a:solidFill>
                  <a:schemeClr val="dk1"/>
                </a:solidFill>
              </a:rPr>
              <a:t>{</a:t>
            </a:r>
            <a:endParaRPr sz="1500" u="sng">
              <a:solidFill>
                <a:schemeClr val="dk1"/>
              </a:solidFill>
            </a:endParaRPr>
          </a:p>
          <a:p>
            <a:pPr indent="0" lvl="0" marL="457200" rtl="0" algn="l">
              <a:spcBef>
                <a:spcPts val="0"/>
              </a:spcBef>
              <a:spcAft>
                <a:spcPts val="0"/>
              </a:spcAft>
              <a:buNone/>
            </a:pPr>
            <a:r>
              <a:rPr lang="iw" sz="1500">
                <a:solidFill>
                  <a:schemeClr val="dk1"/>
                </a:solidFill>
              </a:rPr>
              <a:t>int currentValue = arr[i];</a:t>
            </a:r>
            <a:endParaRPr sz="1500">
              <a:solidFill>
                <a:schemeClr val="dk1"/>
              </a:solidFill>
            </a:endParaRPr>
          </a:p>
          <a:p>
            <a:pPr indent="0" lvl="0" marL="457200" rtl="0" algn="l">
              <a:spcBef>
                <a:spcPts val="0"/>
              </a:spcBef>
              <a:spcAft>
                <a:spcPts val="0"/>
              </a:spcAft>
              <a:buNone/>
            </a:pPr>
            <a:r>
              <a:rPr lang="iw" sz="1500">
                <a:solidFill>
                  <a:schemeClr val="dk1"/>
                </a:solidFill>
              </a:rPr>
              <a:t>arr2[i] = arr1[i];</a:t>
            </a:r>
            <a:endParaRPr sz="1500">
              <a:solidFill>
                <a:schemeClr val="dk1"/>
              </a:solidFill>
            </a:endParaRPr>
          </a:p>
          <a:p>
            <a:pPr indent="0" lvl="0" marL="0" rtl="0" algn="l">
              <a:spcBef>
                <a:spcPts val="0"/>
              </a:spcBef>
              <a:spcAft>
                <a:spcPts val="0"/>
              </a:spcAft>
              <a:buNone/>
            </a:pPr>
            <a:r>
              <a:rPr lang="iw" sz="1500">
                <a:solidFill>
                  <a:schemeClr val="dk1"/>
                </a:solidFill>
              </a:rPr>
              <a:t>}</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9" name="Shape 69"/>
        <p:cNvGrpSpPr/>
        <p:nvPr/>
      </p:nvGrpSpPr>
      <p:grpSpPr>
        <a:xfrm>
          <a:off x="0" y="0"/>
          <a:ext cx="0" cy="0"/>
          <a:chOff x="0" y="0"/>
          <a:chExt cx="0" cy="0"/>
        </a:xfrm>
      </p:grpSpPr>
      <p:sp>
        <p:nvSpPr>
          <p:cNvPr id="70" name="Google Shape;70;p16"/>
          <p:cNvSpPr txBox="1"/>
          <p:nvPr/>
        </p:nvSpPr>
        <p:spPr>
          <a:xfrm>
            <a:off x="0" y="153775"/>
            <a:ext cx="9059100" cy="535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w" sz="2500"/>
              <a:t>4</a:t>
            </a:r>
            <a:r>
              <a:rPr b="1" lang="iw" sz="2500"/>
              <a:t> </a:t>
            </a:r>
            <a:r>
              <a:rPr b="1" lang="iw" sz="2500" u="sng"/>
              <a:t>Value\Reference &amp; Stack\Heap</a:t>
            </a:r>
            <a:endParaRPr b="1" sz="2500" u="sng"/>
          </a:p>
          <a:p>
            <a:pPr indent="0" lvl="0" marL="0" rtl="1" algn="r">
              <a:spcBef>
                <a:spcPts val="0"/>
              </a:spcBef>
              <a:spcAft>
                <a:spcPts val="0"/>
              </a:spcAft>
              <a:buNone/>
            </a:pPr>
            <a:r>
              <a:t/>
            </a:r>
            <a:endParaRPr b="1" sz="1500" u="sng"/>
          </a:p>
          <a:p>
            <a:pPr indent="0" lvl="0" marL="0" rtl="1" algn="r">
              <a:spcBef>
                <a:spcPts val="0"/>
              </a:spcBef>
              <a:spcAft>
                <a:spcPts val="0"/>
              </a:spcAft>
              <a:buNone/>
            </a:pPr>
            <a:r>
              <a:rPr b="1" lang="iw" sz="1500" u="sng">
                <a:solidFill>
                  <a:schemeClr val="dk1"/>
                </a:solidFill>
              </a:rPr>
              <a:t>תרגולים:</a:t>
            </a:r>
            <a:endParaRPr b="1" sz="1500" u="sng">
              <a:solidFill>
                <a:schemeClr val="dk1"/>
              </a:solidFill>
            </a:endParaRPr>
          </a:p>
          <a:p>
            <a:pPr indent="0" lvl="0" marL="0" rtl="1" algn="r">
              <a:spcBef>
                <a:spcPts val="0"/>
              </a:spcBef>
              <a:spcAft>
                <a:spcPts val="0"/>
              </a:spcAft>
              <a:buNone/>
            </a:pPr>
            <a:r>
              <a:rPr b="1" lang="iw" sz="1500" u="sng">
                <a:solidFill>
                  <a:schemeClr val="dk1"/>
                </a:solidFill>
              </a:rPr>
              <a:t>השמה במערכים:</a:t>
            </a:r>
            <a:endParaRPr b="1" sz="1500" u="sng">
              <a:solidFill>
                <a:schemeClr val="dk1"/>
              </a:solidFill>
            </a:endParaRPr>
          </a:p>
          <a:p>
            <a:pPr indent="-323850" lvl="0" marL="457200" rtl="1" algn="r">
              <a:spcBef>
                <a:spcPts val="0"/>
              </a:spcBef>
              <a:spcAft>
                <a:spcPts val="0"/>
              </a:spcAft>
              <a:buClr>
                <a:schemeClr val="dk1"/>
              </a:buClr>
              <a:buSzPts val="1500"/>
              <a:buAutoNum type="arabicPeriod"/>
            </a:pPr>
            <a:r>
              <a:rPr lang="iw" sz="1500">
                <a:solidFill>
                  <a:schemeClr val="dk1"/>
                </a:solidFill>
              </a:rPr>
              <a:t>צור מערך arr1 בגודל 5 של int והכנס לתוכו ערכים עם לולאה… צור שני מערכים arr2, arr3 נוספים ושניהם יקבלו את הערכים של המערך הראשון… עליך ליצור את המערכים כך ש:</a:t>
            </a:r>
            <a:endParaRPr sz="1500">
              <a:solidFill>
                <a:schemeClr val="dk1"/>
              </a:solidFill>
            </a:endParaRPr>
          </a:p>
          <a:p>
            <a:pPr indent="-323850" lvl="1" marL="1371600" rtl="1" algn="r">
              <a:spcBef>
                <a:spcPts val="0"/>
              </a:spcBef>
              <a:spcAft>
                <a:spcPts val="0"/>
              </a:spcAft>
              <a:buClr>
                <a:schemeClr val="dk1"/>
              </a:buClr>
              <a:buSzPts val="1500"/>
              <a:buAutoNum type="alphaLcPeriod"/>
            </a:pPr>
            <a:r>
              <a:rPr lang="iw" sz="1500">
                <a:solidFill>
                  <a:schemeClr val="dk1"/>
                </a:solidFill>
              </a:rPr>
              <a:t>אם מערך arr2 ישתנה, המערך הראשי(arr1) לא ישתנה בגללו.</a:t>
            </a:r>
            <a:endParaRPr sz="1500">
              <a:solidFill>
                <a:schemeClr val="dk1"/>
              </a:solidFill>
            </a:endParaRPr>
          </a:p>
          <a:p>
            <a:pPr indent="-323850" lvl="1" marL="1371600" rtl="1" algn="r">
              <a:spcBef>
                <a:spcPts val="0"/>
              </a:spcBef>
              <a:spcAft>
                <a:spcPts val="0"/>
              </a:spcAft>
              <a:buClr>
                <a:schemeClr val="dk1"/>
              </a:buClr>
              <a:buSzPts val="1500"/>
              <a:buAutoNum type="alphaLcPeriod"/>
            </a:pPr>
            <a:r>
              <a:rPr lang="iw" sz="1500">
                <a:solidFill>
                  <a:schemeClr val="dk1"/>
                </a:solidFill>
              </a:rPr>
              <a:t>אם מערך arr3 ישתנה, השינוי שלו ישפיע גם על מערך arr1.</a:t>
            </a:r>
            <a:endParaRPr b="1" sz="1500" u="sng">
              <a:solidFill>
                <a:schemeClr val="dk1"/>
              </a:solidFill>
            </a:endParaRPr>
          </a:p>
          <a:p>
            <a:pPr indent="0" lvl="0" marL="0" rtl="1" algn="r">
              <a:spcBef>
                <a:spcPts val="0"/>
              </a:spcBef>
              <a:spcAft>
                <a:spcPts val="0"/>
              </a:spcAft>
              <a:buNone/>
            </a:pPr>
            <a:r>
              <a:t/>
            </a:r>
            <a:endParaRPr b="1" sz="1500" u="sng">
              <a:solidFill>
                <a:schemeClr val="dk1"/>
              </a:solidFill>
            </a:endParaRPr>
          </a:p>
          <a:p>
            <a:pPr indent="0" lvl="0" marL="0" rtl="1" algn="r">
              <a:spcBef>
                <a:spcPts val="0"/>
              </a:spcBef>
              <a:spcAft>
                <a:spcPts val="0"/>
              </a:spcAft>
              <a:buClr>
                <a:schemeClr val="dk1"/>
              </a:buClr>
              <a:buSzPts val="1100"/>
              <a:buFont typeface="Arial"/>
              <a:buNone/>
            </a:pPr>
            <a:r>
              <a:rPr b="1" lang="iw" sz="1500" u="sng">
                <a:solidFill>
                  <a:schemeClr val="dk1"/>
                </a:solidFill>
              </a:rPr>
              <a:t>קישורי עזר:</a:t>
            </a:r>
            <a:endParaRPr b="1" sz="1500" u="sng">
              <a:solidFill>
                <a:schemeClr val="dk1"/>
              </a:solidFill>
            </a:endParaRPr>
          </a:p>
          <a:p>
            <a:pPr indent="-323850" lvl="0" marL="457200" rtl="1" algn="r">
              <a:spcBef>
                <a:spcPts val="0"/>
              </a:spcBef>
              <a:spcAft>
                <a:spcPts val="0"/>
              </a:spcAft>
              <a:buSzPts val="1500"/>
              <a:buChar char="●"/>
            </a:pPr>
            <a:r>
              <a:rPr lang="iw" sz="1500" u="sng">
                <a:solidFill>
                  <a:schemeClr val="hlink"/>
                </a:solidFill>
                <a:hlinkClick r:id="rId3"/>
              </a:rPr>
              <a:t>מיקרוסופט הסבר מה זה Boxing וUnboxing</a:t>
            </a:r>
            <a:endParaRPr/>
          </a:p>
          <a:p>
            <a:pPr indent="-323850" lvl="0" marL="457200" rtl="1" algn="r">
              <a:spcBef>
                <a:spcPts val="0"/>
              </a:spcBef>
              <a:spcAft>
                <a:spcPts val="0"/>
              </a:spcAft>
              <a:buSzPts val="1500"/>
              <a:buChar char="●"/>
            </a:pPr>
            <a:r>
              <a:rPr lang="iw" sz="1500" u="sng">
                <a:solidFill>
                  <a:schemeClr val="hlink"/>
                </a:solidFill>
                <a:hlinkClick r:id="rId4"/>
              </a:rPr>
              <a:t>הסבר בgeeksforgeeks</a:t>
            </a:r>
            <a:endParaRPr/>
          </a:p>
          <a:p>
            <a:pPr indent="-323850" lvl="0" marL="457200" rtl="1" algn="r">
              <a:spcBef>
                <a:spcPts val="0"/>
              </a:spcBef>
              <a:spcAft>
                <a:spcPts val="0"/>
              </a:spcAft>
              <a:buSzPts val="1500"/>
              <a:buChar char="●"/>
            </a:pPr>
            <a:r>
              <a:rPr lang="iw" sz="1500" u="sng">
                <a:solidFill>
                  <a:schemeClr val="hlink"/>
                </a:solidFill>
                <a:hlinkClick r:id="rId5"/>
              </a:rPr>
              <a:t>C# Corner בוקסינג ואנבוקסינג</a:t>
            </a:r>
            <a:endParaRPr/>
          </a:p>
          <a:p>
            <a:pPr indent="-323850" lvl="0" marL="457200" rtl="1" algn="r">
              <a:spcBef>
                <a:spcPts val="0"/>
              </a:spcBef>
              <a:spcAft>
                <a:spcPts val="0"/>
              </a:spcAft>
              <a:buSzPts val="1500"/>
              <a:buChar char="●"/>
            </a:pPr>
            <a:r>
              <a:rPr lang="iw" sz="1500" u="sng">
                <a:solidFill>
                  <a:schemeClr val="hlink"/>
                </a:solidFill>
                <a:hlinkClick r:id="rId6"/>
              </a:rPr>
              <a:t>הסבר מעולה לStack וHeap בC# Corner:</a:t>
            </a:r>
            <a:endParaRPr sz="1500">
              <a:solidFill>
                <a:schemeClr val="dk1"/>
              </a:solidFill>
            </a:endParaRPr>
          </a:p>
          <a:p>
            <a:pPr indent="0" lvl="0" marL="0" rtl="1" algn="r">
              <a:spcBef>
                <a:spcPts val="0"/>
              </a:spcBef>
              <a:spcAft>
                <a:spcPts val="0"/>
              </a:spcAft>
              <a:buNone/>
            </a:pPr>
            <a:r>
              <a:t/>
            </a:r>
            <a:endParaRPr sz="1500">
              <a:solidFill>
                <a:schemeClr val="dk1"/>
              </a:solidFill>
            </a:endParaRPr>
          </a:p>
          <a:p>
            <a:pPr indent="0" lvl="0" marL="0" rtl="1" algn="r">
              <a:spcBef>
                <a:spcPts val="0"/>
              </a:spcBef>
              <a:spcAft>
                <a:spcPts val="0"/>
              </a:spcAft>
              <a:buNone/>
            </a:pPr>
            <a:r>
              <a:t/>
            </a:r>
            <a:endParaRPr sz="1500">
              <a:solidFill>
                <a:schemeClr val="dk1"/>
              </a:solidFill>
            </a:endParaRPr>
          </a:p>
          <a:p>
            <a:pPr indent="0" lvl="0" marL="0" rtl="1" algn="r">
              <a:spcBef>
                <a:spcPts val="0"/>
              </a:spcBef>
              <a:spcAft>
                <a:spcPts val="0"/>
              </a:spcAft>
              <a:buNone/>
            </a:pPr>
            <a:r>
              <a:rPr b="1" lang="iw" sz="1500" u="sng">
                <a:solidFill>
                  <a:schemeClr val="hlink"/>
                </a:solidFill>
                <a:hlinkClick r:id="rId7"/>
              </a:rPr>
              <a:t>שיעורי בית ValueType Vs Reference Type With Stack&amp;Heap </a:t>
            </a:r>
            <a:endParaRPr b="1" sz="1500" u="sng">
              <a:solidFill>
                <a:schemeClr val="dk1"/>
              </a:solidFill>
            </a:endParaRPr>
          </a:p>
          <a:p>
            <a:pPr indent="0" lvl="0" marL="0" rtl="1" algn="r">
              <a:spcBef>
                <a:spcPts val="0"/>
              </a:spcBef>
              <a:spcAft>
                <a:spcPts val="0"/>
              </a:spcAft>
              <a:buNone/>
            </a:pPr>
            <a:r>
              <a:t/>
            </a:r>
            <a:endParaRPr sz="1500">
              <a:solidFill>
                <a:schemeClr val="dk1"/>
              </a:solidFill>
            </a:endParaRPr>
          </a:p>
          <a:p>
            <a:pPr indent="0" lvl="0" marL="0" rtl="1" algn="r">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1" algn="r">
              <a:spcBef>
                <a:spcPts val="0"/>
              </a:spcBef>
              <a:spcAft>
                <a:spcPts val="0"/>
              </a:spcAft>
              <a:buNone/>
            </a:pPr>
            <a:r>
              <a:t/>
            </a:r>
            <a:endParaRPr b="1" sz="1500" u="sng"/>
          </a:p>
          <a:p>
            <a:pPr indent="0" lvl="0" marL="0" rtl="1" algn="r">
              <a:spcBef>
                <a:spcPts val="0"/>
              </a:spcBef>
              <a:spcAft>
                <a:spcPts val="0"/>
              </a:spcAft>
              <a:buNone/>
            </a:pPr>
            <a:r>
              <a:t/>
            </a:r>
            <a:endParaRPr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