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5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803AE33-8C4D-49FF-A701-3AEB5FFD114C}">
      <dgm:prSet custT="1"/>
      <dgm:spPr/>
      <dgm:t>
        <a:bodyPr/>
        <a:lstStyle/>
        <a:p>
          <a:pPr rtl="0"/>
          <a:r>
            <a:rPr lang="en-US" sz="1800" b="0" dirty="0"/>
            <a:t>Integrate EAST with Tesseract to achieve better accuracy.</a:t>
          </a:r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en-US"/>
        </a:p>
      </dgm:t>
    </dgm:pt>
    <dgm:pt modelId="{35CE50FE-FA6B-438A-BDBA-9B273E6736BA}">
      <dgm:prSet custT="1"/>
      <dgm:spPr/>
      <dgm:t>
        <a:bodyPr/>
        <a:lstStyle/>
        <a:p>
          <a:pPr rtl="0"/>
          <a:r>
            <a:rPr lang="en-US" sz="1800" dirty="0"/>
            <a:t>Enhance image pre-processing techniques.</a:t>
          </a:r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CAD6BAE-C3D8-4C9E-99F7-B8721A5E98BA}">
      <dgm:prSet/>
      <dgm:spPr/>
      <dgm:t>
        <a:bodyPr/>
        <a:lstStyle/>
        <a:p>
          <a:pPr rtl="0"/>
          <a:endParaRPr lang="en-US" dirty="0"/>
        </a:p>
      </dgm:t>
    </dgm:pt>
    <dgm:pt modelId="{8DB6AA9C-2239-43DF-9839-D6CB1D543D54}" type="parTrans" cxnId="{E3A69125-6FFB-45E4-9E9E-B6EA314C1766}">
      <dgm:prSet/>
      <dgm:spPr/>
      <dgm:t>
        <a:bodyPr/>
        <a:lstStyle/>
        <a:p>
          <a:endParaRPr lang="en-US"/>
        </a:p>
      </dgm:t>
    </dgm:pt>
    <dgm:pt modelId="{24056423-FE4B-4F8C-AC4A-01D94F90392B}" type="sibTrans" cxnId="{E3A69125-6FFB-45E4-9E9E-B6EA314C1766}">
      <dgm:prSet/>
      <dgm:spPr/>
      <dgm:t>
        <a:bodyPr/>
        <a:lstStyle/>
        <a:p>
          <a:endParaRPr lang="en-US"/>
        </a:p>
      </dgm:t>
    </dgm:pt>
    <dgm:pt modelId="{FAB0D79A-6A73-465B-8361-1FE36EEDCA6C}">
      <dgm:prSet/>
      <dgm:spPr/>
      <dgm:t>
        <a:bodyPr/>
        <a:lstStyle/>
        <a:p>
          <a:pPr rtl="0"/>
          <a:r>
            <a:rPr lang="en-US" dirty="0"/>
            <a:t>Test the final project with a big dataset and describe the maximum accuracy achieved.</a:t>
          </a:r>
        </a:p>
      </dgm:t>
    </dgm:pt>
    <dgm:pt modelId="{33450DC6-26F7-411A-BD9F-F57016F3B766}" type="parTrans" cxnId="{A2F622A2-E4DB-4477-942D-FD44AEB4E764}">
      <dgm:prSet/>
      <dgm:spPr/>
      <dgm:t>
        <a:bodyPr/>
        <a:lstStyle/>
        <a:p>
          <a:endParaRPr lang="en-US"/>
        </a:p>
      </dgm:t>
    </dgm:pt>
    <dgm:pt modelId="{5104A0D4-D885-4FBB-8599-D9DDBD387BC4}" type="sibTrans" cxnId="{A2F622A2-E4DB-4477-942D-FD44AEB4E764}">
      <dgm:prSet/>
      <dgm:spPr/>
      <dgm:t>
        <a:bodyPr/>
        <a:lstStyle/>
        <a:p>
          <a:endParaRPr lang="en-US"/>
        </a:p>
      </dgm:t>
    </dgm:pt>
    <dgm:pt modelId="{69C06211-77AB-4945-9617-FE72D514367D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dirty="0"/>
        </a:p>
      </dgm:t>
    </dgm:pt>
    <dgm:pt modelId="{E4A86DB6-52D1-44D9-9B48-953F9A9F4DCE}" type="parTrans" cxnId="{768DF3E5-91D6-43C5-9FA3-C64C84C67A26}">
      <dgm:prSet/>
      <dgm:spPr/>
      <dgm:t>
        <a:bodyPr/>
        <a:lstStyle/>
        <a:p>
          <a:endParaRPr lang="en-US"/>
        </a:p>
      </dgm:t>
    </dgm:pt>
    <dgm:pt modelId="{B618DDCC-A5A9-44B3-AC48-7ED49C7AFCBB}" type="sibTrans" cxnId="{768DF3E5-91D6-43C5-9FA3-C64C84C67A26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3"/>
      <dgm:spPr/>
    </dgm:pt>
    <dgm:pt modelId="{9D1AF6DF-8EBD-4BA9-AB1C-83666B416551}" type="pres">
      <dgm:prSet presAssocID="{6803AE33-8C4D-49FF-A701-3AEB5FFD114C}" presName="parentText" presStyleLbl="node1" presStyleIdx="0" presStyleCnt="3" custScaleX="7547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3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3"/>
      <dgm:spPr/>
    </dgm:pt>
    <dgm:pt modelId="{E022AD64-6C14-41D5-BC9F-2BFBC0D6C3E0}" type="pres">
      <dgm:prSet presAssocID="{35CE50FE-FA6B-438A-BDBA-9B273E6736BA}" presName="parentText" presStyleLbl="node1" presStyleIdx="1" presStyleCnt="3" custScaleX="74913" custScaleY="109969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1" presStyleCnt="3">
        <dgm:presLayoutVars>
          <dgm:bulletEnabled val="1"/>
        </dgm:presLayoutVars>
      </dgm:prSet>
      <dgm:spPr/>
    </dgm:pt>
    <dgm:pt modelId="{CC18E8B9-19B1-4F96-A127-5A94E08F615B}" type="pres">
      <dgm:prSet presAssocID="{5E917E99-E082-4E09-A2C0-44C12F971A6A}" presName="spaceBetweenRectangles" presStyleCnt="0"/>
      <dgm:spPr/>
    </dgm:pt>
    <dgm:pt modelId="{EE85961F-4A4D-4EDE-855D-760D922C48F6}" type="pres">
      <dgm:prSet presAssocID="{FAB0D79A-6A73-465B-8361-1FE36EEDCA6C}" presName="parentLin" presStyleCnt="0"/>
      <dgm:spPr/>
    </dgm:pt>
    <dgm:pt modelId="{2234A398-5A18-440A-9B31-5D99EC30BE8C}" type="pres">
      <dgm:prSet presAssocID="{FAB0D79A-6A73-465B-8361-1FE36EEDCA6C}" presName="parentLeftMargin" presStyleLbl="node1" presStyleIdx="1" presStyleCnt="3"/>
      <dgm:spPr/>
    </dgm:pt>
    <dgm:pt modelId="{51995420-F191-467D-9BF2-AC4D4D44A822}" type="pres">
      <dgm:prSet presAssocID="{FAB0D79A-6A73-465B-8361-1FE36EEDCA6C}" presName="parentText" presStyleLbl="node1" presStyleIdx="2" presStyleCnt="3" custScaleX="73378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93798D40-17A4-4F60-925E-8DD017A1743F}" type="pres">
      <dgm:prSet presAssocID="{FAB0D79A-6A73-465B-8361-1FE36EEDCA6C}" presName="negativeSpace" presStyleCnt="0"/>
      <dgm:spPr/>
    </dgm:pt>
    <dgm:pt modelId="{3C6D13E9-035D-48C2-B157-0FA2B30F21B6}" type="pres">
      <dgm:prSet presAssocID="{FAB0D79A-6A73-465B-8361-1FE36EEDCA6C}" presName="childText" presStyleLbl="alignAcc1" presStyleIdx="2" presStyleCnt="3">
        <dgm:presLayoutVars>
          <dgm:bulletEnabled val="1"/>
        </dgm:presLayoutVars>
      </dgm:prSet>
      <dgm:spPr/>
    </dgm:pt>
  </dgm:ptLst>
  <dgm:cxnLst>
    <dgm:cxn modelId="{01A64703-2DD0-45BE-B51C-8FB6746E3CA9}" type="presOf" srcId="{FAB0D79A-6A73-465B-8361-1FE36EEDCA6C}" destId="{2234A398-5A18-440A-9B31-5D99EC30BE8C}" srcOrd="0" destOrd="0" presId="urn:microsoft.com/office/officeart/2005/8/layout/list1#2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BA8F3F22-8D44-49CE-8C07-60524E994E38}" type="presOf" srcId="{FAB0D79A-6A73-465B-8361-1FE36EEDCA6C}" destId="{51995420-F191-467D-9BF2-AC4D4D44A822}" srcOrd="1" destOrd="0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1" destOrd="0" parTransId="{041EA2AA-79BF-4E81-BE26-7602451C547A}" sibTransId="{5E917E99-E082-4E09-A2C0-44C12F971A6A}"/>
    <dgm:cxn modelId="{454DAA7D-7045-45E6-8EC5-B7BD3D872078}" type="presOf" srcId="{69C06211-77AB-4945-9617-FE72D514367D}" destId="{3C6D13E9-035D-48C2-B157-0FA2B30F21B6}" srcOrd="0" destOrd="0" presId="urn:microsoft.com/office/officeart/2005/8/layout/list1#2"/>
    <dgm:cxn modelId="{A2F622A2-E4DB-4477-942D-FD44AEB4E764}" srcId="{B7B4D503-0B80-4460-922F-678D7B3B9A0D}" destId="{FAB0D79A-6A73-465B-8361-1FE36EEDCA6C}" srcOrd="2" destOrd="0" parTransId="{33450DC6-26F7-411A-BD9F-F57016F3B766}" sibTransId="{5104A0D4-D885-4FBB-8599-D9DDBD387BC4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768DF3E5-91D6-43C5-9FA3-C64C84C67A26}" srcId="{FAB0D79A-6A73-465B-8361-1FE36EEDCA6C}" destId="{69C06211-77AB-4945-9617-FE72D514367D}" srcOrd="0" destOrd="0" parTransId="{E4A86DB6-52D1-44D9-9B48-953F9A9F4DCE}" sibTransId="{B618DDCC-A5A9-44B3-AC48-7ED49C7AFCBB}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575A2F2B-2B4F-43EC-818C-B7E12DDDF3E9}" type="presParOf" srcId="{01DD0F12-12F5-4D40-B8E1-50F8BA73202A}" destId="{9ADB6F5D-9C9F-48E8-BA73-30A7CB91DDA9}" srcOrd="4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5" destOrd="0" presId="urn:microsoft.com/office/officeart/2005/8/layout/list1#2"/>
    <dgm:cxn modelId="{9627A8E8-A74A-4B1E-89F4-6766DE1ACE37}" type="presParOf" srcId="{01DD0F12-12F5-4D40-B8E1-50F8BA73202A}" destId="{F901923D-E6E1-47FE-BE41-8B8C66EFA3AF}" srcOrd="6" destOrd="0" presId="urn:microsoft.com/office/officeart/2005/8/layout/list1#2"/>
    <dgm:cxn modelId="{1DF9D7DA-C448-496C-8B8B-E830E4A0814F}" type="presParOf" srcId="{01DD0F12-12F5-4D40-B8E1-50F8BA73202A}" destId="{CC18E8B9-19B1-4F96-A127-5A94E08F615B}" srcOrd="7" destOrd="0" presId="urn:microsoft.com/office/officeart/2005/8/layout/list1#2"/>
    <dgm:cxn modelId="{F929161F-4AAF-4766-A387-286B2ECEBC11}" type="presParOf" srcId="{01DD0F12-12F5-4D40-B8E1-50F8BA73202A}" destId="{EE85961F-4A4D-4EDE-855D-760D922C48F6}" srcOrd="8" destOrd="0" presId="urn:microsoft.com/office/officeart/2005/8/layout/list1#2"/>
    <dgm:cxn modelId="{8F06F7D1-628F-4661-BD9F-C8347EB1FC06}" type="presParOf" srcId="{EE85961F-4A4D-4EDE-855D-760D922C48F6}" destId="{2234A398-5A18-440A-9B31-5D99EC30BE8C}" srcOrd="0" destOrd="0" presId="urn:microsoft.com/office/officeart/2005/8/layout/list1#2"/>
    <dgm:cxn modelId="{CCB44C85-F44D-4052-B803-B2D0D707C7DD}" type="presParOf" srcId="{EE85961F-4A4D-4EDE-855D-760D922C48F6}" destId="{51995420-F191-467D-9BF2-AC4D4D44A822}" srcOrd="1" destOrd="0" presId="urn:microsoft.com/office/officeart/2005/8/layout/list1#2"/>
    <dgm:cxn modelId="{9D78ACAF-890A-413C-BF49-CDB19B0C198A}" type="presParOf" srcId="{01DD0F12-12F5-4D40-B8E1-50F8BA73202A}" destId="{93798D40-17A4-4F60-925E-8DD017A1743F}" srcOrd="9" destOrd="0" presId="urn:microsoft.com/office/officeart/2005/8/layout/list1#2"/>
    <dgm:cxn modelId="{C202862A-7E7B-4B84-B809-41170FB083E1}" type="presParOf" srcId="{01DD0F12-12F5-4D40-B8E1-50F8BA73202A}" destId="{3C6D13E9-035D-48C2-B157-0FA2B30F21B6}" srcOrd="10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804351"/>
          <a:ext cx="7810500" cy="5665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AF6DF-8EBD-4BA9-AB1C-83666B416551}">
      <dsp:nvSpPr>
        <dsp:cNvPr id="0" name=""/>
        <dsp:cNvSpPr/>
      </dsp:nvSpPr>
      <dsp:spPr>
        <a:xfrm>
          <a:off x="390525" y="494391"/>
          <a:ext cx="4126209" cy="6199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Integrate EAST with Tesseract to achieve better accuracy.</a:t>
          </a:r>
        </a:p>
      </dsp:txBody>
      <dsp:txXfrm>
        <a:off x="390525" y="494391"/>
        <a:ext cx="4126209" cy="619920"/>
      </dsp:txXfrm>
    </dsp:sp>
    <dsp:sp modelId="{F901923D-E6E1-47FE-BE41-8B8C66EFA3AF}">
      <dsp:nvSpPr>
        <dsp:cNvPr id="0" name=""/>
        <dsp:cNvSpPr/>
      </dsp:nvSpPr>
      <dsp:spPr>
        <a:xfrm>
          <a:off x="0" y="1856073"/>
          <a:ext cx="78105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12420" rIns="606182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0" y="1856073"/>
        <a:ext cx="7810500" cy="529200"/>
      </dsp:txXfrm>
    </dsp:sp>
    <dsp:sp modelId="{E022AD64-6C14-41D5-BC9F-2BFBC0D6C3E0}">
      <dsp:nvSpPr>
        <dsp:cNvPr id="0" name=""/>
        <dsp:cNvSpPr/>
      </dsp:nvSpPr>
      <dsp:spPr>
        <a:xfrm>
          <a:off x="390525" y="1484313"/>
          <a:ext cx="4095755" cy="681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Enhance image pre-processing techniques.</a:t>
          </a:r>
        </a:p>
      </dsp:txBody>
      <dsp:txXfrm>
        <a:off x="390525" y="1484313"/>
        <a:ext cx="4095755" cy="681719"/>
      </dsp:txXfrm>
    </dsp:sp>
    <dsp:sp modelId="{3C6D13E9-035D-48C2-B157-0FA2B30F21B6}">
      <dsp:nvSpPr>
        <dsp:cNvPr id="0" name=""/>
        <dsp:cNvSpPr/>
      </dsp:nvSpPr>
      <dsp:spPr>
        <a:xfrm>
          <a:off x="0" y="2808633"/>
          <a:ext cx="78105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12420" rIns="60618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1500" kern="1200" dirty="0"/>
        </a:p>
      </dsp:txBody>
      <dsp:txXfrm>
        <a:off x="0" y="2808633"/>
        <a:ext cx="7810500" cy="529200"/>
      </dsp:txXfrm>
    </dsp:sp>
    <dsp:sp modelId="{51995420-F191-467D-9BF2-AC4D4D44A822}">
      <dsp:nvSpPr>
        <dsp:cNvPr id="0" name=""/>
        <dsp:cNvSpPr/>
      </dsp:nvSpPr>
      <dsp:spPr>
        <a:xfrm>
          <a:off x="390525" y="2498673"/>
          <a:ext cx="4011832" cy="6199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 the final project with a big dataset and describe the maximum accuracy achieved.</a:t>
          </a:r>
        </a:p>
      </dsp:txBody>
      <dsp:txXfrm>
        <a:off x="390525" y="2498673"/>
        <a:ext cx="4011832" cy="61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3/24/2021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/>
              <a:t>Mid Semester</a:t>
            </a:r>
            <a:br>
              <a:rPr lang="en-US" dirty="0"/>
            </a:br>
            <a:r>
              <a:rPr lang="en-US" b="0" dirty="0"/>
              <a:t>Progress Report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57852" y="3645024"/>
            <a:ext cx="5759896" cy="1234575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/>
              <a:t>Team </a:t>
            </a:r>
            <a:r>
              <a:rPr lang="en-US" b="1" dirty="0" err="1"/>
              <a:t>XTreme</a:t>
            </a:r>
            <a:endParaRPr lang="en-US" b="1" dirty="0"/>
          </a:p>
          <a:p>
            <a:pPr algn="r"/>
            <a:r>
              <a:rPr lang="en-US" b="1" dirty="0"/>
              <a:t> </a:t>
            </a:r>
            <a:r>
              <a:rPr lang="en-US" dirty="0"/>
              <a:t>Text Extraction and Recognition from Natural Scene Images using Tesseract </a:t>
            </a:r>
          </a:p>
          <a:p>
            <a:pPr algn="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87028-17A8-42D8-974E-83ECDBA3F98E}"/>
              </a:ext>
            </a:extLst>
          </p:cNvPr>
          <p:cNvSpPr txBox="1"/>
          <p:nvPr/>
        </p:nvSpPr>
        <p:spPr>
          <a:xfrm>
            <a:off x="1385787" y="5013176"/>
            <a:ext cx="45897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Team Members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Avichal Srivastava (17103004)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Vikas Kumar (17103026)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Himanshu Sharma (17103001) 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2F7CC-CB5E-4E46-8E5C-30735BE8D385}"/>
              </a:ext>
            </a:extLst>
          </p:cNvPr>
          <p:cNvSpPr txBox="1"/>
          <p:nvPr/>
        </p:nvSpPr>
        <p:spPr>
          <a:xfrm>
            <a:off x="6074427" y="5013176"/>
            <a:ext cx="29433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Supervised &amp; Guided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Neeta Mam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86BB-8B99-4B6F-AAC3-C492E981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26" y="381198"/>
            <a:ext cx="5199577" cy="675926"/>
          </a:xfrm>
        </p:spPr>
        <p:txBody>
          <a:bodyPr/>
          <a:lstStyle/>
          <a:p>
            <a:r>
              <a:rPr lang="en-IN" dirty="0"/>
              <a:t>Working (Tesseract)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DAA7B-3425-4A10-B787-EC983BC56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28800"/>
            <a:ext cx="7992888" cy="465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0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609600"/>
            <a:ext cx="4638674" cy="675926"/>
          </a:xfrm>
        </p:spPr>
        <p:txBody>
          <a:bodyPr/>
          <a:lstStyle/>
          <a:p>
            <a:r>
              <a:rPr lang="en-US" b="0" dirty="0"/>
              <a:t>GOALS FOR </a:t>
            </a:r>
            <a:br>
              <a:rPr lang="en-US" b="0" dirty="0"/>
            </a:br>
            <a:r>
              <a:rPr lang="en-US" dirty="0"/>
              <a:t>FINAL REVIEW</a:t>
            </a:r>
          </a:p>
        </p:txBody>
      </p:sp>
      <p:graphicFrame>
        <p:nvGraphicFramePr>
          <p:cNvPr id="10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390520"/>
              </p:ext>
            </p:extLst>
          </p:nvPr>
        </p:nvGraphicFramePr>
        <p:xfrm>
          <a:off x="666750" y="1772816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1CEE-46EB-451E-BC44-2BC9E5D3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D3F0-7AC4-4012-8A88-BD85CCD05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E8B81D-AD0E-4B1C-98F6-1359D0E4E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3928" y="4149080"/>
            <a:ext cx="3879056" cy="1234575"/>
          </a:xfrm>
        </p:spPr>
        <p:txBody>
          <a:bodyPr>
            <a:noAutofit/>
          </a:bodyPr>
          <a:lstStyle/>
          <a:p>
            <a:r>
              <a:rPr lang="en-IN" sz="6600" dirty="0">
                <a:latin typeface="Segoe Script" panose="030B0504020000000003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601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STATUS</a:t>
            </a:r>
            <a:r>
              <a:rPr lang="en-US" dirty="0"/>
              <a:t> SUMMARY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5D0777-B08C-4808-A096-0F7AA69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227B02-3746-4E15-9429-D3DBB15D0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4600" y="1640669"/>
            <a:ext cx="3939540" cy="1070483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EAST Test Detector has been implemented end to end.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E9B9A0-2E55-404A-BA78-59DB1860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98470" y="2692236"/>
            <a:ext cx="2971800" cy="829560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</a:rPr>
                <a:t>Tesserac</a:t>
              </a:r>
              <a:r>
                <a:rPr lang="en-US" sz="1500" dirty="0">
                  <a:solidFill>
                    <a:schemeClr val="bg1"/>
                  </a:solidFill>
                </a:rPr>
                <a:t>t Test classifier </a:t>
              </a:r>
              <a:r>
                <a:rPr lang="en-US" sz="1500" dirty="0" err="1">
                  <a:solidFill>
                    <a:schemeClr val="bg1"/>
                  </a:solidFill>
                </a:rPr>
                <a:t>implemention</a:t>
              </a:r>
              <a:r>
                <a:rPr lang="en-US" sz="1500" dirty="0">
                  <a:solidFill>
                    <a:schemeClr val="bg1"/>
                  </a:solidFill>
                </a:rPr>
                <a:t> has been done.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2F7363-23DF-4B13-B949-1B67E5B9A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98470" y="3502879"/>
            <a:ext cx="2971800" cy="829560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Callout: Up Arrow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llout: Up Arrow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Basic Image smoothening and pre-processing is implemented.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BE7A4D-0952-4CCE-B4D5-5EA863002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23728" y="4371177"/>
            <a:ext cx="4754880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Things pending to be completed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4903B-1814-4640-B963-6649C6729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4953000"/>
            <a:ext cx="2592140" cy="534632"/>
            <a:chOff x="4018" y="4176646"/>
            <a:chExt cx="2740521" cy="377390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FF15B5-B6C3-4E20-967D-9B191EBA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76CCF2-B0FA-4F8F-8B47-90D77F8752F3}"/>
                </a:ext>
              </a:extLst>
            </p:cNvPr>
            <p:cNvSpPr txBox="1"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dirty="0"/>
                <a:t>Integration of EAST Test detector with Tesseract</a:t>
              </a:r>
              <a:endParaRPr lang="en-US" sz="13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0637F-D752-40B2-9A50-9F38A0F6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5499083"/>
            <a:ext cx="2592140" cy="495393"/>
            <a:chOff x="2744539" y="4176646"/>
            <a:chExt cx="2740521" cy="606525"/>
          </a:xfrm>
          <a:solidFill>
            <a:schemeClr val="tx1">
              <a:lumMod val="85000"/>
            </a:schemeClr>
          </a:solidFill>
          <a:effectLst/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5BC195-8BB7-4A9D-925F-D15C5A39A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C79C1B-DDB2-464B-ABAC-AB735A52A176}"/>
                </a:ext>
              </a:extLst>
            </p:cNvPr>
            <p:cNvSpPr txBox="1"/>
            <p:nvPr/>
          </p:nvSpPr>
          <p:spPr>
            <a:xfrm>
              <a:off x="2744539" y="4176646"/>
              <a:ext cx="2740521" cy="60652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dirty="0"/>
                <a:t>Applying advanced pre-processing techniques</a:t>
              </a:r>
              <a:endParaRPr lang="en-US" sz="13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AD6677-7B63-49D3-8236-4BE2C5BA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5994476"/>
            <a:ext cx="2592140" cy="498127"/>
            <a:chOff x="5485060" y="4176646"/>
            <a:chExt cx="2740521" cy="970949"/>
          </a:xfrm>
          <a:solidFill>
            <a:schemeClr val="tx1">
              <a:lumMod val="75000"/>
            </a:schemeClr>
          </a:solidFill>
          <a:effectLst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2B4A79-CC1B-4BA9-A198-C9A3D2EFC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85060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6F0E5B-C28D-49F0-ABA5-2E5EFDC4F4F7}"/>
                </a:ext>
              </a:extLst>
            </p:cNvPr>
            <p:cNvSpPr txBox="1"/>
            <p:nvPr/>
          </p:nvSpPr>
          <p:spPr>
            <a:xfrm>
              <a:off x="5485060" y="4198966"/>
              <a:ext cx="2740521" cy="94862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ea typeface="+mn-ea"/>
                  <a:cs typeface="+mn-cs"/>
                </a:rPr>
                <a:t>Testing the final project with a big dataset.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EEB61C91-4E42-4C79-A83C-90B6019E77C7}"/>
              </a:ext>
            </a:extLst>
          </p:cNvPr>
          <p:cNvSpPr txBox="1">
            <a:spLocks/>
          </p:cNvSpPr>
          <p:nvPr/>
        </p:nvSpPr>
        <p:spPr>
          <a:xfrm>
            <a:off x="539552" y="463349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REQUIREMENTS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215DE3-CE1B-472C-A953-6ED42ED23C28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vert="horz" anchor="t">
            <a:normAutofit fontScale="70000" lnSpcReduction="20000"/>
          </a:bodyPr>
          <a:lstStyle>
            <a:lvl1pPr marL="6400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721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77824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1612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898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Python 3 </a:t>
            </a:r>
            <a:r>
              <a:rPr lang="en-US" dirty="0"/>
              <a:t>- 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used python as it contains many libraries that makes the task faster and easier. Also, the python is much more expressive and understandable than other languages.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OpenCV 3.4 </a:t>
            </a:r>
            <a:r>
              <a:rPr lang="en-US" dirty="0"/>
              <a:t>- </a:t>
            </a:r>
            <a:r>
              <a:rPr lang="en-IN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image processing. EAST is based on OpenCV. Also, the image is being smoothened using the inbuilt libraries of OpenCV.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n-US" dirty="0"/>
              <a:t> – 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image captured is processed by converting it into data points and stored as a NumPy array. NumPy helps to efficiently group datasets using established Python and NumPy concepts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b="1" u="sng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 1.5 </a:t>
            </a:r>
            <a:r>
              <a:rPr lang="en-US" dirty="0"/>
              <a:t>- 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 is an open source software library for high performance numerical computation. Its flexible architecture allows easy deployment of computation across a variety of platforms (CPUs, GPUs, TPUs), and from desktops to clusters of servers to mobile and edge devices</a:t>
            </a:r>
            <a:r>
              <a:rPr lang="en-US" sz="1900" dirty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b="1" u="sng" dirty="0" err="1">
                <a:solidFill>
                  <a:schemeClr val="accent2">
                    <a:lumMod val="75000"/>
                  </a:schemeClr>
                </a:solidFill>
              </a:rPr>
              <a:t>Pytesseract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library which has been developed to efficiently convert text in images into computer format using a well trained model provided the image passed is free from distortion and noises, etc.</a:t>
            </a:r>
            <a:endParaRPr lang="en-US" sz="19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A Good CPU for a faster image processing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16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53B492-13BD-4844-88A8-E36B039B8437}"/>
              </a:ext>
            </a:extLst>
          </p:cNvPr>
          <p:cNvSpPr txBox="1">
            <a:spLocks/>
          </p:cNvSpPr>
          <p:nvPr/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1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2A6CAC2-E256-4790-BA7E-C0C08F6586D5}"/>
              </a:ext>
            </a:extLst>
          </p:cNvPr>
          <p:cNvSpPr txBox="1">
            <a:spLocks/>
          </p:cNvSpPr>
          <p:nvPr/>
        </p:nvSpPr>
        <p:spPr>
          <a:xfrm>
            <a:off x="473063" y="895854"/>
            <a:ext cx="7355160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INSTALLING THE </a:t>
            </a:r>
          </a:p>
          <a:p>
            <a:r>
              <a:rPr lang="en-US" dirty="0"/>
              <a:t>PACKAGES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39A85E-642D-478E-AD8F-DE5F3105B0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8388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0484FE-7449-4FD8-B02A-F938A2628687}"/>
              </a:ext>
            </a:extLst>
          </p:cNvPr>
          <p:cNvSpPr txBox="1">
            <a:spLocks/>
          </p:cNvSpPr>
          <p:nvPr/>
        </p:nvSpPr>
        <p:spPr>
          <a:xfrm>
            <a:off x="2784247" y="2407986"/>
            <a:ext cx="4409482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400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F9E744-7494-42FD-AB27-576AE85DD1B5}"/>
              </a:ext>
            </a:extLst>
          </p:cNvPr>
          <p:cNvSpPr txBox="1">
            <a:spLocks/>
          </p:cNvSpPr>
          <p:nvPr/>
        </p:nvSpPr>
        <p:spPr>
          <a:xfrm>
            <a:off x="1066800" y="2407986"/>
            <a:ext cx="6126929" cy="334813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pip install </a:t>
            </a:r>
            <a:r>
              <a:rPr lang="en-US" sz="2000" dirty="0" err="1"/>
              <a:t>pytesseract</a:t>
            </a:r>
            <a:endParaRPr lang="en-US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pip install </a:t>
            </a:r>
            <a:r>
              <a:rPr lang="en-US" sz="2000" dirty="0" err="1"/>
              <a:t>imutils.object_detection</a:t>
            </a:r>
            <a:endParaRPr lang="en-US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pip install </a:t>
            </a:r>
            <a:r>
              <a:rPr lang="en-US" sz="2000" dirty="0" err="1"/>
              <a:t>numpy</a:t>
            </a:r>
            <a:r>
              <a:rPr lang="en-US" sz="2000" dirty="0"/>
              <a:t>==1.17.4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pip install </a:t>
            </a:r>
            <a:r>
              <a:rPr lang="en-US" sz="2000" dirty="0" err="1"/>
              <a:t>opencv</a:t>
            </a:r>
            <a:r>
              <a:rPr lang="en-US" sz="2000" dirty="0"/>
              <a:t>-python==3.4.0.14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pip </a:t>
            </a:r>
            <a:r>
              <a:rPr lang="en-US" sz="2000" dirty="0" err="1"/>
              <a:t>intsall</a:t>
            </a:r>
            <a:r>
              <a:rPr lang="en-US" sz="2000" dirty="0"/>
              <a:t> </a:t>
            </a:r>
            <a:r>
              <a:rPr lang="en-US" sz="2000" dirty="0" err="1"/>
              <a:t>tensorflow-gpu</a:t>
            </a:r>
            <a:r>
              <a:rPr lang="en-US" sz="2000" dirty="0"/>
              <a:t>==1.5.0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633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B17EBC-EEEB-456C-98E7-46BAED0D4B55}"/>
              </a:ext>
            </a:extLst>
          </p:cNvPr>
          <p:cNvSpPr txBox="1">
            <a:spLocks/>
          </p:cNvSpPr>
          <p:nvPr/>
        </p:nvSpPr>
        <p:spPr>
          <a:xfrm>
            <a:off x="350531" y="35136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F50D01-1F69-4C38-A042-D23D05C7BE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8388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6BCD4E-D57C-4460-B8A5-3C3F192B9466}"/>
              </a:ext>
            </a:extLst>
          </p:cNvPr>
          <p:cNvSpPr txBox="1">
            <a:spLocks/>
          </p:cNvSpPr>
          <p:nvPr/>
        </p:nvSpPr>
        <p:spPr>
          <a:xfrm>
            <a:off x="457200" y="1425655"/>
            <a:ext cx="7726680" cy="5715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6400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721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77824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1612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898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/>
          </a:p>
          <a:p>
            <a:endParaRPr lang="en-US" sz="1600"/>
          </a:p>
          <a:p>
            <a:endParaRPr lang="en-US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321AD6-A7D9-4E5B-A7EA-0A3615030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499535"/>
            <a:ext cx="6962090" cy="571500"/>
            <a:chOff x="2636518" y="3171825"/>
            <a:chExt cx="3168969" cy="51435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F5BEAFD-68C2-4870-81A2-3C8C782AF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2636B6E-07B6-44F4-B5EA-7DDB9EC78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395BD27E-A99A-47D5-A984-CAE3002A5CCB}"/>
              </a:ext>
            </a:extLst>
          </p:cNvPr>
          <p:cNvSpPr txBox="1">
            <a:spLocks/>
          </p:cNvSpPr>
          <p:nvPr/>
        </p:nvSpPr>
        <p:spPr>
          <a:xfrm>
            <a:off x="2784465" y="1531158"/>
            <a:ext cx="4409482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EAST Text Detector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0653114-C3FE-47A5-BCC1-E80E13BEB60D}"/>
              </a:ext>
            </a:extLst>
          </p:cNvPr>
          <p:cNvSpPr txBox="1">
            <a:spLocks/>
          </p:cNvSpPr>
          <p:nvPr/>
        </p:nvSpPr>
        <p:spPr>
          <a:xfrm>
            <a:off x="760525" y="2395516"/>
            <a:ext cx="7897689" cy="3600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“</a:t>
            </a:r>
            <a:r>
              <a:rPr lang="en-US" sz="2000" dirty="0" err="1"/>
              <a:t>frozen_east_text_detection.pb</a:t>
            </a:r>
            <a:r>
              <a:rPr lang="en-US" sz="2000" dirty="0"/>
              <a:t>” is the trained model file containing graph definitions and weights of the model based on </a:t>
            </a:r>
            <a:r>
              <a:rPr lang="en-US" sz="2000" dirty="0" err="1"/>
              <a:t>Tensorflow</a:t>
            </a:r>
            <a:r>
              <a:rPr lang="en-US" sz="2000" dirty="0"/>
              <a:t>. This is the model that will classify at which all places text is present in the image.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“images” folder contains the set of testing images.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“opencv_text_detection_image.py” is our main driving program which takes the image and the model file as an input and displays the image with highlighted text as a result.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Invocation: “python opencv_text_detection_image.py --image images/filename.jpg --east </a:t>
            </a:r>
            <a:r>
              <a:rPr lang="en-US" sz="2000" dirty="0" err="1"/>
              <a:t>frozen_east_text_detection.pb</a:t>
            </a:r>
            <a:r>
              <a:rPr lang="en-US" sz="2000" dirty="0"/>
              <a:t>”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309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132F-4B57-450D-BE8E-85E82EAF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(EAST)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1041E-7374-4B9B-8038-5DA40664D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52" y="1556792"/>
            <a:ext cx="846049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9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E6EC-D83B-4042-ADC9-A8655D85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(EAST)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947B8-9A25-40D9-8498-9878064A5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03" y="1556792"/>
            <a:ext cx="846199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5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B17EBC-EEEB-456C-98E7-46BAED0D4B55}"/>
              </a:ext>
            </a:extLst>
          </p:cNvPr>
          <p:cNvSpPr txBox="1">
            <a:spLocks/>
          </p:cNvSpPr>
          <p:nvPr/>
        </p:nvSpPr>
        <p:spPr>
          <a:xfrm>
            <a:off x="350531" y="35136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F50D01-1F69-4C38-A042-D23D05C7BE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8388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6BCD4E-D57C-4460-B8A5-3C3F192B9466}"/>
              </a:ext>
            </a:extLst>
          </p:cNvPr>
          <p:cNvSpPr txBox="1">
            <a:spLocks/>
          </p:cNvSpPr>
          <p:nvPr/>
        </p:nvSpPr>
        <p:spPr>
          <a:xfrm>
            <a:off x="457200" y="1425655"/>
            <a:ext cx="7726680" cy="5715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6400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721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77824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1612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898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/>
          </a:p>
          <a:p>
            <a:endParaRPr lang="en-US" sz="1600"/>
          </a:p>
          <a:p>
            <a:endParaRPr lang="en-US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321AD6-A7D9-4E5B-A7EA-0A3615030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9552" y="1462595"/>
            <a:ext cx="6962090" cy="571500"/>
            <a:chOff x="2636518" y="3171825"/>
            <a:chExt cx="3168969" cy="51435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F5BEAFD-68C2-4870-81A2-3C8C782AF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2636B6E-07B6-44F4-B5EA-7DDB9EC78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395BD27E-A99A-47D5-A984-CAE3002A5CCB}"/>
              </a:ext>
            </a:extLst>
          </p:cNvPr>
          <p:cNvSpPr txBox="1">
            <a:spLocks/>
          </p:cNvSpPr>
          <p:nvPr/>
        </p:nvSpPr>
        <p:spPr>
          <a:xfrm>
            <a:off x="2784465" y="1531158"/>
            <a:ext cx="4409482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Tesseract Text Recognizer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0653114-C3FE-47A5-BCC1-E80E13BEB60D}"/>
              </a:ext>
            </a:extLst>
          </p:cNvPr>
          <p:cNvSpPr txBox="1">
            <a:spLocks/>
          </p:cNvSpPr>
          <p:nvPr/>
        </p:nvSpPr>
        <p:spPr>
          <a:xfrm>
            <a:off x="623155" y="2363207"/>
            <a:ext cx="7897689" cy="3600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“tesseract_prog.py” is our main driving program which takes the image file as an input and smoothens it and then sends to </a:t>
            </a:r>
            <a:r>
              <a:rPr lang="en-US" sz="2000" dirty="0" err="1"/>
              <a:t>pytesseract</a:t>
            </a:r>
            <a:r>
              <a:rPr lang="en-US" sz="2000" dirty="0"/>
              <a:t> function to convert to text.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“</a:t>
            </a:r>
            <a:r>
              <a:rPr lang="en-US" sz="2000" dirty="0" err="1"/>
              <a:t>image_to_string</a:t>
            </a:r>
            <a:r>
              <a:rPr lang="en-US" sz="2000" dirty="0"/>
              <a:t>” function of </a:t>
            </a:r>
            <a:r>
              <a:rPr lang="en-US" sz="2000" dirty="0" err="1"/>
              <a:t>pytesseract</a:t>
            </a:r>
            <a:r>
              <a:rPr lang="en-US" sz="2000" dirty="0"/>
              <a:t> is being used in the program to identify the text.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Three image smoothening functions using OpenCV functions are used to increase the quality of detection. This is often termed as image pre-processing.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Three techniques used: </a:t>
            </a:r>
            <a:r>
              <a:rPr lang="en-US" sz="2000" dirty="0" err="1"/>
              <a:t>Grayscaling</a:t>
            </a:r>
            <a:r>
              <a:rPr lang="en-US" sz="2000" dirty="0"/>
              <a:t>, Blurring, Image thresholding.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Invocation: “python tesseract_prog.py”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089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86BB-8B99-4B6F-AAC3-C492E981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26" y="381198"/>
            <a:ext cx="5199577" cy="675926"/>
          </a:xfrm>
        </p:spPr>
        <p:txBody>
          <a:bodyPr/>
          <a:lstStyle/>
          <a:p>
            <a:r>
              <a:rPr lang="en-IN" dirty="0"/>
              <a:t>Working (Tesseract)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80B25-566E-41F1-B2A0-A90F8A5B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26" y="1412776"/>
            <a:ext cx="8526948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53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609</Words>
  <Application>Microsoft Office PowerPoint</Application>
  <PresentationFormat>On-screen Show (4:3)</PresentationFormat>
  <Paragraphs>72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Segoe Script</vt:lpstr>
      <vt:lpstr>Segoe UI</vt:lpstr>
      <vt:lpstr>Wingdings</vt:lpstr>
      <vt:lpstr>Wingdings 2</vt:lpstr>
      <vt:lpstr>Verve</vt:lpstr>
      <vt:lpstr>Mid Semester Progress Report</vt:lpstr>
      <vt:lpstr>STATUS SUMMARY</vt:lpstr>
      <vt:lpstr>PowerPoint Presentation</vt:lpstr>
      <vt:lpstr>PowerPoint Presentation</vt:lpstr>
      <vt:lpstr>PowerPoint Presentation</vt:lpstr>
      <vt:lpstr>Working (EAST)</vt:lpstr>
      <vt:lpstr>Working (EAST)</vt:lpstr>
      <vt:lpstr>PowerPoint Presentation</vt:lpstr>
      <vt:lpstr>Working (Tesseract)</vt:lpstr>
      <vt:lpstr>Working (Tesseract)</vt:lpstr>
      <vt:lpstr>GOALS FOR  FINAL 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Semester Progress Report</dc:title>
  <dc:creator>Avichal Srivastava</dc:creator>
  <cp:lastModifiedBy>Avichal Srivastava</cp:lastModifiedBy>
  <cp:revision>13</cp:revision>
  <dcterms:created xsi:type="dcterms:W3CDTF">2021-03-24T12:03:37Z</dcterms:created>
  <dcterms:modified xsi:type="dcterms:W3CDTF">2021-03-24T15:19:25Z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