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66" d="100"/>
          <a:sy n="166" d="100"/>
        </p:scale>
        <p:origin x="11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5/12/2021</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p:spPr>
        <p:style>
          <a:lnRef idx="2">
            <a:schemeClr val="accent4"/>
          </a:lnRef>
          <a:fillRef idx="1">
            <a:schemeClr val="lt1"/>
          </a:fillRef>
          <a:effectRef idx="0">
            <a:schemeClr val="accent4"/>
          </a:effectRef>
          <a:fontRef idx="minor">
            <a:schemeClr val="dk1"/>
          </a:fontRef>
        </p:style>
        <p:txBody>
          <a:bodyPr>
            <a:normAutofit/>
          </a:bodyPr>
          <a:lstStyle/>
          <a:p>
            <a:pPr defTabSz="951583"/>
            <a:br>
              <a:rPr lang="en-US" sz="1307" b="1" dirty="0">
                <a:solidFill>
                  <a:schemeClr val="tx1"/>
                </a:solidFill>
                <a:latin typeface="Calibri"/>
                <a:cs typeface="Arial"/>
              </a:rPr>
            </a:br>
            <a:r>
              <a:rPr lang="en-US" sz="1307" b="1" dirty="0">
                <a:solidFill>
                  <a:schemeClr val="tx1"/>
                </a:solidFill>
                <a:latin typeface="Calibri"/>
                <a:cs typeface="Arial"/>
              </a:rPr>
              <a:t>Automatic Feeding Machine</a:t>
            </a:r>
            <a:br>
              <a:rPr lang="en-US" sz="1307" b="1" dirty="0">
                <a:solidFill>
                  <a:schemeClr val="tx1"/>
                </a:solidFill>
                <a:latin typeface="Calibri"/>
                <a:cs typeface="Arial"/>
              </a:rPr>
            </a:br>
            <a:r>
              <a:rPr lang="en-US" sz="1307" b="1" dirty="0">
                <a:solidFill>
                  <a:schemeClr val="tx1"/>
                </a:solidFill>
                <a:latin typeface="Calibri"/>
                <a:cs typeface="Arial"/>
              </a:rPr>
              <a:t>Ido Elmaleh, Avichay Nega, Matan Tzabari</a:t>
            </a:r>
            <a:br>
              <a:rPr lang="en-US" sz="1307" b="1" dirty="0">
                <a:solidFill>
                  <a:schemeClr val="tx1"/>
                </a:solidFill>
                <a:latin typeface="Calibri"/>
                <a:cs typeface="Arial"/>
              </a:rPr>
            </a:br>
            <a:r>
              <a:rPr lang="en-US" sz="1307" b="1" dirty="0">
                <a:solidFill>
                  <a:schemeClr val="tx1"/>
                </a:solidFill>
                <a:latin typeface="Calibri"/>
                <a:cs typeface="Arial"/>
              </a:rPr>
              <a:t>Yossi Zaguri</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39366" y="1502749"/>
            <a:ext cx="3152036" cy="2349321"/>
          </a:xfrm>
          <a:prstGeom prst="roundRect">
            <a:avLst/>
          </a:prstGeom>
          <a:ln w="38100">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1" anchor="t"/>
          <a:lstStyle/>
          <a:p>
            <a:pPr>
              <a:defRPr/>
            </a:pPr>
            <a:endParaRPr lang="en-US" sz="1200" dirty="0">
              <a:solidFill>
                <a:prstClr val="black"/>
              </a:solidFill>
              <a:latin typeface="Arial" pitchFamily="34" charset="0"/>
              <a:ea typeface="Tahoma" pitchFamily="34" charset="0"/>
              <a:cs typeface="Arial" pitchFamily="34" charset="0"/>
            </a:endParaRPr>
          </a:p>
          <a:p>
            <a:pPr>
              <a:defRPr/>
            </a:pPr>
            <a:r>
              <a:rPr lang="en-US" sz="1200" dirty="0">
                <a:solidFill>
                  <a:prstClr val="black"/>
                </a:solidFill>
                <a:latin typeface="Arial" pitchFamily="34" charset="0"/>
                <a:ea typeface="Tahoma" pitchFamily="34" charset="0"/>
                <a:cs typeface="Arial" pitchFamily="34" charset="0"/>
              </a:rPr>
              <a:t>Our product will help many individuals and companies that wish to make the feeding process automatic. By giving their pet an authentication key (RF chip), the machine will fill the food plate upon sensor read.</a:t>
            </a:r>
            <a:br>
              <a:rPr lang="en-US" sz="1200" dirty="0">
                <a:solidFill>
                  <a:prstClr val="black"/>
                </a:solidFill>
                <a:latin typeface="Arial" pitchFamily="34" charset="0"/>
                <a:ea typeface="Tahoma" pitchFamily="34" charset="0"/>
                <a:cs typeface="Arial" pitchFamily="34" charset="0"/>
              </a:rPr>
            </a:br>
            <a:r>
              <a:rPr lang="en-US" sz="1200" dirty="0">
                <a:solidFill>
                  <a:prstClr val="black"/>
                </a:solidFill>
                <a:latin typeface="Arial" pitchFamily="34" charset="0"/>
                <a:ea typeface="Tahoma" pitchFamily="34" charset="0"/>
                <a:cs typeface="Arial" pitchFamily="34" charset="0"/>
              </a:rPr>
              <a:t>Furthermore, using a database and AI, our product will analyze the pet’s eating behavior to perfect the feeding process without human involvement.</a:t>
            </a:r>
            <a:endParaRPr lang="he-IL" sz="12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5" y="2641100"/>
            <a:ext cx="2944178" cy="2624578"/>
          </a:xfrm>
          <a:prstGeom prst="roundRect">
            <a:avLst/>
          </a:prstGeom>
          <a:ln w="38100"/>
        </p:spPr>
        <p:style>
          <a:lnRef idx="2">
            <a:schemeClr val="accent1"/>
          </a:lnRef>
          <a:fillRef idx="1">
            <a:schemeClr val="lt1"/>
          </a:fillRef>
          <a:effectRef idx="0">
            <a:schemeClr val="accent1"/>
          </a:effectRef>
          <a:fontRef idx="minor">
            <a:schemeClr val="dk1"/>
          </a:fontRef>
        </p:style>
        <p:txBody>
          <a:bodyPr rtlCol="1" anchor="t"/>
          <a:lstStyle/>
          <a:p>
            <a:pPr>
              <a:defRPr/>
            </a:pPr>
            <a:endParaRPr lang="en-US" sz="1200" b="1" dirty="0">
              <a:latin typeface="Arial" pitchFamily="34" charset="0"/>
              <a:ea typeface="Tahoma" pitchFamily="34" charset="0"/>
              <a:cs typeface="Arial" pitchFamily="34" charset="0"/>
            </a:endParaRPr>
          </a:p>
          <a:p>
            <a:pPr>
              <a:defRPr/>
            </a:pPr>
            <a:endParaRPr lang="en-US" sz="1200" dirty="0"/>
          </a:p>
          <a:p>
            <a:pPr>
              <a:defRPr/>
            </a:pPr>
            <a:r>
              <a:rPr lang="en-US" sz="1200" dirty="0"/>
              <a:t>The AFM (Automatic Feeding Machine) consists of:</a:t>
            </a:r>
          </a:p>
          <a:p>
            <a:pPr>
              <a:defRPr/>
            </a:pPr>
            <a:endParaRPr lang="en-US" sz="1200" dirty="0"/>
          </a:p>
          <a:p>
            <a:pPr marL="171450" indent="-171450">
              <a:buFont typeface="Wingdings" panose="05000000000000000000" pitchFamily="2" charset="2"/>
              <a:buChar char="v"/>
              <a:defRPr/>
            </a:pPr>
            <a:r>
              <a:rPr lang="en-US" sz="1200" b="1" dirty="0">
                <a:latin typeface="Arial" pitchFamily="34" charset="0"/>
                <a:ea typeface="Tahoma" pitchFamily="34" charset="0"/>
                <a:cs typeface="Arial" pitchFamily="34" charset="0"/>
              </a:rPr>
              <a:t>ESP32 Chip Microcontroller</a:t>
            </a:r>
          </a:p>
          <a:p>
            <a:pPr marL="171450" indent="-171450">
              <a:buFont typeface="Wingdings" panose="05000000000000000000" pitchFamily="2" charset="2"/>
              <a:buChar char="v"/>
              <a:defRPr/>
            </a:pPr>
            <a:r>
              <a:rPr lang="en-US" sz="1200" b="1" dirty="0">
                <a:latin typeface="Arial" pitchFamily="34" charset="0"/>
                <a:ea typeface="Tahoma" pitchFamily="34" charset="0"/>
                <a:cs typeface="Arial" pitchFamily="34" charset="0"/>
              </a:rPr>
              <a:t>RC522 RFID Module</a:t>
            </a:r>
          </a:p>
          <a:p>
            <a:pPr marL="171450" indent="-171450">
              <a:buFont typeface="Wingdings" panose="05000000000000000000" pitchFamily="2" charset="2"/>
              <a:buChar char="v"/>
              <a:defRPr/>
            </a:pPr>
            <a:r>
              <a:rPr lang="en-US" sz="1200" b="1" dirty="0">
                <a:latin typeface="Arial" pitchFamily="34" charset="0"/>
                <a:ea typeface="Tahoma" pitchFamily="34" charset="0"/>
                <a:cs typeface="Arial" pitchFamily="34" charset="0"/>
              </a:rPr>
              <a:t>Linear Actuator</a:t>
            </a:r>
          </a:p>
          <a:p>
            <a:pPr marL="171450" indent="-171450">
              <a:buFont typeface="Wingdings" panose="05000000000000000000" pitchFamily="2" charset="2"/>
              <a:buChar char="v"/>
              <a:defRPr/>
            </a:pPr>
            <a:r>
              <a:rPr lang="en-US" sz="1200" b="1" dirty="0">
                <a:latin typeface="Arial" pitchFamily="34" charset="0"/>
                <a:ea typeface="Tahoma" pitchFamily="34" charset="0"/>
                <a:cs typeface="Arial" pitchFamily="34" charset="0"/>
              </a:rPr>
              <a:t>Artificial Intelligence</a:t>
            </a:r>
          </a:p>
          <a:p>
            <a:pPr>
              <a:defRPr/>
            </a:pPr>
            <a:br>
              <a:rPr lang="en-US" sz="1200" dirty="0">
                <a:latin typeface="Arial" pitchFamily="34" charset="0"/>
                <a:ea typeface="Tahoma" pitchFamily="34" charset="0"/>
                <a:cs typeface="Arial" pitchFamily="34" charset="0"/>
              </a:rPr>
            </a:br>
            <a:r>
              <a:rPr lang="en-US" sz="1200" b="1" dirty="0">
                <a:latin typeface="Arial" pitchFamily="34" charset="0"/>
                <a:ea typeface="Tahoma" pitchFamily="34" charset="0"/>
                <a:cs typeface="Arial" pitchFamily="34" charset="0"/>
              </a:rPr>
              <a:t>Alternatives: </a:t>
            </a:r>
            <a:r>
              <a:rPr lang="en-US" sz="1200" dirty="0">
                <a:latin typeface="Arial" pitchFamily="34" charset="0"/>
                <a:ea typeface="Tahoma" pitchFamily="34" charset="0"/>
                <a:cs typeface="Arial" pitchFamily="34" charset="0"/>
              </a:rPr>
              <a:t>Manual feeding </a:t>
            </a:r>
          </a:p>
          <a:p>
            <a:pPr>
              <a:defRPr/>
            </a:pPr>
            <a:r>
              <a:rPr lang="en-US" sz="1200" b="1" dirty="0">
                <a:latin typeface="Arial" pitchFamily="34" charset="0"/>
                <a:ea typeface="Tahoma" pitchFamily="34" charset="0"/>
                <a:cs typeface="Arial" pitchFamily="34" charset="0"/>
              </a:rPr>
              <a:t>Design Considerations: </a:t>
            </a:r>
            <a:r>
              <a:rPr lang="en-US" sz="1200" dirty="0">
                <a:latin typeface="Arial" pitchFamily="34" charset="0"/>
                <a:ea typeface="Tahoma" pitchFamily="34" charset="0"/>
                <a:cs typeface="Arial" pitchFamily="34" charset="0"/>
              </a:rPr>
              <a:t>Plastic box with power requirements</a:t>
            </a:r>
            <a:br>
              <a:rPr lang="en-US" sz="1200" b="1" dirty="0">
                <a:latin typeface="Arial" pitchFamily="34" charset="0"/>
                <a:ea typeface="Tahoma" pitchFamily="34" charset="0"/>
                <a:cs typeface="Arial" pitchFamily="34" charset="0"/>
              </a:rPr>
            </a:br>
            <a:r>
              <a:rPr lang="he-IL" sz="1200" b="1" dirty="0">
                <a:latin typeface="Arial" pitchFamily="34" charset="0"/>
                <a:ea typeface="Tahoma" pitchFamily="34" charset="0"/>
                <a:cs typeface="Arial" pitchFamily="34" charset="0"/>
              </a:rPr>
              <a:t> </a:t>
            </a:r>
            <a:endParaRPr lang="en-US" sz="1200" b="1" dirty="0">
              <a:latin typeface="Arial" pitchFamily="34" charset="0"/>
              <a:ea typeface="Tahoma" pitchFamily="34" charset="0"/>
              <a:cs typeface="Arial" pitchFamily="34" charset="0"/>
            </a:endParaRPr>
          </a:p>
        </p:txBody>
      </p:sp>
      <p:sp>
        <p:nvSpPr>
          <p:cNvPr id="29" name="Rounded Rectangle 6"/>
          <p:cNvSpPr/>
          <p:nvPr/>
        </p:nvSpPr>
        <p:spPr>
          <a:xfrm>
            <a:off x="3575954" y="4041833"/>
            <a:ext cx="3115448" cy="1800072"/>
          </a:xfrm>
          <a:prstGeom prst="roundRect">
            <a:avLst/>
          </a:prstGeom>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1" anchor="t"/>
          <a:lstStyle/>
          <a:p>
            <a:pPr>
              <a:defRPr/>
            </a:pPr>
            <a:endParaRPr lang="en-US" sz="1200" dirty="0">
              <a:solidFill>
                <a:prstClr val="black"/>
              </a:solidFill>
              <a:latin typeface="Arial" pitchFamily="34" charset="0"/>
              <a:ea typeface="Tahoma" pitchFamily="34" charset="0"/>
              <a:cs typeface="Arial" pitchFamily="34" charset="0"/>
            </a:endParaRPr>
          </a:p>
          <a:p>
            <a:pPr>
              <a:defRPr/>
            </a:pPr>
            <a:r>
              <a:rPr lang="en-US" sz="1200" dirty="0">
                <a:latin typeface="Arial" pitchFamily="34" charset="0"/>
                <a:ea typeface="Tahoma" pitchFamily="34" charset="0"/>
                <a:cs typeface="Arial" pitchFamily="34" charset="0"/>
              </a:rPr>
              <a:t>Using Arduino code is uploaded to the controller, and with Node-Red, the AFM can be used from anywhere and communicate via Wi-Fi. </a:t>
            </a:r>
            <a:endParaRPr lang="en-US" sz="1200" b="1" dirty="0">
              <a:latin typeface="Arial" pitchFamily="34" charset="0"/>
              <a:ea typeface="Tahoma" pitchFamily="34" charset="0"/>
              <a:cs typeface="Arial" pitchFamily="34" charset="0"/>
            </a:endParaRPr>
          </a:p>
          <a:p>
            <a:pPr>
              <a:defRPr/>
            </a:pPr>
            <a:r>
              <a:rPr lang="en-US" sz="1200" dirty="0">
                <a:latin typeface="Arial" pitchFamily="34" charset="0"/>
                <a:ea typeface="Tahoma" pitchFamily="34" charset="0"/>
                <a:cs typeface="Arial" pitchFamily="34" charset="0"/>
              </a:rPr>
              <a:t>Feeding behavior is analyzed with Artificial Intelligence and based on the interaction of the pet with the AFM.</a:t>
            </a:r>
            <a:endParaRPr lang="he-IL" sz="1200" dirty="0">
              <a:solidFill>
                <a:prstClr val="black"/>
              </a:solidFill>
              <a:latin typeface="Arial" pitchFamily="34" charset="0"/>
              <a:ea typeface="Tahoma" pitchFamily="34" charset="0"/>
              <a:cs typeface="Arial" pitchFamily="34" charset="0"/>
            </a:endParaRPr>
          </a:p>
        </p:txBody>
      </p:sp>
      <p:sp>
        <p:nvSpPr>
          <p:cNvPr id="36" name="Rounded Rectangle 6"/>
          <p:cNvSpPr/>
          <p:nvPr/>
        </p:nvSpPr>
        <p:spPr>
          <a:xfrm>
            <a:off x="166596" y="5963728"/>
            <a:ext cx="6524805" cy="3906030"/>
          </a:xfrm>
          <a:prstGeom prst="roundRect">
            <a:avLst/>
          </a:prstGeom>
          <a:ln w="38100"/>
        </p:spPr>
        <p:style>
          <a:lnRef idx="2">
            <a:schemeClr val="accent3"/>
          </a:lnRef>
          <a:fillRef idx="1">
            <a:schemeClr val="lt1"/>
          </a:fillRef>
          <a:effectRef idx="0">
            <a:schemeClr val="accent3"/>
          </a:effectRef>
          <a:fontRef idx="minor">
            <a:schemeClr val="dk1"/>
          </a:fontRef>
        </p:style>
        <p:txBody>
          <a:bodyPr rtlCol="1" anchor="t"/>
          <a:lstStyle/>
          <a:p>
            <a:pPr rtl="1">
              <a:defRPr/>
            </a:pPr>
            <a:endParaRPr lang="he-IL" sz="1200" dirty="0">
              <a:solidFill>
                <a:prstClr val="black"/>
              </a:solidFill>
              <a:latin typeface="Arial" pitchFamily="34" charset="0"/>
              <a:ea typeface="Tahoma" pitchFamily="34" charset="0"/>
              <a:cs typeface="Arial"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a:p>
            <a:pPr rtl="1">
              <a:defRPr/>
            </a:pPr>
            <a:endParaRPr lang="en-US" sz="1200" dirty="0">
              <a:solidFill>
                <a:prstClr val="black"/>
              </a:solidFill>
              <a:latin typeface="Arial" pitchFamily="34" charset="0"/>
              <a:ea typeface="Tahoma" pitchFamily="34" charset="0"/>
              <a:cs typeface="Arial" pitchFamily="34" charset="0"/>
            </a:endParaRPr>
          </a:p>
          <a:p>
            <a:pPr rtl="1">
              <a:defRPr/>
            </a:pPr>
            <a:r>
              <a:rPr lang="en-US" sz="1200" dirty="0">
                <a:solidFill>
                  <a:prstClr val="black"/>
                </a:solidFill>
                <a:latin typeface="Arial" pitchFamily="34" charset="0"/>
                <a:ea typeface="Tahoma" pitchFamily="34" charset="0"/>
                <a:cs typeface="Arial" pitchFamily="34" charset="0"/>
              </a:rPr>
              <a:t>Once the container is filled with food, and a pet with an authentication key has gotten</a:t>
            </a:r>
          </a:p>
          <a:p>
            <a:pPr rtl="1">
              <a:defRPr/>
            </a:pPr>
            <a:r>
              <a:rPr lang="en-US" sz="1200" dirty="0">
                <a:solidFill>
                  <a:prstClr val="black"/>
                </a:solidFill>
                <a:latin typeface="Arial" pitchFamily="34" charset="0"/>
                <a:ea typeface="Tahoma" pitchFamily="34" charset="0"/>
                <a:cs typeface="Arial" pitchFamily="34" charset="0"/>
              </a:rPr>
              <a:t>closer to the sensor, a linear actuator will open the gate and the plate will be filled.</a:t>
            </a:r>
          </a:p>
          <a:p>
            <a:pPr rtl="1">
              <a:defRPr/>
            </a:pPr>
            <a:r>
              <a:rPr lang="en-US" sz="1200" dirty="0">
                <a:solidFill>
                  <a:prstClr val="black"/>
                </a:solidFill>
                <a:latin typeface="Arial" pitchFamily="34" charset="0"/>
                <a:ea typeface="Tahoma" pitchFamily="34" charset="0"/>
                <a:cs typeface="Arial" pitchFamily="34" charset="0"/>
              </a:rPr>
              <a:t>After several uses, the AI will change the amount and the duration of the actuator based on the eating habits of the animal.</a:t>
            </a:r>
            <a:endParaRPr lang="he-IL" sz="1200" dirty="0">
              <a:solidFill>
                <a:prstClr val="black"/>
              </a:solidFill>
              <a:latin typeface="Arial" pitchFamily="34" charset="0"/>
              <a:ea typeface="Tahoma" pitchFamily="34" charset="0"/>
              <a:cs typeface="Arial" pitchFamily="34" charset="0"/>
            </a:endParaRPr>
          </a:p>
        </p:txBody>
      </p:sp>
      <p:sp>
        <p:nvSpPr>
          <p:cNvPr id="13" name="TextBox 12"/>
          <p:cNvSpPr txBox="1"/>
          <p:nvPr/>
        </p:nvSpPr>
        <p:spPr>
          <a:xfrm>
            <a:off x="5594917" y="9118787"/>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41383" y="1911601"/>
            <a:ext cx="397983" cy="241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41382" y="3221338"/>
            <a:ext cx="397984" cy="24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26077" y="4436621"/>
            <a:ext cx="434574" cy="241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701800" y="5270333"/>
            <a:ext cx="236752" cy="407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6" y="1502750"/>
            <a:ext cx="2944177" cy="942296"/>
          </a:xfrm>
          <a:prstGeom prst="roundRect">
            <a:avLst/>
          </a:prstGeom>
          <a:ln w="38100"/>
        </p:spPr>
        <p:style>
          <a:lnRef idx="2">
            <a:schemeClr val="accent5"/>
          </a:lnRef>
          <a:fillRef idx="1">
            <a:schemeClr val="lt1"/>
          </a:fillRef>
          <a:effectRef idx="0">
            <a:schemeClr val="accent5"/>
          </a:effectRef>
          <a:fontRef idx="minor">
            <a:schemeClr val="dk1"/>
          </a:fontRef>
        </p:style>
        <p:txBody>
          <a:bodyPr rtlCol="1" anchor="t"/>
          <a:lstStyle/>
          <a:p>
            <a:pPr>
              <a:defRPr/>
            </a:pPr>
            <a:endParaRPr lang="en-US" sz="1200" dirty="0">
              <a:solidFill>
                <a:prstClr val="black"/>
              </a:solidFill>
              <a:latin typeface="Arial" pitchFamily="34" charset="0"/>
              <a:ea typeface="Tahoma" pitchFamily="34" charset="0"/>
            </a:endParaRPr>
          </a:p>
          <a:p>
            <a:pPr>
              <a:defRPr/>
            </a:pPr>
            <a:r>
              <a:rPr lang="en-US" sz="1200" dirty="0">
                <a:solidFill>
                  <a:prstClr val="black"/>
                </a:solidFill>
                <a:latin typeface="Arial" pitchFamily="34" charset="0"/>
                <a:ea typeface="Tahoma" pitchFamily="34" charset="0"/>
              </a:rPr>
              <a:t>An Automatic Feeding Machine that demands an authentication key for food access.</a:t>
            </a:r>
            <a:endParaRPr lang="he-IL" sz="1200" dirty="0">
              <a:solidFill>
                <a:prstClr val="black"/>
              </a:solidFill>
              <a:latin typeface="Arial" pitchFamily="34" charset="0"/>
              <a:ea typeface="Tahoma" pitchFamily="34" charset="0"/>
            </a:endParaRPr>
          </a:p>
        </p:txBody>
      </p:sp>
      <p:pic>
        <p:nvPicPr>
          <p:cNvPr id="22" name="Picture 21">
            <a:extLst>
              <a:ext uri="{FF2B5EF4-FFF2-40B4-BE49-F238E27FC236}">
                <a16:creationId xmlns:a16="http://schemas.microsoft.com/office/drawing/2014/main" id="{29E084B8-7F3C-4D20-94C1-11F9075F485A}"/>
              </a:ext>
            </a:extLst>
          </p:cNvPr>
          <p:cNvPicPr>
            <a:picLocks noChangeAspect="1"/>
          </p:cNvPicPr>
          <p:nvPr/>
        </p:nvPicPr>
        <p:blipFill rotWithShape="1">
          <a:blip r:embed="rId2">
            <a:extLst>
              <a:ext uri="{28A0092B-C50C-407E-A947-70E740481C1C}">
                <a14:useLocalDpi xmlns:a14="http://schemas.microsoft.com/office/drawing/2010/main" val="0"/>
              </a:ext>
            </a:extLst>
          </a:blip>
          <a:srcRect l="54556" t="36945" r="17196" b="35502"/>
          <a:stretch/>
        </p:blipFill>
        <p:spPr>
          <a:xfrm>
            <a:off x="427965" y="7548987"/>
            <a:ext cx="3172429" cy="2320771"/>
          </a:xfrm>
          <a:prstGeom prst="rect">
            <a:avLst/>
          </a:prstGeom>
        </p:spPr>
      </p:pic>
      <p:sp>
        <p:nvSpPr>
          <p:cNvPr id="24" name="TextBox 23">
            <a:extLst>
              <a:ext uri="{FF2B5EF4-FFF2-40B4-BE49-F238E27FC236}">
                <a16:creationId xmlns:a16="http://schemas.microsoft.com/office/drawing/2014/main" id="{E3D6DA39-54FA-4309-85A6-786EEA056494}"/>
              </a:ext>
            </a:extLst>
          </p:cNvPr>
          <p:cNvSpPr txBox="1"/>
          <p:nvPr/>
        </p:nvSpPr>
        <p:spPr>
          <a:xfrm>
            <a:off x="230361" y="1449601"/>
            <a:ext cx="2816646" cy="369332"/>
          </a:xfrm>
          <a:prstGeom prst="rect">
            <a:avLst/>
          </a:prstGeom>
          <a:noFill/>
        </p:spPr>
        <p:txBody>
          <a:bodyPr wrap="square" rtlCol="1">
            <a:spAutoFit/>
          </a:bodyPr>
          <a:lstStyle/>
          <a:p>
            <a:pPr algn="ctr"/>
            <a:r>
              <a:rPr lang="en-US" dirty="0"/>
              <a:t>Contribution/project goals:</a:t>
            </a:r>
            <a:endParaRPr lang="he-IL" dirty="0"/>
          </a:p>
        </p:txBody>
      </p:sp>
      <p:sp>
        <p:nvSpPr>
          <p:cNvPr id="25" name="TextBox 24">
            <a:extLst>
              <a:ext uri="{FF2B5EF4-FFF2-40B4-BE49-F238E27FC236}">
                <a16:creationId xmlns:a16="http://schemas.microsoft.com/office/drawing/2014/main" id="{23075B27-CA92-417B-96BD-068005605435}"/>
              </a:ext>
            </a:extLst>
          </p:cNvPr>
          <p:cNvSpPr txBox="1"/>
          <p:nvPr/>
        </p:nvSpPr>
        <p:spPr>
          <a:xfrm>
            <a:off x="4402108" y="1502749"/>
            <a:ext cx="1463139" cy="369332"/>
          </a:xfrm>
          <a:prstGeom prst="rect">
            <a:avLst/>
          </a:prstGeom>
          <a:noFill/>
        </p:spPr>
        <p:txBody>
          <a:bodyPr wrap="square" rtlCol="1">
            <a:spAutoFit/>
          </a:bodyPr>
          <a:lstStyle/>
          <a:p>
            <a:r>
              <a:rPr lang="en-US" dirty="0"/>
              <a:t>Introduction:</a:t>
            </a:r>
            <a:endParaRPr lang="he-IL" dirty="0"/>
          </a:p>
        </p:txBody>
      </p:sp>
      <p:sp>
        <p:nvSpPr>
          <p:cNvPr id="26" name="TextBox 25">
            <a:extLst>
              <a:ext uri="{FF2B5EF4-FFF2-40B4-BE49-F238E27FC236}">
                <a16:creationId xmlns:a16="http://schemas.microsoft.com/office/drawing/2014/main" id="{565F80F2-FF1F-4BD4-8AC3-55973EDB4F4E}"/>
              </a:ext>
            </a:extLst>
          </p:cNvPr>
          <p:cNvSpPr txBox="1"/>
          <p:nvPr/>
        </p:nvSpPr>
        <p:spPr>
          <a:xfrm>
            <a:off x="290953" y="2667878"/>
            <a:ext cx="2695462" cy="523220"/>
          </a:xfrm>
          <a:prstGeom prst="rect">
            <a:avLst/>
          </a:prstGeom>
          <a:noFill/>
        </p:spPr>
        <p:txBody>
          <a:bodyPr wrap="square" rtlCol="1">
            <a:spAutoFit/>
          </a:bodyPr>
          <a:lstStyle/>
          <a:p>
            <a:r>
              <a:rPr lang="en-US" sz="1400" b="1" dirty="0"/>
              <a:t>Methods/algorithms/Alternatives or Design Considerations:</a:t>
            </a:r>
            <a:endParaRPr lang="he-IL" sz="1400" b="1" dirty="0"/>
          </a:p>
        </p:txBody>
      </p:sp>
      <p:sp>
        <p:nvSpPr>
          <p:cNvPr id="27" name="TextBox 26">
            <a:extLst>
              <a:ext uri="{FF2B5EF4-FFF2-40B4-BE49-F238E27FC236}">
                <a16:creationId xmlns:a16="http://schemas.microsoft.com/office/drawing/2014/main" id="{E4875DFE-231B-455B-9A60-C9E79FD2A4AF}"/>
              </a:ext>
            </a:extLst>
          </p:cNvPr>
          <p:cNvSpPr txBox="1"/>
          <p:nvPr/>
        </p:nvSpPr>
        <p:spPr>
          <a:xfrm>
            <a:off x="4088841" y="4067289"/>
            <a:ext cx="2053086" cy="369332"/>
          </a:xfrm>
          <a:prstGeom prst="rect">
            <a:avLst/>
          </a:prstGeom>
          <a:noFill/>
        </p:spPr>
        <p:txBody>
          <a:bodyPr wrap="square" rtlCol="1">
            <a:spAutoFit/>
          </a:bodyPr>
          <a:lstStyle/>
          <a:p>
            <a:r>
              <a:rPr lang="en-US" dirty="0"/>
              <a:t>Selected Approach:</a:t>
            </a:r>
            <a:endParaRPr lang="he-IL" dirty="0"/>
          </a:p>
        </p:txBody>
      </p:sp>
      <p:sp>
        <p:nvSpPr>
          <p:cNvPr id="28" name="TextBox 27">
            <a:extLst>
              <a:ext uri="{FF2B5EF4-FFF2-40B4-BE49-F238E27FC236}">
                <a16:creationId xmlns:a16="http://schemas.microsoft.com/office/drawing/2014/main" id="{0282ABAD-715D-46BB-99B7-E9AFB54A7BB1}"/>
              </a:ext>
            </a:extLst>
          </p:cNvPr>
          <p:cNvSpPr txBox="1"/>
          <p:nvPr/>
        </p:nvSpPr>
        <p:spPr>
          <a:xfrm>
            <a:off x="355950" y="5963728"/>
            <a:ext cx="5864128" cy="523220"/>
          </a:xfrm>
          <a:prstGeom prst="rect">
            <a:avLst/>
          </a:prstGeom>
          <a:noFill/>
        </p:spPr>
        <p:txBody>
          <a:bodyPr wrap="square" rtlCol="1">
            <a:spAutoFit/>
          </a:bodyPr>
          <a:lstStyle/>
          <a:p>
            <a:pPr algn="ctr" rtl="1">
              <a:defRPr/>
            </a:pPr>
            <a:r>
              <a:rPr lang="en-US" sz="1400" b="1" dirty="0">
                <a:solidFill>
                  <a:prstClr val="black"/>
                </a:solidFill>
                <a:latin typeface="Arial" pitchFamily="34" charset="0"/>
                <a:ea typeface="Tahoma" pitchFamily="34" charset="0"/>
                <a:cs typeface="Arial" pitchFamily="34" charset="0"/>
              </a:rPr>
              <a:t>Solution Description </a:t>
            </a:r>
            <a:br>
              <a:rPr lang="en-US" sz="1400" b="1" dirty="0">
                <a:solidFill>
                  <a:prstClr val="black"/>
                </a:solidFill>
                <a:latin typeface="Arial" pitchFamily="34" charset="0"/>
                <a:ea typeface="Tahoma" pitchFamily="34" charset="0"/>
                <a:cs typeface="Arial" pitchFamily="34" charset="0"/>
              </a:rPr>
            </a:br>
            <a:r>
              <a:rPr lang="en-US" sz="1400" b="1" dirty="0">
                <a:solidFill>
                  <a:prstClr val="black"/>
                </a:solidFill>
                <a:latin typeface="Arial" pitchFamily="34" charset="0"/>
                <a:ea typeface="Tahoma" pitchFamily="34" charset="0"/>
                <a:cs typeface="Arial" pitchFamily="34" charset="0"/>
              </a:rPr>
              <a:t>(Algorithms, Modulation, Patterns, Infrastructure, UI, Functionality)</a:t>
            </a:r>
          </a:p>
        </p:txBody>
      </p:sp>
      <p:pic>
        <p:nvPicPr>
          <p:cNvPr id="31" name="Picture 30">
            <a:extLst>
              <a:ext uri="{FF2B5EF4-FFF2-40B4-BE49-F238E27FC236}">
                <a16:creationId xmlns:a16="http://schemas.microsoft.com/office/drawing/2014/main" id="{D0275DE0-4AB6-4174-A7CD-F284743C27D6}"/>
              </a:ext>
            </a:extLst>
          </p:cNvPr>
          <p:cNvPicPr>
            <a:picLocks noChangeAspect="1"/>
          </p:cNvPicPr>
          <p:nvPr/>
        </p:nvPicPr>
        <p:blipFill rotWithShape="1">
          <a:blip r:embed="rId3">
            <a:extLst>
              <a:ext uri="{28A0092B-C50C-407E-A947-70E740481C1C}">
                <a14:useLocalDpi xmlns:a14="http://schemas.microsoft.com/office/drawing/2010/main" val="0"/>
              </a:ext>
            </a:extLst>
          </a:blip>
          <a:srcRect l="18223" r="9631"/>
          <a:stretch/>
        </p:blipFill>
        <p:spPr>
          <a:xfrm>
            <a:off x="5284639" y="7520565"/>
            <a:ext cx="1293963" cy="1663300"/>
          </a:xfrm>
          <a:prstGeom prst="rect">
            <a:avLst/>
          </a:prstGeom>
        </p:spPr>
      </p:pic>
      <p:pic>
        <p:nvPicPr>
          <p:cNvPr id="33" name="Picture 32">
            <a:extLst>
              <a:ext uri="{FF2B5EF4-FFF2-40B4-BE49-F238E27FC236}">
                <a16:creationId xmlns:a16="http://schemas.microsoft.com/office/drawing/2014/main" id="{380FB670-DB30-42F2-9810-122FDC453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5" y="26684"/>
            <a:ext cx="1259134" cy="1230379"/>
          </a:xfrm>
          <a:prstGeom prst="rect">
            <a:avLst/>
          </a:prstGeom>
        </p:spPr>
      </p:pic>
      <p:pic>
        <p:nvPicPr>
          <p:cNvPr id="35" name="Picture 34">
            <a:extLst>
              <a:ext uri="{FF2B5EF4-FFF2-40B4-BE49-F238E27FC236}">
                <a16:creationId xmlns:a16="http://schemas.microsoft.com/office/drawing/2014/main" id="{E56F9625-C004-4FEA-A7F2-1B2030F7BD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0416" y="9305688"/>
            <a:ext cx="499662" cy="49966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TotalTime>
  <Words>272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Ido Elmaliah</cp:lastModifiedBy>
  <cp:revision>19</cp:revision>
  <dcterms:created xsi:type="dcterms:W3CDTF">2020-05-21T09:41:20Z</dcterms:created>
  <dcterms:modified xsi:type="dcterms:W3CDTF">2021-05-12T11:15:39Z</dcterms:modified>
</cp:coreProperties>
</file>