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002147"/>
    <a:srgbClr val="00007A"/>
    <a:srgbClr val="00002A"/>
    <a:srgbClr val="CFE4FE"/>
    <a:srgbClr val="003399"/>
    <a:srgbClr val="2C5D98"/>
    <a:srgbClr val="00FE2A"/>
    <a:srgbClr val="3A7CCB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D39C3-47E1-4354-BE86-44727052C124}" v="381" dt="2024-07-11T10:43:0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38" d="100"/>
          <a:sy n="38" d="100"/>
        </p:scale>
        <p:origin x="-1254" y="-6552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9342000"/>
            <a:ext cx="9360000" cy="2224653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954720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10655999"/>
            <a:ext cx="8820000" cy="611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Networks (DNNs) are a type of learned functions which consist of multiple layers between the input and output layers.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been shown that DNNs suffer from miscalibration, meaning there is a discrepancy  between predicted probabilities and actual outcomes.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instance, if a DNN is 90% confident in its predictions for 100 samples, we expect it to be correct for 90 samples, and wrong for 10 samples. The objective of calibration is to achieve this alignment.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7160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850861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and understand state-of-the-art calibration methods for DNNs.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and compare leading calibration methods on audio classification DNNs.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Investigate the correlation between DNN hyper-parameter values and miscalibration.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697123"/>
            <a:ext cx="8820000" cy="344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research on calibration of audio DNNs.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data collection, processing and manipulation is required.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create multiple models with parameter variations to assess the relationship between hyper-parameter values and miscalibration.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5554123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954720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458000" y="9342000"/>
            <a:ext cx="9360000" cy="12879849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298481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Miscalibration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32058000"/>
            <a:ext cx="9360000" cy="9725500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17210881"/>
            <a:ext cx="8475042" cy="10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Hyper-parameter Values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2652000"/>
            <a:ext cx="9360000" cy="913150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29080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92000" y="33993329"/>
            <a:ext cx="8641154" cy="768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0" bIns="45720" anchor="t"/>
          <a:lstStyle/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Miscalibration for Audio: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issues have been observed to significantly impact the audio field, aligning with earlier predictions.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Distribution and Network Calibration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Network calibration appears to be sensitive to variations in dataset distribution.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Effects on Confidence Levels: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 often exhibit both over and under confidence. Implementing isotonic or histogram calibration methods might improve</a:t>
            </a: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 accuracy and calibration reliability.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values and Calibration: 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choice of hyperparameter values (e.g., number of epochs, batch size) can significantly influence network calibration.</a:t>
            </a:r>
          </a:p>
          <a:p>
            <a:pPr marL="425450" indent="-425450" algn="l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9547200"/>
            <a:ext cx="81074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Miscalibration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9342001"/>
            <a:ext cx="9360000" cy="719099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1065600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expected, audio classification DNNs also suffer from miscalibration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Calibration of Deep Neural Networks</a:t>
            </a:r>
            <a:endParaRPr lang="en-US" sz="10000" kern="0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152481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Yonatan Leibovich and </a:t>
            </a: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Avichay</a:t>
            </a: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Ashur, Supervised by Yair Moshe</a:t>
            </a:r>
          </a:p>
        </p:txBody>
      </p:sp>
      <p:sp>
        <p:nvSpPr>
          <p:cNvPr id="252" name="Rounded Rectangle 172"/>
          <p:cNvSpPr/>
          <p:nvPr/>
        </p:nvSpPr>
        <p:spPr>
          <a:xfrm>
            <a:off x="10458000" y="22690799"/>
            <a:ext cx="9360000" cy="19092701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907433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Datasets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655998"/>
            <a:ext cx="8820000" cy="1133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to focus on post-processing methods that address miscalibration after model training: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Binning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Divides the interval [0,1] into bins and solves an optimization problem to adjust the probability of each prediction, aiming to reduce the ECE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1600" u="sng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Isotonic Regression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Similar to histogram binning but with the added flexibility of adjusting the number and size of the bins.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Platt Calibration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parametric method that applies an additional layer after the </a:t>
            </a:r>
            <a:r>
              <a:rPr lang="en-US" sz="2990" b="0" dirty="0" err="1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function, optimizing its parameters to reduce the ECE: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800" u="sng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Scaling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Similar to Platt calibration, but with the parameter </a:t>
            </a:r>
            <a:r>
              <a:rPr lang="en-US" sz="2990" b="0" i="1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replaced by a scalar </a:t>
            </a:r>
            <a:r>
              <a:rPr lang="en-US" sz="2990" b="0" i="1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990" b="0" i="1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b=0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One appealing aspect of temperature scaling is that it does not affect the model’s accuracy.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4"/>
              <p:cNvSpPr>
                <a:spLocks noChangeArrowheads="1"/>
              </p:cNvSpPr>
              <p:nvPr/>
            </p:nvSpPr>
            <p:spPr bwMode="auto">
              <a:xfrm>
                <a:off x="900000" y="36881396"/>
                <a:ext cx="8820000" cy="4332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Expected Calibration Error (ECE) quantifies the accuracy of the model compared to its confidence.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instance, if a model correctly classifies 100% of the samples but its confidence is only 80%, its ECE is: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𝐸𝐶𝐸</m:t>
                      </m:r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2990" b="0" i="1" smtClean="0">
                              <a:solidFill>
                                <a:srgbClr val="000068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</m:d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2990" b="0" i="1" smtClean="0">
                          <a:solidFill>
                            <a:srgbClr val="000068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2990" b="0" dirty="0">
                  <a:solidFill>
                    <a:srgbClr val="0000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000" y="36881396"/>
                <a:ext cx="8820000" cy="4332485"/>
              </a:xfrm>
              <a:prstGeom prst="rect">
                <a:avLst/>
              </a:prstGeom>
              <a:blipFill>
                <a:blip r:embed="rId2"/>
                <a:stretch>
                  <a:fillRect l="-2075" t="-3516" r="-2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0818200" y="15898371"/>
            <a:ext cx="748433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*Self trained models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60206" y="18448189"/>
            <a:ext cx="8474400" cy="15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analysis on the FSD-50K dataset revealed correlation between model accuracy and ECE:</a:t>
            </a:r>
          </a:p>
        </p:txBody>
      </p:sp>
      <p:sp>
        <p:nvSpPr>
          <p:cNvPr id="127" name="Rounded Rectangle 199"/>
          <p:cNvSpPr/>
          <p:nvPr/>
        </p:nvSpPr>
        <p:spPr>
          <a:xfrm>
            <a:off x="20286000" y="17002800"/>
            <a:ext cx="9360000" cy="15180349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2024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49E09059-47EE-4021-A733-817D12918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06" y="-39459"/>
            <a:ext cx="4614787" cy="307714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1160AF90-06E9-466C-8E4C-AE5B94028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0" y="720901"/>
            <a:ext cx="8239920" cy="161888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BD23023-A7A4-D97F-F3C2-627FAEF855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751"/>
          <a:stretch/>
        </p:blipFill>
        <p:spPr>
          <a:xfrm>
            <a:off x="834512" y="17001749"/>
            <a:ext cx="8951534" cy="3117961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14F5CCE-C573-574E-9B15-FF12DFF4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73" y="20080703"/>
            <a:ext cx="8820000" cy="5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  <a:buSzPct val="125000"/>
            </a:pPr>
            <a:r>
              <a:rPr lang="en-US" sz="200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overconfident and underconfident networks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CC1B6A6B-3C61-09D4-A1ED-D74EB901E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4527" y="27574081"/>
            <a:ext cx="8352000" cy="6260539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399C96F9-5F84-93CE-CA5C-F98F8F6C1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4527" y="34289313"/>
            <a:ext cx="8352000" cy="6222516"/>
          </a:xfrm>
          <a:prstGeom prst="rect">
            <a:avLst/>
          </a:prstGeom>
        </p:spPr>
      </p:pic>
      <p:sp>
        <p:nvSpPr>
          <p:cNvPr id="31" name="Rectangle 4">
            <a:extLst>
              <a:ext uri="{FF2B5EF4-FFF2-40B4-BE49-F238E27FC236}">
                <a16:creationId xmlns:a16="http://schemas.microsoft.com/office/drawing/2014/main" id="{78737680-7473-8FA6-0DAB-B3BFF7AA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779" y="24221281"/>
            <a:ext cx="8820000" cy="345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a comprehensive understanding and obtain reliable results, we selected multiple datasets for our analysis.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identified four major and diverse audio datasets that are suitable for our study.</a:t>
            </a:r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12DC76FA-5254-420D-4AD8-63C970025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18200" y="11884941"/>
            <a:ext cx="8474401" cy="3922868"/>
          </a:xfrm>
          <a:prstGeom prst="rect">
            <a:avLst/>
          </a:prstGeom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8E529C3F-6506-9A38-D822-9CAB53E08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4876"/>
          <a:stretch/>
        </p:blipFill>
        <p:spPr>
          <a:xfrm>
            <a:off x="2244093" y="33898681"/>
            <a:ext cx="5999734" cy="1018643"/>
          </a:xfrm>
          <a:prstGeom prst="rect">
            <a:avLst/>
          </a:prstGeom>
        </p:spPr>
      </p:pic>
      <p:pic>
        <p:nvPicPr>
          <p:cNvPr id="36" name="תמונה 35">
            <a:extLst>
              <a:ext uri="{FF2B5EF4-FFF2-40B4-BE49-F238E27FC236}">
                <a16:creationId xmlns:a16="http://schemas.microsoft.com/office/drawing/2014/main" id="{C21BC623-D453-0C63-501D-185EBB588E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504" b="-3296"/>
          <a:stretch/>
        </p:blipFill>
        <p:spPr>
          <a:xfrm>
            <a:off x="2634080" y="35106638"/>
            <a:ext cx="5169511" cy="1052217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458E007E-7095-AE1D-0DAA-3E3165B49A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42106" y="13910567"/>
            <a:ext cx="3581400" cy="861914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7D006579-1303-AD08-17C7-40A5509AA9C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0587"/>
          <a:stretch/>
        </p:blipFill>
        <p:spPr>
          <a:xfrm>
            <a:off x="13365518" y="18353881"/>
            <a:ext cx="2904369" cy="504000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1D3500AB-178D-39E9-7605-3D4A692695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90806" y="19649281"/>
            <a:ext cx="6567403" cy="5111496"/>
          </a:xfrm>
          <a:prstGeom prst="rect">
            <a:avLst/>
          </a:prstGeom>
        </p:spPr>
      </p:pic>
      <p:sp>
        <p:nvSpPr>
          <p:cNvPr id="45" name="Rectangle 4">
            <a:extLst>
              <a:ext uri="{FF2B5EF4-FFF2-40B4-BE49-F238E27FC236}">
                <a16:creationId xmlns:a16="http://schemas.microsoft.com/office/drawing/2014/main" id="{32439C13-42E2-8F88-A47D-252BE72F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0206" y="25135681"/>
            <a:ext cx="8474400" cy="15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analysis on the DCASE-2017 dataset revealed correlation between ECE and number of training epochs:</a:t>
            </a:r>
          </a:p>
        </p:txBody>
      </p:sp>
      <p:pic>
        <p:nvPicPr>
          <p:cNvPr id="47" name="תמונה 46">
            <a:extLst>
              <a:ext uri="{FF2B5EF4-FFF2-40B4-BE49-F238E27FC236}">
                <a16:creationId xmlns:a16="http://schemas.microsoft.com/office/drawing/2014/main" id="{D4A8B18F-71E8-DF1F-D9BF-74154E0644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90806" y="26812081"/>
            <a:ext cx="6612871" cy="5110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148</TotalTime>
  <Words>539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#1 with big title</dc:title>
  <dc:creator>yair@ee.technion.ac.il</dc:creator>
  <cp:lastModifiedBy>Yair Moshe</cp:lastModifiedBy>
  <cp:revision>72</cp:revision>
  <dcterms:created xsi:type="dcterms:W3CDTF">2016-09-01T09:00:45Z</dcterms:created>
  <dcterms:modified xsi:type="dcterms:W3CDTF">2024-08-03T21:39:11Z</dcterms:modified>
</cp:coreProperties>
</file>