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002147"/>
    <a:srgbClr val="00007A"/>
    <a:srgbClr val="00002A"/>
    <a:srgbClr val="CFE4FE"/>
    <a:srgbClr val="003399"/>
    <a:srgbClr val="2C5D98"/>
    <a:srgbClr val="00FE2A"/>
    <a:srgbClr val="3A7CCB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25" d="100"/>
          <a:sy n="25" d="100"/>
        </p:scale>
        <p:origin x="3018" y="-175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9342000"/>
            <a:ext cx="9360000" cy="19907562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954720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10655999"/>
            <a:ext cx="8820000" cy="625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is a powerful technique that can be used to train robust classifier. It has shown its effectiveness in diverse areas ranging from image analysis to natural language processing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 task for SAR-related algorithms has long been object detection and classification, which is called automatic target recognition (ATR).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illustrate this workflow, we will use the MSTAR dataset published by the Air Force Research Laboratory. Our goal is to develop a model to classify ground targets based on SAR imagery.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0956" y="19633877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88206" y="20616186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and understand the principles of Synthetic Aperture Radar.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and reproduce the current implementations for classifying SAR images.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improve the performances of current networks on MSTAR dataset.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888206" y="24813650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dataset – training set consist of 2,747 images only.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imbalance.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subtle differences between the classes.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variability in the target appearance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suffer from Speckle noise, hard to model and to denoise.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3745633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458000" y="9342000"/>
            <a:ext cx="9360000" cy="1205988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97654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9542044"/>
            <a:ext cx="9360000" cy="122414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55212" y="9539366"/>
            <a:ext cx="8475042" cy="9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Solution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6044077"/>
            <a:ext cx="9360000" cy="573942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55213" y="36044077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86169" y="37031311"/>
            <a:ext cx="8641154" cy="46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we successfully enhanced the current results on the MSTAR dataset.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 </a:t>
            </a: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improved the accuracy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 also reduced the </a:t>
            </a: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network’s weight by 90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the previous best-performing network..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explored various approaches, including classical and deep learning methods, through our research, and compared their accuracies..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9547200"/>
            <a:ext cx="81074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Pros / Cons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71805" y="28675646"/>
            <a:ext cx="9360000" cy="713017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Target Classification Using Deep Learning</a:t>
            </a:r>
            <a:endParaRPr lang="en-US" sz="9600" kern="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1524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Avichay Ashur, Supervised by Dr. Meir Bar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zohar</a:t>
            </a:r>
            <a:endParaRPr lang="en-US" sz="600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458000" y="21837832"/>
            <a:ext cx="9360000" cy="8479449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1980606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MSTAR Datasets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655999"/>
            <a:ext cx="8820000" cy="104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Pros: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mounted on aircraft or spacecraft.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Capable of generating high resolution images.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of weather, can work during the day and the night.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doesn't depend on flight altitude.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Cons: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long time (minutes to hours) to generate a single image.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depend on environmental conditions – different reflection coefficient.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know moving speed, height and target location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 to visual interpretate without specialized training.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computational requirements for data processing.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02550" y="31066963"/>
            <a:ext cx="8820000" cy="991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Aperture Radar (SAR) is a form of radar that is used to create 2D/3D images of objects.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basic principles: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Signal Transmission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SAR sends out pulses of radio waves.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Collection: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radar collects the echoes reflected from the ground target.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Integration: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radar integrates the received signals over time and space.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signal processing techniques used to create a final image with enhanced resolution.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 image processing require knowing: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Azimuth: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Angle.</a:t>
            </a:r>
            <a:endParaRPr lang="en-US" sz="299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Altitude: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Height.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Flying Speed: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and Amplitude.</a:t>
            </a:r>
            <a:endParaRPr lang="en-US" sz="299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86810" y="10487423"/>
            <a:ext cx="8474400" cy="246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 is – </a:t>
            </a: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AConvNet.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AConvNet is built from 5 CNN Layers +3 Max Pool Layers.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params: 300k | 1.1MB memory size.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ounded Rectangle 199"/>
          <p:cNvSpPr/>
          <p:nvPr/>
        </p:nvSpPr>
        <p:spPr>
          <a:xfrm>
            <a:off x="20285999" y="9342000"/>
            <a:ext cx="9360000" cy="1907828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2024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49E09059-47EE-4021-A733-817D12918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06" y="-39459"/>
            <a:ext cx="4614787" cy="307714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1160AF90-06E9-466C-8E4C-AE5B94028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" y="720901"/>
            <a:ext cx="8239920" cy="161888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14F5CCE-C573-574E-9B15-FF12DFF4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22" y="19326717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example from the MSTAR dataset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78737680-7473-8FA6-0DAB-B3BFF7AA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99" y="27341107"/>
            <a:ext cx="8820000" cy="297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Degree is the biggest group, and therefore used as the training set.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suffer from class imbalance.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bigger angles (30</a:t>
            </a:r>
            <a:r>
              <a:rPr lang="he-IL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/45</a:t>
            </a:r>
            <a:r>
              <a:rPr lang="he-IL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(°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is even more limited.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64F5E8F-0F0A-CAB4-C00D-33193C1C5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24" y="16802425"/>
            <a:ext cx="8789673" cy="2542056"/>
          </a:xfrm>
          <a:prstGeom prst="rect">
            <a:avLst/>
          </a:prstGeom>
        </p:spPr>
      </p:pic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55B03440-3074-E362-2B90-D551573D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4339"/>
              </p:ext>
            </p:extLst>
          </p:nvPr>
        </p:nvGraphicFramePr>
        <p:xfrm>
          <a:off x="10539024" y="23046979"/>
          <a:ext cx="9087549" cy="3211686"/>
        </p:xfrm>
        <a:graphic>
          <a:graphicData uri="http://schemas.openxmlformats.org/drawingml/2006/table">
            <a:tbl>
              <a:tblPr rtl="1"/>
              <a:tblGrid>
                <a:gridCol w="680462">
                  <a:extLst>
                    <a:ext uri="{9D8B030D-6E8A-4147-A177-3AD203B41FA5}">
                      <a16:colId xmlns:a16="http://schemas.microsoft.com/office/drawing/2014/main" val="1966388940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2795537545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563128292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4221524487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3037844030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1094095473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2493692403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3117622762"/>
                    </a:ext>
                  </a:extLst>
                </a:gridCol>
                <a:gridCol w="680462">
                  <a:extLst>
                    <a:ext uri="{9D8B030D-6E8A-4147-A177-3AD203B41FA5}">
                      <a16:colId xmlns:a16="http://schemas.microsoft.com/office/drawing/2014/main" val="1176817267"/>
                    </a:ext>
                  </a:extLst>
                </a:gridCol>
                <a:gridCol w="743467">
                  <a:extLst>
                    <a:ext uri="{9D8B030D-6E8A-4147-A177-3AD203B41FA5}">
                      <a16:colId xmlns:a16="http://schemas.microsoft.com/office/drawing/2014/main" val="2381686010"/>
                    </a:ext>
                  </a:extLst>
                </a:gridCol>
                <a:gridCol w="770434">
                  <a:extLst>
                    <a:ext uri="{9D8B030D-6E8A-4147-A177-3AD203B41FA5}">
                      <a16:colId xmlns:a16="http://schemas.microsoft.com/office/drawing/2014/main" val="3017338172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567330"/>
                    </a:ext>
                  </a:extLst>
                </a:gridCol>
                <a:gridCol w="372463">
                  <a:extLst>
                    <a:ext uri="{9D8B030D-6E8A-4147-A177-3AD203B41FA5}">
                      <a16:colId xmlns:a16="http://schemas.microsoft.com/office/drawing/2014/main" val="777154783"/>
                    </a:ext>
                  </a:extLst>
                </a:gridCol>
                <a:gridCol w="464685">
                  <a:extLst>
                    <a:ext uri="{9D8B030D-6E8A-4147-A177-3AD203B41FA5}">
                      <a16:colId xmlns:a16="http://schemas.microsoft.com/office/drawing/2014/main" val="2896563014"/>
                    </a:ext>
                  </a:extLst>
                </a:gridCol>
              </a:tblGrid>
              <a:tr h="8871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Total*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ZIL131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BMP2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BTR60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BTR70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T62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T72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2S1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BRDM2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ZSU234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SLICY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Deg</a:t>
                      </a:r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518341"/>
                  </a:ext>
                </a:extLst>
              </a:tr>
              <a:tr h="46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2,425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he-IL" sz="1200" dirty="0">
                          <a:highlight>
                            <a:srgbClr val="F1A983"/>
                          </a:highlight>
                        </a:rPr>
                        <a:t>°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B0F0"/>
                          </a:highlight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253"/>
                  </a:ext>
                </a:extLst>
              </a:tr>
              <a:tr h="46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2,747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rial" panose="020B0604020202020204" pitchFamily="34" charset="0"/>
                        </a:rPr>
                        <a:t>17</a:t>
                      </a:r>
                      <a:r>
                        <a:rPr lang="he-IL" sz="1200" dirty="0">
                          <a:highlight>
                            <a:srgbClr val="F1A983"/>
                          </a:highlight>
                        </a:rPr>
                        <a:t>°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EA72E"/>
                          </a:highlight>
                          <a:latin typeface="Arial" panose="020B0604020202020204" pitchFamily="34" charset="0"/>
                        </a:rPr>
                        <a:t>Train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21836"/>
                  </a:ext>
                </a:extLst>
              </a:tr>
              <a:tr h="46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1,402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rial" panose="020B0604020202020204" pitchFamily="34" charset="0"/>
                        </a:rPr>
                        <a:t>30</a:t>
                      </a:r>
                      <a:r>
                        <a:rPr lang="he-IL" sz="1200" dirty="0">
                          <a:highlight>
                            <a:srgbClr val="F1A983"/>
                          </a:highlight>
                        </a:rPr>
                        <a:t>°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B0F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93835"/>
                  </a:ext>
                </a:extLst>
              </a:tr>
              <a:tr h="46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1,148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rial" panose="020B0604020202020204" pitchFamily="34" charset="0"/>
                        </a:rPr>
                        <a:t>45</a:t>
                      </a:r>
                      <a:r>
                        <a:rPr lang="he-IL" sz="1200" dirty="0">
                          <a:highlight>
                            <a:srgbClr val="F1A983"/>
                          </a:highlight>
                        </a:rPr>
                        <a:t>°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B0F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87507"/>
                  </a:ext>
                </a:extLst>
              </a:tr>
              <a:tr h="46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7,722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71865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65CE9B9-DA30-EB43-471F-CFB194205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703" y="26345978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MSTAR Dataset sample split.</a:t>
            </a:r>
          </a:p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*Total images without ‘SLICY’ class</a:t>
            </a:r>
          </a:p>
        </p:txBody>
      </p:sp>
      <p:sp>
        <p:nvSpPr>
          <p:cNvPr id="10" name="Rounded Rectangle 145">
            <a:extLst>
              <a:ext uri="{FF2B5EF4-FFF2-40B4-BE49-F238E27FC236}">
                <a16:creationId xmlns:a16="http://schemas.microsoft.com/office/drawing/2014/main" id="{190F1F90-23A0-18AC-4899-6F7FF707A8D6}"/>
              </a:ext>
            </a:extLst>
          </p:cNvPr>
          <p:cNvSpPr/>
          <p:nvPr/>
        </p:nvSpPr>
        <p:spPr>
          <a:xfrm>
            <a:off x="10457999" y="30571640"/>
            <a:ext cx="9360000" cy="11211862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3FABAB3-4449-7A1B-6EE1-CBE896B0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000" y="30698238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– t-SNE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E1B1156-6510-D3E7-6EBA-5E72922E7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2998" y="31845375"/>
            <a:ext cx="8472547" cy="4273953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E2B8AA1F-519F-C7E9-03EF-F009F12A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546" y="36002559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 Visualization of MSTAR Dataset All Degrees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1BC100E-ABC4-AF2E-E7DC-0A01C428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979" y="41141048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 Visualization of MSTAR Dataset Classes – 15</a:t>
            </a:r>
            <a:r>
              <a:rPr lang="he-IL" sz="200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°</a:t>
            </a: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17</a:t>
            </a:r>
            <a:r>
              <a:rPr lang="he-IL" sz="200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Degree</a:t>
            </a: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6D654288-0B13-1ECF-8674-04E9B5C2F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993" y="36761978"/>
            <a:ext cx="8800213" cy="4299503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AC71CFF6-6B3A-D963-5F3D-6153B8E43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1199" y="12883843"/>
            <a:ext cx="9198205" cy="2106946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F6E37E36-5B65-595D-966A-C240B0E0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089" y="14939976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AConvNet Architecture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6B62EDBB-5710-243B-533C-A35A5327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168" y="15302381"/>
            <a:ext cx="8474400" cy="302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trained 4 different AConvNet networks and perform Majority vote to select the class prediction.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final model Accuracy is 99.71%, improvement of 0.15% of the previous best performing network.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F6B79DC5-1BA8-C2E3-FD3D-B5120E7F3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72155" y="18309029"/>
            <a:ext cx="9198205" cy="3591426"/>
          </a:xfrm>
          <a:prstGeom prst="rect">
            <a:avLst/>
          </a:prstGeom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E9D5BC24-1FF8-53E0-273A-AFC978D0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153" y="21788451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AConvNet Architecture</a:t>
            </a:r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85C2DD2B-5642-C10B-FE41-E31FAB7D1D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1983" y="22647522"/>
            <a:ext cx="8341499" cy="4985090"/>
          </a:xfrm>
          <a:prstGeom prst="rect">
            <a:avLst/>
          </a:prstGeom>
        </p:spPr>
      </p:pic>
      <p:sp>
        <p:nvSpPr>
          <p:cNvPr id="42" name="Rectangle 4">
            <a:extLst>
              <a:ext uri="{FF2B5EF4-FFF2-40B4-BE49-F238E27FC236}">
                <a16:creationId xmlns:a16="http://schemas.microsoft.com/office/drawing/2014/main" id="{B31B3A6F-B947-DBE4-7A98-1A4AE7F0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5212" y="27677207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of Ensemble AConvNet on Test set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714D7BA6-5AD9-97FA-40A8-17A6E544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5212" y="28675646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</a:p>
        </p:txBody>
      </p:sp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60FAA761-38B3-C6E8-C48E-0EA2E115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60039"/>
              </p:ext>
            </p:extLst>
          </p:nvPr>
        </p:nvGraphicFramePr>
        <p:xfrm>
          <a:off x="21850725" y="29740774"/>
          <a:ext cx="6112042" cy="5138347"/>
        </p:xfrm>
        <a:graphic>
          <a:graphicData uri="http://schemas.openxmlformats.org/drawingml/2006/table">
            <a:tbl>
              <a:tblPr rtl="1"/>
              <a:tblGrid>
                <a:gridCol w="1822573">
                  <a:extLst>
                    <a:ext uri="{9D8B030D-6E8A-4147-A177-3AD203B41FA5}">
                      <a16:colId xmlns:a16="http://schemas.microsoft.com/office/drawing/2014/main" val="45872891"/>
                    </a:ext>
                  </a:extLst>
                </a:gridCol>
                <a:gridCol w="1514185">
                  <a:extLst>
                    <a:ext uri="{9D8B030D-6E8A-4147-A177-3AD203B41FA5}">
                      <a16:colId xmlns:a16="http://schemas.microsoft.com/office/drawing/2014/main" val="1963374647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986218595"/>
                    </a:ext>
                  </a:extLst>
                </a:gridCol>
              </a:tblGrid>
              <a:tr h="411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Size [MB]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Network</a:t>
                      </a:r>
                      <a:endParaRPr lang="he-IL" sz="140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C0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18341"/>
                  </a:ext>
                </a:extLst>
              </a:tr>
              <a:tr h="448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253"/>
                  </a:ext>
                </a:extLst>
              </a:tr>
              <a:tr h="229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21836"/>
                  </a:ext>
                </a:extLst>
              </a:tr>
              <a:tr h="261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4141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– 49 Patches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Augmention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938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Matlab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Network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875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layer Transformer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8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layers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Transformer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94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SSR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77718"/>
                  </a:ext>
                </a:extLst>
              </a:tr>
              <a:tr h="220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layer Bidirectional LSTM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69660"/>
                  </a:ext>
                </a:extLst>
              </a:tr>
              <a:tr h="220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VGG16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1742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layers Bidirectional LSTM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951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Layer LSTM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809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Layer LSTM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334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AConvNet - Random Patch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83993"/>
                  </a:ext>
                </a:extLst>
              </a:tr>
              <a:tr h="384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AConvNet – 49 x Patch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510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Resnet-18 – 81 x Patch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98553"/>
                  </a:ext>
                </a:extLst>
              </a:tr>
              <a:tr h="4488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he-IL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he-IL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Ensemble AConvNet - OURS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15847"/>
                  </a:ext>
                </a:extLst>
              </a:tr>
            </a:tbl>
          </a:graphicData>
        </a:graphic>
      </p:graphicFrame>
      <p:sp>
        <p:nvSpPr>
          <p:cNvPr id="49" name="Rectangle 4">
            <a:extLst>
              <a:ext uri="{FF2B5EF4-FFF2-40B4-BE49-F238E27FC236}">
                <a16:creationId xmlns:a16="http://schemas.microsoft.com/office/drawing/2014/main" id="{6D27CC5F-B06B-F9B9-6ECD-9FA5E31C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1805" y="34991282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 = Classical Method, Blue = Deep Learning Architecture, Green = AConvNet Based Architecture, Orange = Our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112</TotalTime>
  <Words>824</Words>
  <Application>Microsoft Office PowerPoint</Application>
  <PresentationFormat>מותאם אישית</PresentationFormat>
  <Paragraphs>201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#1 with big title</dc:title>
  <dc:creator>yair@ee.technion.ac.il</dc:creator>
  <cp:lastModifiedBy>Avichay Ashur</cp:lastModifiedBy>
  <cp:revision>69</cp:revision>
  <dcterms:created xsi:type="dcterms:W3CDTF">2016-09-01T09:00:45Z</dcterms:created>
  <dcterms:modified xsi:type="dcterms:W3CDTF">2024-07-25T19:50:00Z</dcterms:modified>
</cp:coreProperties>
</file>