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1" r:id="rId2"/>
    <p:sldId id="270" r:id="rId3"/>
    <p:sldId id="263" r:id="rId4"/>
    <p:sldId id="271" r:id="rId5"/>
    <p:sldId id="272" r:id="rId6"/>
    <p:sldId id="273" r:id="rId7"/>
    <p:sldId id="274" r:id="rId8"/>
    <p:sldId id="27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67" autoAdjust="0"/>
  </p:normalViewPr>
  <p:slideViewPr>
    <p:cSldViewPr snapToGrid="0">
      <p:cViewPr varScale="1">
        <p:scale>
          <a:sx n="41" d="100"/>
          <a:sy n="41" d="100"/>
        </p:scale>
        <p:origin x="16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In this video we present our project for CMPT 733, where we developed an android application to assist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a:t>
            </a:r>
            <a:r>
              <a:rPr lang="en-CA" sz="1100" dirty="0" err="1">
                <a:effectLst/>
                <a:latin typeface="Calibri" panose="020F0502020204030204" pitchFamily="34" charset="0"/>
                <a:ea typeface="Calibri" panose="020F0502020204030204" pitchFamily="34" charset="0"/>
                <a:cs typeface="Times New Roman" panose="02020603050405020304" pitchFamily="18" charset="0"/>
              </a:rPr>
              <a:t>thedog</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achieved a mean average precision or MAP of 0.74 on the test data, indicating that the model performs very well.</a:t>
            </a:r>
          </a:p>
          <a:p>
            <a:endParaRPr lang="en-US" dirty="0"/>
          </a:p>
          <a:p>
            <a:r>
              <a:rPr lang="en-US" dirty="0"/>
              <a:t>When we further broken the test data down into small, medium and large dogs, the model achieved MAP values of 0.61, 0.77, 0.78.  Indicating that while the model does perform worse on small dogs, it still performs quite well.</a:t>
            </a:r>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98634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61230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dog comparator model, we present that results of two tests.</a:t>
            </a:r>
          </a:p>
          <a:p>
            <a:endParaRPr lang="en-US" dirty="0"/>
          </a:p>
          <a:p>
            <a:r>
              <a:rPr lang="en-US" dirty="0"/>
              <a:t>1.) In the first test we randomly selected two images of either the same dog, or of different dogs and computed the classification accuracy.  We achieved a classification accuracy of 89%.  This was a 2% reduction in accuracy compared to previous work in this area.  However, we placed zero restrictions on the images.</a:t>
            </a:r>
          </a:p>
          <a:p>
            <a:endParaRPr lang="en-US" dirty="0"/>
          </a:p>
          <a:p>
            <a:r>
              <a:rPr lang="en-US" dirty="0"/>
              <a:t>2.)  In the second test, we increase the difficulty such that when two images of different dogs are compared, we constrained them to be from the same breed.  In this test we achieved a decreased but still respectable accuracy of 79%</a:t>
            </a:r>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120083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endParaRPr lang="en-US" dirty="0"/>
          </a:p>
          <a:p>
            <a:r>
              <a:rPr lang="en-US" dirty="0"/>
              <a:t>This tells us that using a single image of a lost and found dog respectively, we can accurately match lost and found dogs together.  We suspect that in real life, the accuracy would be ~100% after we filter by location.</a:t>
            </a:r>
          </a:p>
        </p:txBody>
      </p:sp>
      <p:sp>
        <p:nvSpPr>
          <p:cNvPr id="4" name="Slide Number Placeholder 3"/>
          <p:cNvSpPr>
            <a:spLocks noGrp="1"/>
          </p:cNvSpPr>
          <p:nvPr>
            <p:ph type="sldNum" sz="quarter" idx="5"/>
          </p:nvPr>
        </p:nvSpPr>
        <p:spPr/>
        <p:txBody>
          <a:bodyPr/>
          <a:lstStyle/>
          <a:p>
            <a:fld id="{3A9FA790-C6ED-458B-80C3-E7F420A018AE}" type="slidenum">
              <a:rPr lang="en-CA"/>
              <a:t>8</a:t>
            </a:fld>
            <a:endParaRPr lang="en-US"/>
          </a:p>
        </p:txBody>
      </p:sp>
    </p:spTree>
    <p:extLst>
      <p:ext uri="{BB962C8B-B14F-4D97-AF65-F5344CB8AC3E}">
        <p14:creationId xmlns:p14="http://schemas.microsoft.com/office/powerpoint/2010/main" val="92935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demo of the work done to date</a:t>
            </a:r>
          </a:p>
        </p:txBody>
      </p:sp>
      <p:sp>
        <p:nvSpPr>
          <p:cNvPr id="4" name="Slide Number Placeholder 3"/>
          <p:cNvSpPr>
            <a:spLocks noGrp="1"/>
          </p:cNvSpPr>
          <p:nvPr>
            <p:ph type="sldNum" sz="quarter" idx="5"/>
          </p:nvPr>
        </p:nvSpPr>
        <p:spPr/>
        <p:txBody>
          <a:bodyPr/>
          <a:lstStyle/>
          <a:p>
            <a:fld id="{3A9FA790-C6ED-458B-80C3-E7F420A018AE}" type="slidenum">
              <a:rPr lang="en-CA"/>
              <a:t>9</a:t>
            </a:fld>
            <a:endParaRPr lang="en-US"/>
          </a:p>
        </p:txBody>
      </p:sp>
    </p:spTree>
    <p:extLst>
      <p:ext uri="{BB962C8B-B14F-4D97-AF65-F5344CB8AC3E}">
        <p14:creationId xmlns:p14="http://schemas.microsoft.com/office/powerpoint/2010/main" val="25895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0.jp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a:t>
            </a:r>
            <a:r>
              <a:rPr lang="en-US" altLang="zh-CN" sz="1300" b="1" dirty="0" err="1">
                <a:ea typeface="+mn-lt"/>
                <a:cs typeface="+mn-lt"/>
              </a:rPr>
              <a:t>Rushabh</a:t>
            </a:r>
            <a:r>
              <a:rPr lang="en-US" altLang="zh-CN" sz="1300" b="1" dirty="0">
                <a:ea typeface="+mn-lt"/>
                <a:cs typeface="+mn-lt"/>
              </a:rPr>
              <a:t>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How it works</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693" y="3683298"/>
            <a:ext cx="672795" cy="672795"/>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402265"/>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11201" y="2646551"/>
            <a:ext cx="941896" cy="246221"/>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417889" y="1918434"/>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images are not normalized)?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417889" y="3488094"/>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Open Images Dataset</a:t>
            </a:r>
          </a:p>
          <a:p>
            <a:pPr marL="914400" lvl="1" indent="-457200">
              <a:buFont typeface="Arial" panose="020B0604020202020204" pitchFamily="34" charset="0"/>
              <a:buChar char="•"/>
            </a:pPr>
            <a:r>
              <a:rPr lang="en-US" altLang="zh-CN" sz="2200" dirty="0">
                <a:ea typeface="+mn-lt"/>
                <a:cs typeface="+mn-lt"/>
              </a:rPr>
              <a:t>Filtered the data to only images of  dogs</a:t>
            </a:r>
          </a:p>
          <a:p>
            <a:pPr marL="914400" lvl="1" indent="-457200">
              <a:buFont typeface="Arial" panose="020B0604020202020204" pitchFamily="34" charset="0"/>
              <a:buChar char="•"/>
            </a:pPr>
            <a:r>
              <a:rPr lang="en-US" altLang="zh-CN" sz="2200" dirty="0">
                <a:ea typeface="+mn-lt"/>
                <a:cs typeface="+mn-lt"/>
              </a:rPr>
              <a:t>Removed any greyscale images</a:t>
            </a:r>
          </a:p>
          <a:p>
            <a:pPr marL="914400" lvl="1" indent="-457200">
              <a:buFont typeface="Arial" panose="020B0604020202020204" pitchFamily="34" charset="0"/>
              <a:buChar char="•"/>
            </a:pPr>
            <a:r>
              <a:rPr lang="en-US" altLang="zh-CN" sz="2200" dirty="0">
                <a:ea typeface="+mn-lt"/>
                <a:cs typeface="+mn-lt"/>
              </a:rPr>
              <a:t>Converted all other images to RGB</a:t>
            </a:r>
          </a:p>
          <a:p>
            <a:pPr marL="914400" lvl="1" indent="-457200">
              <a:buFont typeface="Arial" panose="020B0604020202020204" pitchFamily="34" charset="0"/>
              <a:buChar char="•"/>
            </a:pPr>
            <a:endParaRPr lang="zh-CN" sz="3200" dirty="0"/>
          </a:p>
        </p:txBody>
      </p:sp>
      <p:sp>
        <p:nvSpPr>
          <p:cNvPr id="9" name="文本框 4">
            <a:extLst>
              <a:ext uri="{FF2B5EF4-FFF2-40B4-BE49-F238E27FC236}">
                <a16:creationId xmlns:a16="http://schemas.microsoft.com/office/drawing/2014/main" id="{78337AF6-2134-48E1-A096-7EFD3DBF74EC}"/>
              </a:ext>
            </a:extLst>
          </p:cNvPr>
          <p:cNvSpPr txBox="1"/>
          <p:nvPr/>
        </p:nvSpPr>
        <p:spPr>
          <a:xfrm>
            <a:off x="182063" y="3037171"/>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endParaRPr lang="en-US" altLang="zh-CN" sz="2200" dirty="0">
              <a:ea typeface="+mn-lt"/>
              <a:cs typeface="+mn-lt"/>
            </a:endParaRPr>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2" y="5343978"/>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Stanford Dogs Dataset</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2" y="3497318"/>
            <a:ext cx="980706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PetFinder.com Dataset</a:t>
            </a:r>
          </a:p>
          <a:p>
            <a:pPr marL="914400" lvl="1" indent="-457200">
              <a:buFont typeface="Arial" panose="020B0604020202020204" pitchFamily="34" charset="0"/>
              <a:buChar char="•"/>
            </a:pPr>
            <a:r>
              <a:rPr lang="en-US" altLang="zh-CN" sz="2200" dirty="0">
                <a:ea typeface="+mn-lt"/>
                <a:cs typeface="+mn-lt"/>
              </a:rPr>
              <a:t>Scraped multiple images for thousands of dogs from petfinder.com</a:t>
            </a:r>
          </a:p>
          <a:p>
            <a:pPr marL="914400" lvl="1" indent="-457200">
              <a:buFont typeface="Arial" panose="020B0604020202020204" pitchFamily="34" charset="0"/>
              <a:buChar char="•"/>
            </a:pPr>
            <a:r>
              <a:rPr lang="en-US" altLang="zh-CN" sz="2200" dirty="0">
                <a:ea typeface="+mn-lt"/>
                <a:cs typeface="+mn-lt"/>
              </a:rPr>
              <a:t>Cleaned the dataset by applying the Dog Extractor model to remove images that (1) did not contain a dog and (2) contained multiple dogs</a:t>
            </a:r>
          </a:p>
          <a:p>
            <a:pPr marL="914400" lvl="1" indent="-457200">
              <a:buFont typeface="Arial" panose="020B0604020202020204" pitchFamily="34" charset="0"/>
              <a:buChar char="•"/>
            </a:pPr>
            <a:r>
              <a:rPr lang="en-US" altLang="zh-CN" sz="2200" dirty="0">
                <a:ea typeface="+mn-lt"/>
                <a:cs typeface="+mn-lt"/>
              </a:rPr>
              <a:t>Standardized the dog breeds in the dataset</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Extractor Model:</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0.74 on test data</a:t>
            </a:r>
          </a:p>
        </p:txBody>
      </p:sp>
      <p:sp>
        <p:nvSpPr>
          <p:cNvPr id="10" name="文本框 4">
            <a:extLst>
              <a:ext uri="{FF2B5EF4-FFF2-40B4-BE49-F238E27FC236}">
                <a16:creationId xmlns:a16="http://schemas.microsoft.com/office/drawing/2014/main" id="{1C6E6542-ABA5-4393-8F32-16C66F7F7436}"/>
              </a:ext>
            </a:extLst>
          </p:cNvPr>
          <p:cNvSpPr txBox="1"/>
          <p:nvPr/>
        </p:nvSpPr>
        <p:spPr>
          <a:xfrm>
            <a:off x="255750" y="4139296"/>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MAP of 0.61, 0.77, and 0.78 on small, medium and large dogs respectively</a:t>
            </a:r>
            <a:endParaRPr lang="zh-CN" sz="3200" dirty="0"/>
          </a:p>
        </p:txBody>
      </p:sp>
      <p:pic>
        <p:nvPicPr>
          <p:cNvPr id="12" name="Picture 11" descr="A picture containing person, dog, indoor&#10;&#10;Description automatically generated">
            <a:extLst>
              <a:ext uri="{FF2B5EF4-FFF2-40B4-BE49-F238E27FC236}">
                <a16:creationId xmlns:a16="http://schemas.microsoft.com/office/drawing/2014/main" id="{C8DDC027-C554-416A-89AB-7E3F97A404F7}"/>
              </a:ext>
            </a:extLst>
          </p:cNvPr>
          <p:cNvPicPr>
            <a:picLocks noChangeAspect="1"/>
          </p:cNvPicPr>
          <p:nvPr/>
        </p:nvPicPr>
        <p:blipFill rotWithShape="1">
          <a:blip r:embed="rId4">
            <a:extLst>
              <a:ext uri="{28A0092B-C50C-407E-A947-70E740481C1C}">
                <a14:useLocalDpi xmlns:a14="http://schemas.microsoft.com/office/drawing/2010/main" val="0"/>
              </a:ext>
            </a:extLst>
          </a:blip>
          <a:srcRect l="12677" r="6337" b="14582"/>
          <a:stretch/>
        </p:blipFill>
        <p:spPr>
          <a:xfrm>
            <a:off x="5638645" y="2927716"/>
            <a:ext cx="730800" cy="781754"/>
          </a:xfrm>
          <a:prstGeom prst="rect">
            <a:avLst/>
          </a:prstGeom>
        </p:spPr>
      </p:pic>
      <p:pic>
        <p:nvPicPr>
          <p:cNvPr id="14" name="Picture 13" descr="A picture containing person, dog, indoor&#10;&#10;Description automatically generated">
            <a:extLst>
              <a:ext uri="{FF2B5EF4-FFF2-40B4-BE49-F238E27FC236}">
                <a16:creationId xmlns:a16="http://schemas.microsoft.com/office/drawing/2014/main" id="{14A037C4-F2F7-4780-B1B9-6E6D2A191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214" y="3230845"/>
            <a:ext cx="810000" cy="810000"/>
          </a:xfrm>
          <a:prstGeom prst="rect">
            <a:avLst/>
          </a:prstGeom>
        </p:spPr>
      </p:pic>
      <p:sp>
        <p:nvSpPr>
          <p:cNvPr id="15" name="Rectangle 14">
            <a:extLst>
              <a:ext uri="{FF2B5EF4-FFF2-40B4-BE49-F238E27FC236}">
                <a16:creationId xmlns:a16="http://schemas.microsoft.com/office/drawing/2014/main" id="{0F5625E4-561B-49D9-975F-F7454FC35B72}"/>
              </a:ext>
            </a:extLst>
          </p:cNvPr>
          <p:cNvSpPr/>
          <p:nvPr/>
        </p:nvSpPr>
        <p:spPr>
          <a:xfrm>
            <a:off x="4548923" y="3275944"/>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Connector 15">
            <a:extLst>
              <a:ext uri="{FF2B5EF4-FFF2-40B4-BE49-F238E27FC236}">
                <a16:creationId xmlns:a16="http://schemas.microsoft.com/office/drawing/2014/main" id="{BB06730A-28E5-4D68-B328-687406EF40D7}"/>
              </a:ext>
            </a:extLst>
          </p:cNvPr>
          <p:cNvCxnSpPr>
            <a:cxnSpLocks/>
          </p:cNvCxnSpPr>
          <p:nvPr/>
        </p:nvCxnSpPr>
        <p:spPr>
          <a:xfrm flipV="1">
            <a:off x="4548922" y="3715959"/>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AFAEA1-5150-4CBD-ABDC-5974169D8B22}"/>
              </a:ext>
            </a:extLst>
          </p:cNvPr>
          <p:cNvCxnSpPr>
            <a:cxnSpLocks/>
          </p:cNvCxnSpPr>
          <p:nvPr/>
        </p:nvCxnSpPr>
        <p:spPr>
          <a:xfrm flipV="1">
            <a:off x="5166200" y="3715959"/>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44267B-CADA-410B-A074-7A89BA44736F}"/>
              </a:ext>
            </a:extLst>
          </p:cNvPr>
          <p:cNvCxnSpPr>
            <a:cxnSpLocks/>
          </p:cNvCxnSpPr>
          <p:nvPr/>
        </p:nvCxnSpPr>
        <p:spPr>
          <a:xfrm flipV="1">
            <a:off x="5159282" y="2947674"/>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A07ACA-8BFC-4D23-AA64-1FAD6F04A5A0}"/>
              </a:ext>
            </a:extLst>
          </p:cNvPr>
          <p:cNvCxnSpPr>
            <a:cxnSpLocks/>
          </p:cNvCxnSpPr>
          <p:nvPr/>
        </p:nvCxnSpPr>
        <p:spPr>
          <a:xfrm flipV="1">
            <a:off x="4548922" y="2918738"/>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03193"/>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Classifier Model:</a:t>
            </a:r>
            <a:endParaRPr lang="zh-CN" sz="3200" dirty="0"/>
          </a:p>
        </p:txBody>
      </p:sp>
      <p:sp>
        <p:nvSpPr>
          <p:cNvPr id="7" name="文本框 4">
            <a:extLst>
              <a:ext uri="{FF2B5EF4-FFF2-40B4-BE49-F238E27FC236}">
                <a16:creationId xmlns:a16="http://schemas.microsoft.com/office/drawing/2014/main" id="{4FA5D0E2-4A21-4360-9463-BD4C322FB450}"/>
              </a:ext>
            </a:extLst>
          </p:cNvPr>
          <p:cNvSpPr txBox="1"/>
          <p:nvPr/>
        </p:nvSpPr>
        <p:spPr>
          <a:xfrm>
            <a:off x="182063" y="2124629"/>
            <a:ext cx="98070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top one accuracy of 97% and 96% on the validation and test data sets. </a:t>
            </a:r>
          </a:p>
        </p:txBody>
      </p:sp>
      <p:sp>
        <p:nvSpPr>
          <p:cNvPr id="9" name="Equals 8">
            <a:extLst>
              <a:ext uri="{FF2B5EF4-FFF2-40B4-BE49-F238E27FC236}">
                <a16:creationId xmlns:a16="http://schemas.microsoft.com/office/drawing/2014/main" id="{5DF8F42C-F1D8-44B6-B88F-C7F0BD832C65}"/>
              </a:ext>
            </a:extLst>
          </p:cNvPr>
          <p:cNvSpPr/>
          <p:nvPr/>
        </p:nvSpPr>
        <p:spPr>
          <a:xfrm>
            <a:off x="5867874" y="4152296"/>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TextBox 9">
            <a:extLst>
              <a:ext uri="{FF2B5EF4-FFF2-40B4-BE49-F238E27FC236}">
                <a16:creationId xmlns:a16="http://schemas.microsoft.com/office/drawing/2014/main" id="{7E46A69B-BC5B-47D0-A9AD-026994A4E8E0}"/>
              </a:ext>
            </a:extLst>
          </p:cNvPr>
          <p:cNvSpPr txBox="1"/>
          <p:nvPr/>
        </p:nvSpPr>
        <p:spPr>
          <a:xfrm>
            <a:off x="5819043" y="3709004"/>
            <a:ext cx="465009" cy="553998"/>
          </a:xfrm>
          <a:prstGeom prst="rect">
            <a:avLst/>
          </a:prstGeom>
          <a:noFill/>
        </p:spPr>
        <p:txBody>
          <a:bodyPr wrap="square" rtlCol="0">
            <a:spAutoFit/>
          </a:bodyPr>
          <a:lstStyle/>
          <a:p>
            <a:pPr algn="ctr"/>
            <a:r>
              <a:rPr lang="en-CA" sz="3000" b="1" dirty="0"/>
              <a:t>?</a:t>
            </a:r>
          </a:p>
        </p:txBody>
      </p:sp>
      <p:pic>
        <p:nvPicPr>
          <p:cNvPr id="11" name="Picture 10" descr="A dog lying in the grass&#10;&#10;Description automatically generated with medium confidence">
            <a:extLst>
              <a:ext uri="{FF2B5EF4-FFF2-40B4-BE49-F238E27FC236}">
                <a16:creationId xmlns:a16="http://schemas.microsoft.com/office/drawing/2014/main" id="{1526AF7D-F2F8-430D-9940-9697E04EE395}"/>
              </a:ext>
            </a:extLst>
          </p:cNvPr>
          <p:cNvPicPr>
            <a:picLocks noChangeAspect="1"/>
          </p:cNvPicPr>
          <p:nvPr/>
        </p:nvPicPr>
        <p:blipFill rotWithShape="1">
          <a:blip r:embed="rId4">
            <a:extLst>
              <a:ext uri="{28A0092B-C50C-407E-A947-70E740481C1C}">
                <a14:useLocalDpi xmlns:a14="http://schemas.microsoft.com/office/drawing/2010/main" val="0"/>
              </a:ext>
            </a:extLst>
          </a:blip>
          <a:srcRect l="9315" t="7696" r="22709" b="6483"/>
          <a:stretch/>
        </p:blipFill>
        <p:spPr>
          <a:xfrm>
            <a:off x="4276570" y="3503164"/>
            <a:ext cx="1542473" cy="1298263"/>
          </a:xfrm>
          <a:prstGeom prst="rect">
            <a:avLst/>
          </a:prstGeom>
        </p:spPr>
      </p:pic>
      <p:sp>
        <p:nvSpPr>
          <p:cNvPr id="3" name="TextBox 2">
            <a:extLst>
              <a:ext uri="{FF2B5EF4-FFF2-40B4-BE49-F238E27FC236}">
                <a16:creationId xmlns:a16="http://schemas.microsoft.com/office/drawing/2014/main" id="{52CC0D31-89E0-4287-858F-6A683473F4C7}"/>
              </a:ext>
            </a:extLst>
          </p:cNvPr>
          <p:cNvSpPr txBox="1"/>
          <p:nvPr/>
        </p:nvSpPr>
        <p:spPr>
          <a:xfrm>
            <a:off x="6277449" y="4063958"/>
            <a:ext cx="2789695" cy="477054"/>
          </a:xfrm>
          <a:prstGeom prst="rect">
            <a:avLst/>
          </a:prstGeom>
          <a:noFill/>
        </p:spPr>
        <p:txBody>
          <a:bodyPr wrap="square" rtlCol="0">
            <a:spAutoFit/>
          </a:bodyPr>
          <a:lstStyle/>
          <a:p>
            <a:r>
              <a:rPr lang="en-CA" sz="2500" b="1" dirty="0"/>
              <a:t>Golden Retriever</a:t>
            </a:r>
          </a:p>
        </p:txBody>
      </p:sp>
    </p:spTree>
    <p:extLst>
      <p:ext uri="{BB962C8B-B14F-4D97-AF65-F5344CB8AC3E}">
        <p14:creationId xmlns:p14="http://schemas.microsoft.com/office/powerpoint/2010/main" val="295072530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Dog Comparator Model:</a:t>
            </a:r>
            <a:endParaRPr lang="zh-CN" sz="3200" dirty="0"/>
          </a:p>
        </p:txBody>
      </p:sp>
      <p:sp>
        <p:nvSpPr>
          <p:cNvPr id="12" name="文本框 4">
            <a:extLst>
              <a:ext uri="{FF2B5EF4-FFF2-40B4-BE49-F238E27FC236}">
                <a16:creationId xmlns:a16="http://schemas.microsoft.com/office/drawing/2014/main" id="{DC558B22-061B-4C8F-9EA5-EB48CBE416E9}"/>
              </a:ext>
            </a:extLst>
          </p:cNvPr>
          <p:cNvSpPr txBox="1"/>
          <p:nvPr/>
        </p:nvSpPr>
        <p:spPr>
          <a:xfrm>
            <a:off x="366791" y="2082633"/>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89% over randomly selected images of either the same or different dogs</a:t>
            </a:r>
          </a:p>
        </p:txBody>
      </p:sp>
      <p:sp>
        <p:nvSpPr>
          <p:cNvPr id="13" name="文本框 4">
            <a:extLst>
              <a:ext uri="{FF2B5EF4-FFF2-40B4-BE49-F238E27FC236}">
                <a16:creationId xmlns:a16="http://schemas.microsoft.com/office/drawing/2014/main" id="{D90BA285-4B37-4ABC-B812-568FB4742A6E}"/>
              </a:ext>
            </a:extLst>
          </p:cNvPr>
          <p:cNvSpPr txBox="1"/>
          <p:nvPr/>
        </p:nvSpPr>
        <p:spPr>
          <a:xfrm>
            <a:off x="366790" y="4292490"/>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Achieved Classification Accuracy of 79% over randomly selected images of the same or different dogs (from the same breed)</a:t>
            </a:r>
          </a:p>
        </p:txBody>
      </p:sp>
      <p:pic>
        <p:nvPicPr>
          <p:cNvPr id="1026" name="Picture 2" descr="How to Groom a German Shepherd Dog – American Kennel Club">
            <a:extLst>
              <a:ext uri="{FF2B5EF4-FFF2-40B4-BE49-F238E27FC236}">
                <a16:creationId xmlns:a16="http://schemas.microsoft.com/office/drawing/2014/main" id="{30465E23-4D5E-4B48-AE0D-C2300BC7C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7311" y="5134916"/>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4" name="Equals 13">
            <a:extLst>
              <a:ext uri="{FF2B5EF4-FFF2-40B4-BE49-F238E27FC236}">
                <a16:creationId xmlns:a16="http://schemas.microsoft.com/office/drawing/2014/main" id="{45341C4B-766F-4386-85F3-2EF945FADA3D}"/>
              </a:ext>
            </a:extLst>
          </p:cNvPr>
          <p:cNvSpPr/>
          <p:nvPr/>
        </p:nvSpPr>
        <p:spPr>
          <a:xfrm>
            <a:off x="5177054" y="5790698"/>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TextBox 14">
            <a:extLst>
              <a:ext uri="{FF2B5EF4-FFF2-40B4-BE49-F238E27FC236}">
                <a16:creationId xmlns:a16="http://schemas.microsoft.com/office/drawing/2014/main" id="{7ACD424F-AE23-4CEE-9CFC-171A1C09A741}"/>
              </a:ext>
            </a:extLst>
          </p:cNvPr>
          <p:cNvSpPr txBox="1"/>
          <p:nvPr/>
        </p:nvSpPr>
        <p:spPr>
          <a:xfrm>
            <a:off x="5128223" y="5347406"/>
            <a:ext cx="465009" cy="553998"/>
          </a:xfrm>
          <a:prstGeom prst="rect">
            <a:avLst/>
          </a:prstGeom>
          <a:noFill/>
        </p:spPr>
        <p:txBody>
          <a:bodyPr wrap="square" rtlCol="0">
            <a:spAutoFit/>
          </a:bodyPr>
          <a:lstStyle/>
          <a:p>
            <a:pPr algn="ctr"/>
            <a:r>
              <a:rPr lang="en-CA" sz="3000" b="1" dirty="0"/>
              <a:t>?</a:t>
            </a:r>
          </a:p>
        </p:txBody>
      </p:sp>
      <p:pic>
        <p:nvPicPr>
          <p:cNvPr id="9" name="Picture 8" descr="A dog sitting in the grass&#10;&#10;Description automatically generated with medium confidence">
            <a:extLst>
              <a:ext uri="{FF2B5EF4-FFF2-40B4-BE49-F238E27FC236}">
                <a16:creationId xmlns:a16="http://schemas.microsoft.com/office/drawing/2014/main" id="{1D1B5008-33A6-4917-80B4-7F5DF4025ACD}"/>
              </a:ext>
            </a:extLst>
          </p:cNvPr>
          <p:cNvPicPr>
            <a:picLocks noChangeAspect="1"/>
          </p:cNvPicPr>
          <p:nvPr/>
        </p:nvPicPr>
        <p:blipFill rotWithShape="1">
          <a:blip r:embed="rId5">
            <a:extLst>
              <a:ext uri="{28A0092B-C50C-407E-A947-70E740481C1C}">
                <a14:useLocalDpi xmlns:a14="http://schemas.microsoft.com/office/drawing/2010/main" val="0"/>
              </a:ext>
            </a:extLst>
          </a:blip>
          <a:srcRect l="15452" r="10097" b="3266"/>
          <a:stretch/>
        </p:blipFill>
        <p:spPr>
          <a:xfrm>
            <a:off x="5755433" y="5140608"/>
            <a:ext cx="849940" cy="1311563"/>
          </a:xfrm>
          <a:prstGeom prst="rect">
            <a:avLst/>
          </a:prstGeom>
        </p:spPr>
      </p:pic>
      <p:pic>
        <p:nvPicPr>
          <p:cNvPr id="17" name="Picture 2" descr="How to Groom a German Shepherd Dog – American Kennel Club">
            <a:extLst>
              <a:ext uri="{FF2B5EF4-FFF2-40B4-BE49-F238E27FC236}">
                <a16:creationId xmlns:a16="http://schemas.microsoft.com/office/drawing/2014/main" id="{6444C42F-7949-4965-895C-D8865CFDE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72" t="13696" r="22805" b="10646"/>
          <a:stretch/>
        </p:blipFill>
        <p:spPr bwMode="auto">
          <a:xfrm>
            <a:off x="3180708" y="2915800"/>
            <a:ext cx="1856510" cy="1311563"/>
          </a:xfrm>
          <a:prstGeom prst="rect">
            <a:avLst/>
          </a:prstGeom>
          <a:noFill/>
          <a:extLst>
            <a:ext uri="{909E8E84-426E-40DD-AFC4-6F175D3DCCD1}">
              <a14:hiddenFill xmlns:a14="http://schemas.microsoft.com/office/drawing/2010/main">
                <a:solidFill>
                  <a:srgbClr val="FFFFFF"/>
                </a:solidFill>
              </a14:hiddenFill>
            </a:ext>
          </a:extLst>
        </p:spPr>
      </p:pic>
      <p:sp>
        <p:nvSpPr>
          <p:cNvPr id="18" name="Equals 17">
            <a:extLst>
              <a:ext uri="{FF2B5EF4-FFF2-40B4-BE49-F238E27FC236}">
                <a16:creationId xmlns:a16="http://schemas.microsoft.com/office/drawing/2014/main" id="{161A0229-85C5-4DA2-BDD6-F6F2AA7C2A16}"/>
              </a:ext>
            </a:extLst>
          </p:cNvPr>
          <p:cNvSpPr/>
          <p:nvPr/>
        </p:nvSpPr>
        <p:spPr>
          <a:xfrm>
            <a:off x="5170451" y="35715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9" name="TextBox 18">
            <a:extLst>
              <a:ext uri="{FF2B5EF4-FFF2-40B4-BE49-F238E27FC236}">
                <a16:creationId xmlns:a16="http://schemas.microsoft.com/office/drawing/2014/main" id="{5304658A-A2C6-4F7E-85C8-264A8134D871}"/>
              </a:ext>
            </a:extLst>
          </p:cNvPr>
          <p:cNvSpPr txBox="1"/>
          <p:nvPr/>
        </p:nvSpPr>
        <p:spPr>
          <a:xfrm>
            <a:off x="5121620" y="3128290"/>
            <a:ext cx="465009" cy="553998"/>
          </a:xfrm>
          <a:prstGeom prst="rect">
            <a:avLst/>
          </a:prstGeom>
          <a:noFill/>
        </p:spPr>
        <p:txBody>
          <a:bodyPr wrap="square" rtlCol="0">
            <a:spAutoFit/>
          </a:bodyPr>
          <a:lstStyle/>
          <a:p>
            <a:pPr algn="ctr"/>
            <a:r>
              <a:rPr lang="en-CA" sz="3000" b="1" dirty="0"/>
              <a:t>?</a:t>
            </a:r>
          </a:p>
        </p:txBody>
      </p:sp>
      <p:pic>
        <p:nvPicPr>
          <p:cNvPr id="20" name="Picture 19" descr="A dog lying in the grass&#10;&#10;Description automatically generated with medium confidence">
            <a:extLst>
              <a:ext uri="{FF2B5EF4-FFF2-40B4-BE49-F238E27FC236}">
                <a16:creationId xmlns:a16="http://schemas.microsoft.com/office/drawing/2014/main" id="{67AE0F46-4499-4362-8C22-7409860A75D1}"/>
              </a:ext>
            </a:extLst>
          </p:cNvPr>
          <p:cNvPicPr>
            <a:picLocks noChangeAspect="1"/>
          </p:cNvPicPr>
          <p:nvPr/>
        </p:nvPicPr>
        <p:blipFill rotWithShape="1">
          <a:blip r:embed="rId6">
            <a:extLst>
              <a:ext uri="{28A0092B-C50C-407E-A947-70E740481C1C}">
                <a14:useLocalDpi xmlns:a14="http://schemas.microsoft.com/office/drawing/2010/main" val="0"/>
              </a:ext>
            </a:extLst>
          </a:blip>
          <a:srcRect l="9315" t="7696" r="22709" b="6483"/>
          <a:stretch/>
        </p:blipFill>
        <p:spPr>
          <a:xfrm>
            <a:off x="5719862" y="2929100"/>
            <a:ext cx="1542473" cy="1298263"/>
          </a:xfrm>
          <a:prstGeom prst="rect">
            <a:avLst/>
          </a:prstGeom>
        </p:spPr>
      </p:pic>
    </p:spTree>
    <p:extLst>
      <p:ext uri="{BB962C8B-B14F-4D97-AF65-F5344CB8AC3E}">
        <p14:creationId xmlns:p14="http://schemas.microsoft.com/office/powerpoint/2010/main" val="2022231309"/>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7" name="Table 7">
            <a:extLst>
              <a:ext uri="{FF2B5EF4-FFF2-40B4-BE49-F238E27FC236}">
                <a16:creationId xmlns:a16="http://schemas.microsoft.com/office/drawing/2014/main" id="{9B825104-F424-4F46-9B5F-6FE4EE6BF5E8}"/>
              </a:ext>
            </a:extLst>
          </p:cNvPr>
          <p:cNvGraphicFramePr>
            <a:graphicFrameLocks noGrp="1"/>
          </p:cNvGraphicFramePr>
          <p:nvPr>
            <p:extLst>
              <p:ext uri="{D42A27DB-BD31-4B8C-83A1-F6EECF244321}">
                <p14:modId xmlns:p14="http://schemas.microsoft.com/office/powerpoint/2010/main" val="1520126043"/>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854</Words>
  <Application>Microsoft Office PowerPoint</Application>
  <PresentationFormat>Widescreen</PresentationFormat>
  <Paragraphs>105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40</cp:revision>
  <dcterms:created xsi:type="dcterms:W3CDTF">2021-01-30T02:38:27Z</dcterms:created>
  <dcterms:modified xsi:type="dcterms:W3CDTF">2022-04-08T20:15:42Z</dcterms:modified>
</cp:coreProperties>
</file>