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61" r:id="rId2"/>
    <p:sldId id="270" r:id="rId3"/>
    <p:sldId id="268" r:id="rId4"/>
    <p:sldId id="263" r:id="rId5"/>
    <p:sldId id="259" r:id="rId6"/>
    <p:sldId id="264" r:id="rId7"/>
    <p:sldId id="266" r:id="rId8"/>
    <p:sldId id="267" r:id="rId9"/>
    <p:sldId id="262" r:id="rId10"/>
    <p:sldId id="269"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767" autoAdjust="0"/>
  </p:normalViewPr>
  <p:slideViewPr>
    <p:cSldViewPr snapToGrid="0">
      <p:cViewPr varScale="1">
        <p:scale>
          <a:sx n="104" d="100"/>
          <a:sy n="104" d="100"/>
        </p:scale>
        <p:origin x="24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71782-AB64-458D-AF37-69C59442B371}" type="datetimeFigureOut">
              <a:rPr lang="en-CA"/>
              <a:t>2022-03-07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FA790-C6ED-458B-80C3-E7F420A018AE}" type="slidenum">
              <a:rPr lang="en-CA"/>
              <a:t>‹#›</a:t>
            </a:fld>
            <a:endParaRPr lang="en-US"/>
          </a:p>
        </p:txBody>
      </p:sp>
    </p:spTree>
    <p:extLst>
      <p:ext uri="{BB962C8B-B14F-4D97-AF65-F5344CB8AC3E}">
        <p14:creationId xmlns:p14="http://schemas.microsoft.com/office/powerpoint/2010/main" val="359029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In this video we present an update of our progress towards completing our project for CMPT 733, where we are developing an android application to assist users to find lost dogs.</a:t>
            </a:r>
          </a:p>
          <a:p>
            <a:endParaRPr lang="en-CA" dirty="0"/>
          </a:p>
        </p:txBody>
      </p:sp>
      <p:sp>
        <p:nvSpPr>
          <p:cNvPr id="4" name="Slide Number Placeholder 3"/>
          <p:cNvSpPr>
            <a:spLocks noGrp="1"/>
          </p:cNvSpPr>
          <p:nvPr>
            <p:ph type="sldNum" sz="quarter" idx="5"/>
          </p:nvPr>
        </p:nvSpPr>
        <p:spPr/>
        <p:txBody>
          <a:bodyPr/>
          <a:lstStyle/>
          <a:p>
            <a:fld id="{3A9FA790-C6ED-458B-80C3-E7F420A018AE}" type="slidenum">
              <a:rPr lang="en-CA" smtClean="0"/>
              <a:t>1</a:t>
            </a:fld>
            <a:endParaRPr lang="en-US"/>
          </a:p>
        </p:txBody>
      </p:sp>
    </p:spTree>
    <p:extLst>
      <p:ext uri="{BB962C8B-B14F-4D97-AF65-F5344CB8AC3E}">
        <p14:creationId xmlns:p14="http://schemas.microsoft.com/office/powerpoint/2010/main" val="2083138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work that is currently in progress:</a:t>
            </a:r>
          </a:p>
          <a:p>
            <a:endParaRPr lang="en-US" dirty="0"/>
          </a:p>
          <a:p>
            <a:r>
              <a:rPr lang="en-US" dirty="0"/>
              <a:t>ANIMATION</a:t>
            </a:r>
          </a:p>
          <a:p>
            <a:endParaRPr lang="en-US" dirty="0"/>
          </a:p>
          <a:p>
            <a:pPr marL="342900" indent="-342900">
              <a:buFont typeface="Arial" panose="020B0604020202020204" pitchFamily="34" charset="0"/>
              <a:buChar char="•"/>
            </a:pPr>
            <a:r>
              <a:rPr lang="en-US" altLang="zh-CN" sz="1200" dirty="0">
                <a:ea typeface="+mn-lt"/>
                <a:cs typeface="+mn-lt"/>
              </a:rPr>
              <a:t>Integrate</a:t>
            </a:r>
            <a:r>
              <a:rPr lang="en-US" altLang="zh-CN" sz="1200" i="1" dirty="0">
                <a:ea typeface="+mn-lt"/>
                <a:cs typeface="+mn-lt"/>
              </a:rPr>
              <a:t> </a:t>
            </a:r>
            <a:r>
              <a:rPr lang="en-US" altLang="zh-CN" sz="1200" dirty="0">
                <a:ea typeface="+mn-lt"/>
                <a:cs typeface="+mn-lt"/>
              </a:rPr>
              <a:t>the </a:t>
            </a:r>
            <a:r>
              <a:rPr lang="en-US" altLang="zh-CN" sz="1200" i="1" dirty="0">
                <a:ea typeface="+mn-lt"/>
                <a:cs typeface="+mn-lt"/>
              </a:rPr>
              <a:t>Dog Comparator</a:t>
            </a:r>
            <a:r>
              <a:rPr lang="en-US" altLang="zh-CN" sz="1200" dirty="0">
                <a:ea typeface="+mn-lt"/>
                <a:cs typeface="+mn-lt"/>
              </a:rPr>
              <a:t> model into the app ~ ETA by March 10</a:t>
            </a:r>
            <a:r>
              <a:rPr lang="en-US" altLang="zh-CN" sz="1200" baseline="30000" dirty="0">
                <a:ea typeface="+mn-lt"/>
                <a:cs typeface="+mn-lt"/>
              </a:rPr>
              <a:t>th</a:t>
            </a:r>
          </a:p>
          <a:p>
            <a:pPr marL="342900" indent="-342900">
              <a:buFont typeface="Arial" panose="020B0604020202020204" pitchFamily="34" charset="0"/>
              <a:buChar char="•"/>
            </a:pPr>
            <a:endParaRPr lang="en-US" altLang="zh-CN" sz="1200" baseline="30000" dirty="0">
              <a:ea typeface="+mn-lt"/>
              <a:cs typeface="+mn-lt"/>
            </a:endParaRPr>
          </a:p>
          <a:p>
            <a:pPr marL="342900" indent="-342900">
              <a:buFont typeface="Arial" panose="020B0604020202020204" pitchFamily="34" charset="0"/>
              <a:buChar char="•"/>
            </a:pPr>
            <a:endParaRPr lang="en-US" altLang="zh-CN" sz="1200" baseline="300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ANIMATION</a:t>
            </a:r>
            <a:endParaRPr lang="en-US" altLang="zh-CN" sz="1200" baseline="30000" dirty="0">
              <a:ea typeface="+mn-lt"/>
              <a:cs typeface="+mn-lt"/>
            </a:endParaRPr>
          </a:p>
          <a:p>
            <a:pPr marL="342900" indent="-342900">
              <a:buFont typeface="Arial" panose="020B0604020202020204" pitchFamily="34" charset="0"/>
              <a:buChar char="•"/>
            </a:pPr>
            <a:endParaRPr lang="en-US" altLang="zh-CN" sz="1200" baseline="30000" dirty="0">
              <a:ea typeface="+mn-lt"/>
              <a:cs typeface="+mn-lt"/>
            </a:endParaRPr>
          </a:p>
          <a:p>
            <a:pPr marL="342900" indent="-342900">
              <a:buFont typeface="Arial" panose="020B0604020202020204" pitchFamily="34" charset="0"/>
              <a:buChar char="•"/>
            </a:pPr>
            <a:r>
              <a:rPr lang="en-US" altLang="zh-CN" sz="1200" dirty="0">
                <a:ea typeface="+mn-lt"/>
                <a:cs typeface="+mn-lt"/>
              </a:rPr>
              <a:t>Complete the </a:t>
            </a:r>
            <a:r>
              <a:rPr lang="en-US" altLang="zh-CN" sz="1200" i="1" dirty="0">
                <a:ea typeface="+mn-lt"/>
                <a:cs typeface="+mn-lt"/>
              </a:rPr>
              <a:t>Dog Classifier </a:t>
            </a:r>
            <a:r>
              <a:rPr lang="en-US" altLang="zh-CN" sz="1200" dirty="0">
                <a:ea typeface="+mn-lt"/>
                <a:cs typeface="+mn-lt"/>
              </a:rPr>
              <a:t>model ~ ETA By March 13</a:t>
            </a:r>
            <a:r>
              <a:rPr lang="en-US" altLang="zh-CN" sz="1200" baseline="30000" dirty="0">
                <a:ea typeface="+mn-lt"/>
                <a:cs typeface="+mn-lt"/>
              </a:rPr>
              <a:t>th</a:t>
            </a:r>
          </a:p>
          <a:p>
            <a:pPr marL="342900" indent="-342900">
              <a:buFont typeface="Arial" panose="020B0604020202020204" pitchFamily="34" charset="0"/>
              <a:buChar char="•"/>
            </a:pPr>
            <a:endParaRPr lang="en-US" altLang="zh-CN" sz="1200" baseline="30000" dirty="0">
              <a:ea typeface="+mn-lt"/>
              <a:cs typeface="+mn-lt"/>
            </a:endParaRPr>
          </a:p>
          <a:p>
            <a:pPr marL="0" indent="0">
              <a:buFont typeface="Arial" panose="020B0604020202020204" pitchFamily="34" charset="0"/>
              <a:buNone/>
            </a:pPr>
            <a:endParaRPr lang="en-US" altLang="zh-CN" sz="1200" baseline="30000" dirty="0">
              <a:ea typeface="+mn-lt"/>
              <a:cs typeface="+mn-lt"/>
            </a:endParaRPr>
          </a:p>
          <a:p>
            <a:pPr marL="0" indent="0">
              <a:buFont typeface="Arial" panose="020B0604020202020204" pitchFamily="34" charset="0"/>
              <a:buNone/>
            </a:pPr>
            <a:r>
              <a:rPr lang="en-US" sz="2400" dirty="0"/>
              <a:t>You will likely notice that your in progress is currently quite light.  This is because upon completion of the Dog Classifier model, completing the To be Completed items shown on the next page will be possible.</a:t>
            </a:r>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10</a:t>
            </a:fld>
            <a:endParaRPr lang="en-US"/>
          </a:p>
        </p:txBody>
      </p:sp>
    </p:spTree>
    <p:extLst>
      <p:ext uri="{BB962C8B-B14F-4D97-AF65-F5344CB8AC3E}">
        <p14:creationId xmlns:p14="http://schemas.microsoft.com/office/powerpoint/2010/main" val="2901011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altLang="zh-CN" sz="2200" dirty="0">
                <a:ea typeface="+mn-lt"/>
                <a:cs typeface="+mn-lt"/>
              </a:rPr>
              <a:t>Integrate </a:t>
            </a:r>
            <a:r>
              <a:rPr lang="en-US" altLang="zh-CN" sz="2200" i="1" dirty="0">
                <a:ea typeface="+mn-lt"/>
                <a:cs typeface="+mn-lt"/>
              </a:rPr>
              <a:t>Dog Classifier </a:t>
            </a:r>
            <a:r>
              <a:rPr lang="en-US" altLang="zh-CN" sz="2200" dirty="0">
                <a:ea typeface="+mn-lt"/>
                <a:cs typeface="+mn-lt"/>
              </a:rPr>
              <a:t>model into app ~ By March 20</a:t>
            </a:r>
            <a:r>
              <a:rPr lang="en-US" altLang="zh-CN" sz="2200" baseline="30000" dirty="0">
                <a:ea typeface="+mn-lt"/>
                <a:cs typeface="+mn-lt"/>
              </a:rPr>
              <a:t>th</a:t>
            </a:r>
            <a:br>
              <a:rPr lang="en-US" altLang="zh-CN" sz="2200" baseline="30000" dirty="0">
                <a:ea typeface="+mn-lt"/>
                <a:cs typeface="+mn-lt"/>
              </a:rPr>
            </a:br>
            <a:endParaRPr lang="en-US" altLang="zh-CN" sz="2200" baseline="30000" dirty="0">
              <a:ea typeface="+mn-lt"/>
              <a:cs typeface="+mn-lt"/>
            </a:endParaRPr>
          </a:p>
          <a:p>
            <a:pPr marL="457200" indent="-457200">
              <a:buFont typeface="Arial" panose="020B0604020202020204" pitchFamily="34" charset="0"/>
              <a:buChar char="•"/>
            </a:pPr>
            <a:endParaRPr lang="en-US" altLang="zh-CN" sz="2200" baseline="300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2200" b="1" baseline="30000" dirty="0">
                <a:ea typeface="+mn-lt"/>
                <a:cs typeface="+mn-lt"/>
              </a:rPr>
              <a:t>APP COMPLETED</a:t>
            </a:r>
            <a:endParaRPr lang="en-US" altLang="zh-CN" sz="2200" dirty="0">
              <a:ea typeface="+mn-lt"/>
              <a:cs typeface="+mn-lt"/>
            </a:endParaRPr>
          </a:p>
          <a:p>
            <a:pPr marL="0" indent="0">
              <a:buFont typeface="Arial" panose="020B0604020202020204" pitchFamily="34" charset="0"/>
              <a:buNone/>
            </a:pPr>
            <a:endParaRPr lang="en-US" altLang="zh-CN" sz="2200" baseline="30000" dirty="0">
              <a:ea typeface="+mn-lt"/>
              <a:cs typeface="+mn-lt"/>
            </a:endParaRPr>
          </a:p>
          <a:p>
            <a:pPr marL="457200" indent="-457200">
              <a:buFont typeface="Arial" panose="020B0604020202020204" pitchFamily="34" charset="0"/>
              <a:buChar char="•"/>
            </a:pPr>
            <a:endParaRPr lang="en-US" altLang="zh-CN" sz="2200" baseline="30000" dirty="0">
              <a:ea typeface="+mn-lt"/>
              <a:cs typeface="+mn-lt"/>
            </a:endParaRPr>
          </a:p>
          <a:p>
            <a:pPr marL="0" indent="0">
              <a:buFont typeface="Arial" panose="020B0604020202020204" pitchFamily="34" charset="0"/>
              <a:buNone/>
            </a:pPr>
            <a:endParaRPr lang="en-US" altLang="zh-CN" sz="2200" baseline="30000" dirty="0">
              <a:ea typeface="+mn-lt"/>
              <a:cs typeface="+mn-lt"/>
            </a:endParaRPr>
          </a:p>
          <a:p>
            <a:r>
              <a:rPr lang="en-US" sz="2400" dirty="0"/>
              <a:t>ANIMATION</a:t>
            </a:r>
            <a:endParaRPr lang="en-US" altLang="zh-CN" sz="2200" b="1" u="sng" baseline="30000" dirty="0">
              <a:ea typeface="+mn-lt"/>
              <a:cs typeface="+mn-lt"/>
            </a:endParaRPr>
          </a:p>
          <a:p>
            <a:pPr algn="ctr"/>
            <a:r>
              <a:rPr lang="en-US" altLang="zh-CN" sz="2200" b="1" baseline="30000" dirty="0">
                <a:ea typeface="+mn-lt"/>
                <a:cs typeface="+mn-lt"/>
              </a:rPr>
              <a:t>APP COMPLETED</a:t>
            </a:r>
            <a:endParaRPr lang="en-US" altLang="zh-CN" sz="2200" dirty="0">
              <a:ea typeface="+mn-lt"/>
              <a:cs typeface="+mn-lt"/>
            </a:endParaRPr>
          </a:p>
          <a:p>
            <a:pPr marL="457200" indent="-457200">
              <a:buFont typeface="Arial" panose="020B0604020202020204" pitchFamily="34" charset="0"/>
              <a:buChar char="•"/>
            </a:pPr>
            <a:r>
              <a:rPr lang="en-US" altLang="zh-CN" sz="2200" dirty="0">
                <a:ea typeface="+mn-lt"/>
                <a:cs typeface="+mn-lt"/>
              </a:rPr>
              <a:t>Analyses of the entire model pipeline ~ By March 20</a:t>
            </a:r>
            <a:r>
              <a:rPr lang="en-US" altLang="zh-CN" sz="2200" baseline="30000" dirty="0">
                <a:ea typeface="+mn-lt"/>
                <a:cs typeface="+mn-lt"/>
              </a:rPr>
              <a:t>th</a:t>
            </a:r>
            <a:r>
              <a:rPr lang="en-US" altLang="zh-CN" sz="2200" dirty="0">
                <a:ea typeface="+mn-lt"/>
                <a:cs typeface="+mn-lt"/>
              </a:rPr>
              <a:t> </a:t>
            </a:r>
          </a:p>
          <a:p>
            <a:pPr marL="914400" lvl="1" indent="-457200">
              <a:buFont typeface="Arial" panose="020B0604020202020204" pitchFamily="34" charset="0"/>
              <a:buChar char="•"/>
            </a:pPr>
            <a:r>
              <a:rPr lang="en-US" altLang="zh-CN" sz="2200" dirty="0">
                <a:ea typeface="+mn-lt"/>
                <a:cs typeface="+mn-lt"/>
              </a:rPr>
              <a:t>Ex: How well the models perform together)</a:t>
            </a:r>
          </a:p>
          <a:p>
            <a:pPr marL="0" indent="0">
              <a:buFont typeface="Arial" panose="020B0604020202020204" pitchFamily="34" charset="0"/>
              <a:buNone/>
            </a:pPr>
            <a:endParaRPr lang="en-US" altLang="zh-CN" sz="2200" dirty="0">
              <a:ea typeface="+mn-lt"/>
              <a:cs typeface="+mn-lt"/>
            </a:endParaRPr>
          </a:p>
          <a:p>
            <a:pPr marL="0" indent="0">
              <a:buFont typeface="Arial" panose="020B0604020202020204" pitchFamily="34" charset="0"/>
              <a:buNone/>
            </a:pPr>
            <a:r>
              <a:rPr lang="en-US" sz="2400" dirty="0"/>
              <a:t>ANIMATION</a:t>
            </a:r>
            <a:endParaRPr lang="en-US" sz="2200" dirty="0">
              <a:ea typeface="+mn-lt"/>
              <a:cs typeface="+mn-lt"/>
            </a:endParaRPr>
          </a:p>
          <a:p>
            <a:pPr marL="0" indent="0">
              <a:buFont typeface="Arial" panose="020B0604020202020204" pitchFamily="34" charset="0"/>
              <a:buNone/>
            </a:pPr>
            <a:endParaRPr lang="en-US" altLang="zh-CN" sz="2200" dirty="0">
              <a:ea typeface="+mn-lt"/>
              <a:cs typeface="+mn-lt"/>
            </a:endParaRPr>
          </a:p>
          <a:p>
            <a:pPr marL="457200" indent="-457200">
              <a:buFont typeface="Arial" panose="020B0604020202020204" pitchFamily="34" charset="0"/>
              <a:buChar char="•"/>
            </a:pPr>
            <a:r>
              <a:rPr lang="en-US" altLang="zh-CN" sz="2200" dirty="0">
                <a:ea typeface="+mn-lt"/>
                <a:cs typeface="+mn-lt"/>
              </a:rPr>
              <a:t>Low level analyses and visualizations of models ~ By March 20</a:t>
            </a:r>
            <a:r>
              <a:rPr lang="en-US" altLang="zh-CN" sz="2200" baseline="30000" dirty="0">
                <a:ea typeface="+mn-lt"/>
                <a:cs typeface="+mn-lt"/>
              </a:rPr>
              <a:t>th</a:t>
            </a:r>
            <a:endParaRPr lang="en-US" altLang="zh-CN" sz="2200" dirty="0">
              <a:ea typeface="+mn-lt"/>
              <a:cs typeface="+mn-lt"/>
            </a:endParaRPr>
          </a:p>
          <a:p>
            <a:pPr marL="914400" lvl="1" indent="-457200">
              <a:buFont typeface="Arial" panose="020B0604020202020204" pitchFamily="34" charset="0"/>
              <a:buChar char="•"/>
            </a:pPr>
            <a:r>
              <a:rPr lang="en-US" altLang="zh-CN" sz="2200" dirty="0">
                <a:ea typeface="+mn-lt"/>
                <a:cs typeface="+mn-lt"/>
              </a:rPr>
              <a:t>Ex: Analyze performance of the </a:t>
            </a:r>
            <a:r>
              <a:rPr lang="en-US" altLang="zh-CN" sz="2200" i="1" dirty="0">
                <a:ea typeface="+mn-lt"/>
                <a:cs typeface="+mn-lt"/>
              </a:rPr>
              <a:t>Dog Extractor </a:t>
            </a:r>
            <a:r>
              <a:rPr lang="en-US" altLang="zh-CN" sz="2200" dirty="0">
                <a:ea typeface="+mn-lt"/>
                <a:cs typeface="+mn-lt"/>
              </a:rPr>
              <a:t>model on different bounding box sizes</a:t>
            </a:r>
          </a:p>
          <a:p>
            <a:pPr marL="914400" lvl="1" indent="-457200">
              <a:buFont typeface="Arial" panose="020B0604020202020204" pitchFamily="34" charset="0"/>
              <a:buChar char="•"/>
            </a:pPr>
            <a:r>
              <a:rPr lang="en-US" altLang="zh-CN" sz="2200" dirty="0">
                <a:ea typeface="+mn-lt"/>
                <a:cs typeface="+mn-lt"/>
              </a:rPr>
              <a:t>Ex: Analyze performance of the </a:t>
            </a:r>
            <a:r>
              <a:rPr lang="en-US" altLang="zh-CN" sz="2200" i="1" dirty="0">
                <a:ea typeface="+mn-lt"/>
                <a:cs typeface="+mn-lt"/>
              </a:rPr>
              <a:t>Dog Classifier </a:t>
            </a:r>
            <a:r>
              <a:rPr lang="en-US" altLang="zh-CN" sz="2200" dirty="0">
                <a:ea typeface="+mn-lt"/>
                <a:cs typeface="+mn-lt"/>
              </a:rPr>
              <a:t>model on different breeds</a:t>
            </a:r>
          </a:p>
          <a:p>
            <a:pPr marL="914400" lvl="1" indent="-457200">
              <a:buFont typeface="Arial" panose="020B0604020202020204" pitchFamily="34" charset="0"/>
              <a:buChar char="•"/>
            </a:pPr>
            <a:r>
              <a:rPr lang="en-US" altLang="zh-CN" sz="2200" dirty="0">
                <a:ea typeface="+mn-lt"/>
                <a:cs typeface="+mn-lt"/>
              </a:rPr>
              <a:t>Ex: Analyze performance of the </a:t>
            </a:r>
            <a:r>
              <a:rPr lang="en-US" altLang="zh-CN" sz="2200" i="1" dirty="0">
                <a:ea typeface="+mn-lt"/>
                <a:cs typeface="+mn-lt"/>
              </a:rPr>
              <a:t>Dog Comparator </a:t>
            </a:r>
            <a:r>
              <a:rPr lang="en-US" altLang="zh-CN" sz="2200" dirty="0">
                <a:ea typeface="+mn-lt"/>
                <a:cs typeface="+mn-lt"/>
              </a:rPr>
              <a:t>model on different breeds</a:t>
            </a:r>
          </a:p>
          <a:p>
            <a:pPr marL="914400" lvl="1" indent="-457200">
              <a:buFont typeface="Arial" panose="020B0604020202020204" pitchFamily="34" charset="0"/>
              <a:buChar char="•"/>
            </a:pPr>
            <a:endParaRPr lang="en-US" sz="2200" dirty="0">
              <a:ea typeface="+mn-lt"/>
              <a:cs typeface="+mn-lt"/>
            </a:endParaRPr>
          </a:p>
          <a:p>
            <a:pPr marL="457200" lvl="1" indent="0">
              <a:buFont typeface="Arial" panose="020B0604020202020204" pitchFamily="34" charset="0"/>
              <a:buNone/>
            </a:pPr>
            <a:r>
              <a:rPr lang="en-US" sz="2400" dirty="0"/>
              <a:t>ANIMATION</a:t>
            </a:r>
          </a:p>
          <a:p>
            <a:pPr marL="457200" lvl="1" indent="0">
              <a:buFont typeface="Arial" panose="020B0604020202020204" pitchFamily="34" charset="0"/>
              <a:buNone/>
            </a:pPr>
            <a:endParaRPr lang="en-US" altLang="zh-CN" sz="2200" dirty="0">
              <a:ea typeface="+mn-lt"/>
              <a:cs typeface="+mn-lt"/>
            </a:endParaRPr>
          </a:p>
          <a:p>
            <a:pPr marL="457200" indent="-457200">
              <a:buFont typeface="Arial" panose="020B0604020202020204" pitchFamily="34" charset="0"/>
              <a:buChar char="•"/>
            </a:pPr>
            <a:r>
              <a:rPr lang="en-US" altLang="zh-CN" sz="2200" dirty="0">
                <a:ea typeface="+mn-lt"/>
                <a:cs typeface="+mn-lt"/>
              </a:rPr>
              <a:t>Final Report (actively updated as items are completed) ~ By March 27</a:t>
            </a:r>
            <a:r>
              <a:rPr lang="en-US" altLang="zh-CN" sz="2200" baseline="30000" dirty="0">
                <a:ea typeface="+mn-lt"/>
                <a:cs typeface="+mn-lt"/>
              </a:rPr>
              <a:t>th</a:t>
            </a:r>
            <a:endParaRPr lang="en-US" altLang="zh-CN" sz="2200" dirty="0">
              <a:ea typeface="+mn-lt"/>
              <a:cs typeface="+mn-lt"/>
            </a:endParaRPr>
          </a:p>
          <a:p>
            <a:pPr marL="457200" indent="-457200">
              <a:buFont typeface="Arial" panose="020B0604020202020204" pitchFamily="34" charset="0"/>
              <a:buChar char="•"/>
            </a:pPr>
            <a:endParaRPr lang="en-US" altLang="zh-CN" sz="2200" dirty="0">
              <a:ea typeface="+mn-lt"/>
              <a:cs typeface="+mn-lt"/>
            </a:endParaRPr>
          </a:p>
          <a:p>
            <a:pPr marL="0" indent="0">
              <a:buFont typeface="Arial" panose="020B0604020202020204" pitchFamily="34" charset="0"/>
              <a:buNone/>
            </a:pPr>
            <a:r>
              <a:rPr lang="en-US" sz="2400" dirty="0"/>
              <a:t>ANIMATION</a:t>
            </a:r>
          </a:p>
          <a:p>
            <a:pPr marL="0" indent="0">
              <a:buFont typeface="Arial" panose="020B0604020202020204" pitchFamily="34" charset="0"/>
              <a:buNone/>
            </a:pPr>
            <a:endParaRPr lang="en-US" altLang="zh-CN" sz="2200" dirty="0">
              <a:ea typeface="+mn-lt"/>
              <a:cs typeface="+mn-lt"/>
            </a:endParaRPr>
          </a:p>
          <a:p>
            <a:pPr marL="457200" indent="-457200">
              <a:buFont typeface="Arial" panose="020B0604020202020204" pitchFamily="34" charset="0"/>
              <a:buChar char="•"/>
            </a:pPr>
            <a:r>
              <a:rPr lang="en-US" altLang="zh-CN" sz="2200" dirty="0">
                <a:ea typeface="+mn-lt"/>
                <a:cs typeface="+mn-lt"/>
              </a:rPr>
              <a:t>Presentation and Video ~ By March 31</a:t>
            </a:r>
            <a:r>
              <a:rPr lang="en-US" altLang="zh-CN" sz="2200" baseline="30000" dirty="0">
                <a:ea typeface="+mn-lt"/>
                <a:cs typeface="+mn-lt"/>
              </a:rPr>
              <a:t>st</a:t>
            </a:r>
            <a:r>
              <a:rPr lang="en-US" altLang="zh-CN" sz="2200" dirty="0">
                <a:ea typeface="+mn-lt"/>
                <a:cs typeface="+mn-lt"/>
              </a:rPr>
              <a:t>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baseline="30000" dirty="0">
                <a:ea typeface="+mn-lt"/>
                <a:cs typeface="+mn-lt"/>
              </a:rPr>
              <a:t>PROJECT COMPLETED</a:t>
            </a:r>
            <a:endParaRPr lang="en-US" altLang="zh-CN" sz="1200" dirty="0">
              <a:ea typeface="+mn-lt"/>
              <a:cs typeface="+mn-lt"/>
            </a:endParaRP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11</a:t>
            </a:fld>
            <a:endParaRPr lang="en-US"/>
          </a:p>
        </p:txBody>
      </p:sp>
    </p:spTree>
    <p:extLst>
      <p:ext uri="{BB962C8B-B14F-4D97-AF65-F5344CB8AC3E}">
        <p14:creationId xmlns:p14="http://schemas.microsoft.com/office/powerpoint/2010/main" val="382037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our application, we have developed a series of convolutional neural networks that match lost dogs with found dogs and vice versa.  Initially, the user will submit an image of a dog that has been lost or found.</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1</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our first model: the Dog Extractor Model that returns a bounding box of the dog that we use to crop the image.</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2</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cropped image is passed to the second model: the Dog Classifier model that determines the k most likely breeds the dog corresponds to.</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3</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cropped image is passed into the third model: the Dog Comparator model that compares the lost dog with the found dogs and vice versa and returns similarity scores for all the comparisons.  We use breed and location to reduce the number of comparisons.</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Finally, in the 4</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CA" sz="1100" dirty="0">
                <a:effectLst/>
                <a:latin typeface="Calibri" panose="020F0502020204030204" pitchFamily="34" charset="0"/>
                <a:ea typeface="Calibri" panose="020F0502020204030204" pitchFamily="34" charset="0"/>
                <a:cs typeface="Times New Roman" panose="02020603050405020304" pitchFamily="18" charset="0"/>
              </a:rPr>
              <a:t> and last step we return the top n most likely matches</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2</a:t>
            </a:fld>
            <a:endParaRPr lang="en-US"/>
          </a:p>
        </p:txBody>
      </p:sp>
    </p:spTree>
    <p:extLst>
      <p:ext uri="{BB962C8B-B14F-4D97-AF65-F5344CB8AC3E}">
        <p14:creationId xmlns:p14="http://schemas.microsoft.com/office/powerpoint/2010/main" val="247037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higher level, we have developed a FLASK API to act as the back end for our app.</a:t>
            </a:r>
          </a:p>
          <a:p>
            <a:endParaRPr lang="en-US" dirty="0"/>
          </a:p>
          <a:p>
            <a:r>
              <a:rPr lang="en-US" dirty="0"/>
              <a:t>The API runs on an EC2 instance with all three models as well.</a:t>
            </a:r>
          </a:p>
          <a:p>
            <a:endParaRPr lang="en-US" dirty="0"/>
          </a:p>
          <a:p>
            <a:r>
              <a:rPr lang="en-US" dirty="0"/>
              <a:t>To supplement this, we use:</a:t>
            </a:r>
          </a:p>
          <a:p>
            <a:endParaRPr lang="en-US" dirty="0"/>
          </a:p>
          <a:p>
            <a:r>
              <a:rPr lang="en-US" dirty="0"/>
              <a:t>A S3 bucket to store the raw images</a:t>
            </a:r>
          </a:p>
          <a:p>
            <a:endParaRPr lang="en-US" dirty="0"/>
          </a:p>
          <a:p>
            <a:r>
              <a:rPr lang="en-US" dirty="0"/>
              <a:t>And a relational database to store the meta data such as the dogs location, and their lost or found designation.</a:t>
            </a:r>
          </a:p>
        </p:txBody>
      </p:sp>
      <p:sp>
        <p:nvSpPr>
          <p:cNvPr id="4" name="Slide Number Placeholder 3"/>
          <p:cNvSpPr>
            <a:spLocks noGrp="1"/>
          </p:cNvSpPr>
          <p:nvPr>
            <p:ph type="sldNum" sz="quarter" idx="5"/>
          </p:nvPr>
        </p:nvSpPr>
        <p:spPr/>
        <p:txBody>
          <a:bodyPr/>
          <a:lstStyle/>
          <a:p>
            <a:fld id="{3A9FA790-C6ED-458B-80C3-E7F420A018AE}" type="slidenum">
              <a:rPr lang="en-CA"/>
              <a:t>3</a:t>
            </a:fld>
            <a:endParaRPr lang="en-US"/>
          </a:p>
        </p:txBody>
      </p:sp>
    </p:spTree>
    <p:extLst>
      <p:ext uri="{BB962C8B-B14F-4D97-AF65-F5344CB8AC3E}">
        <p14:creationId xmlns:p14="http://schemas.microsoft.com/office/powerpoint/2010/main" val="2280151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motivation for this project can be split into three categories</a:t>
            </a:r>
          </a:p>
          <a:p>
            <a:endParaRPr lang="en-US" dirty="0"/>
          </a:p>
          <a:p>
            <a:r>
              <a:rPr lang="en-US" dirty="0"/>
              <a:t>ANIMATION</a:t>
            </a:r>
          </a:p>
          <a:p>
            <a:endParaRPr lang="en-US" dirty="0"/>
          </a:p>
          <a:p>
            <a:pPr marL="171450" indent="-171450">
              <a:buFontTx/>
              <a:buChar char="-"/>
            </a:pPr>
            <a:r>
              <a:rPr lang="en-US" dirty="0"/>
              <a:t>Why is it an important project?</a:t>
            </a:r>
          </a:p>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ANIMATION</a:t>
            </a:r>
          </a:p>
          <a:p>
            <a:pPr marL="171450" indent="-171450">
              <a:buFontTx/>
              <a:buChar char="-"/>
            </a:pPr>
            <a:endParaRPr lang="en-US" dirty="0"/>
          </a:p>
          <a:p>
            <a:pPr marL="171450" indent="-171450">
              <a:buFontTx/>
              <a:buChar char="-"/>
            </a:pPr>
            <a:r>
              <a:rPr lang="en-US" dirty="0"/>
              <a:t>Why we chose it?</a:t>
            </a:r>
          </a:p>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ANIMATION</a:t>
            </a:r>
          </a:p>
          <a:p>
            <a:pPr marL="171450" indent="-171450">
              <a:buFontTx/>
              <a:buChar char="-"/>
            </a:pPr>
            <a:endParaRPr lang="en-US" dirty="0"/>
          </a:p>
          <a:p>
            <a:pPr marL="171450" indent="-171450">
              <a:buFontTx/>
              <a:buChar char="-"/>
            </a:pPr>
            <a:r>
              <a:rPr lang="en-US" dirty="0"/>
              <a:t>And Why is it challenging</a:t>
            </a:r>
          </a:p>
        </p:txBody>
      </p:sp>
      <p:sp>
        <p:nvSpPr>
          <p:cNvPr id="4" name="Slide Number Placeholder 3"/>
          <p:cNvSpPr>
            <a:spLocks noGrp="1"/>
          </p:cNvSpPr>
          <p:nvPr>
            <p:ph type="sldNum" sz="quarter" idx="5"/>
          </p:nvPr>
        </p:nvSpPr>
        <p:spPr/>
        <p:txBody>
          <a:bodyPr/>
          <a:lstStyle/>
          <a:p>
            <a:fld id="{3A9FA790-C6ED-458B-80C3-E7F420A018AE}" type="slidenum">
              <a:rPr lang="en-CA"/>
              <a:t>4</a:t>
            </a:fld>
            <a:endParaRPr lang="en-US"/>
          </a:p>
        </p:txBody>
      </p:sp>
    </p:spTree>
    <p:extLst>
      <p:ext uri="{BB962C8B-B14F-4D97-AF65-F5344CB8AC3E}">
        <p14:creationId xmlns:p14="http://schemas.microsoft.com/office/powerpoint/2010/main" val="336648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reasons why this is an important project.</a:t>
            </a:r>
          </a:p>
          <a:p>
            <a:endParaRPr lang="en-US" dirty="0"/>
          </a:p>
          <a:p>
            <a:r>
              <a:rPr lang="en-US" dirty="0"/>
              <a:t>ANIMATION</a:t>
            </a:r>
          </a:p>
          <a:p>
            <a:endParaRPr lang="en-US" dirty="0"/>
          </a:p>
          <a:p>
            <a:r>
              <a:rPr lang="en-US" dirty="0"/>
              <a:t>The first is our project has real world applications.  The most notable example is the possibility of integration with existing applications like the BC SPCAS “pet search” web app that can be used to find lost or found dogs.</a:t>
            </a:r>
          </a:p>
          <a:p>
            <a:endParaRPr lang="en-US" dirty="0"/>
          </a:p>
          <a:p>
            <a:r>
              <a:rPr lang="en-US" dirty="0"/>
              <a:t>ANIMATION</a:t>
            </a:r>
          </a:p>
          <a:p>
            <a:endParaRPr lang="en-US" dirty="0"/>
          </a:p>
          <a:p>
            <a:r>
              <a:rPr lang="en-US" dirty="0"/>
              <a:t>The second is that our project is a meaningful contribution to the work in dog-identification.  Existing work only uses an unrealistic data made up of almost perfect front-facing images of dog faces.  In contrast we have created a realistic dataset that contains multiple images for thousands of dogs in a variety of positions.</a:t>
            </a:r>
          </a:p>
        </p:txBody>
      </p:sp>
      <p:sp>
        <p:nvSpPr>
          <p:cNvPr id="4" name="Slide Number Placeholder 3"/>
          <p:cNvSpPr>
            <a:spLocks noGrp="1"/>
          </p:cNvSpPr>
          <p:nvPr>
            <p:ph type="sldNum" sz="quarter" idx="5"/>
          </p:nvPr>
        </p:nvSpPr>
        <p:spPr/>
        <p:txBody>
          <a:bodyPr/>
          <a:lstStyle/>
          <a:p>
            <a:fld id="{3A9FA790-C6ED-458B-80C3-E7F420A018AE}" type="slidenum">
              <a:rPr lang="en-CA"/>
              <a:t>5</a:t>
            </a:fld>
            <a:endParaRPr lang="en-US"/>
          </a:p>
        </p:txBody>
      </p:sp>
    </p:spTree>
    <p:extLst>
      <p:ext uri="{BB962C8B-B14F-4D97-AF65-F5344CB8AC3E}">
        <p14:creationId xmlns:p14="http://schemas.microsoft.com/office/powerpoint/2010/main" val="316731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to why we chose this project</a:t>
            </a:r>
          </a:p>
          <a:p>
            <a:endParaRPr lang="en-US" dirty="0"/>
          </a:p>
          <a:p>
            <a:r>
              <a:rPr lang="en-US" dirty="0"/>
              <a:t>ANIMATION</a:t>
            </a:r>
          </a:p>
          <a:p>
            <a:endParaRPr lang="en-US" dirty="0"/>
          </a:p>
          <a:p>
            <a:r>
              <a:rPr lang="en-US" dirty="0"/>
              <a:t>The first is of course the potential to make a real difference.</a:t>
            </a:r>
          </a:p>
          <a:p>
            <a:endParaRPr lang="en-US" dirty="0"/>
          </a:p>
          <a:p>
            <a:r>
              <a:rPr lang="en-US" dirty="0"/>
              <a:t>ANIMATION</a:t>
            </a:r>
          </a:p>
          <a:p>
            <a:endParaRPr lang="en-US" dirty="0"/>
          </a:p>
          <a:p>
            <a:r>
              <a:rPr lang="en-US" dirty="0"/>
              <a:t>The second is the opportunity to develop a product </a:t>
            </a:r>
            <a:r>
              <a:rPr lang="en-US" altLang="zh-CN" sz="1200" dirty="0">
                <a:ea typeface="+mn-lt"/>
                <a:cs typeface="+mn-lt"/>
              </a:rPr>
              <a:t>as well as</a:t>
            </a:r>
            <a:r>
              <a:rPr lang="en-US" dirty="0"/>
              <a:t> deploy a pipeline and ml models in a production environment.</a:t>
            </a:r>
          </a:p>
          <a:p>
            <a:endParaRPr lang="en-US" dirty="0"/>
          </a:p>
          <a:p>
            <a:r>
              <a:rPr lang="en-US" dirty="0"/>
              <a:t>In class we often have the chance to develop models and pipelines, but we never have the opportunity to deploy them.  It is for this reason that this project is an excellent learning opportunity.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a typeface="+mn-lt"/>
                <a:cs typeface="+mn-lt"/>
              </a:rPr>
              <a:t>Opportunity to perform deep data analysis to understand the strength and weaknesses of our models.</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6</a:t>
            </a:fld>
            <a:endParaRPr lang="en-US"/>
          </a:p>
        </p:txBody>
      </p:sp>
    </p:spTree>
    <p:extLst>
      <p:ext uri="{BB962C8B-B14F-4D97-AF65-F5344CB8AC3E}">
        <p14:creationId xmlns:p14="http://schemas.microsoft.com/office/powerpoint/2010/main" val="4240912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why is this project challenging</a:t>
            </a:r>
          </a:p>
          <a:p>
            <a:endParaRPr lang="en-US" dirty="0"/>
          </a:p>
          <a:p>
            <a:r>
              <a:rPr lang="en-US" dirty="0"/>
              <a:t>ANIMATION</a:t>
            </a:r>
          </a:p>
          <a:p>
            <a:endParaRPr lang="en-US" dirty="0"/>
          </a:p>
          <a:p>
            <a:r>
              <a:rPr lang="en-US" dirty="0"/>
              <a:t>This first is as a team none of us have any experience in computer vision.  This project has been a lesson in understanding new techniques.</a:t>
            </a:r>
          </a:p>
          <a:p>
            <a:endParaRPr lang="en-US" dirty="0"/>
          </a:p>
          <a:p>
            <a:r>
              <a:rPr lang="en-US" dirty="0"/>
              <a:t>ANIMATION</a:t>
            </a:r>
          </a:p>
          <a:p>
            <a:endParaRPr lang="en-US" dirty="0"/>
          </a:p>
          <a:p>
            <a:r>
              <a:rPr lang="en-US" dirty="0"/>
              <a:t>Second, as a team deploying models and data pipelines is completely new.</a:t>
            </a:r>
          </a:p>
        </p:txBody>
      </p:sp>
      <p:sp>
        <p:nvSpPr>
          <p:cNvPr id="4" name="Slide Number Placeholder 3"/>
          <p:cNvSpPr>
            <a:spLocks noGrp="1"/>
          </p:cNvSpPr>
          <p:nvPr>
            <p:ph type="sldNum" sz="quarter" idx="5"/>
          </p:nvPr>
        </p:nvSpPr>
        <p:spPr/>
        <p:txBody>
          <a:bodyPr/>
          <a:lstStyle/>
          <a:p>
            <a:fld id="{3A9FA790-C6ED-458B-80C3-E7F420A018AE}" type="slidenum">
              <a:rPr lang="en-CA"/>
              <a:t>7</a:t>
            </a:fld>
            <a:endParaRPr lang="en-US"/>
          </a:p>
        </p:txBody>
      </p:sp>
    </p:spTree>
    <p:extLst>
      <p:ext uri="{BB962C8B-B14F-4D97-AF65-F5344CB8AC3E}">
        <p14:creationId xmlns:p14="http://schemas.microsoft.com/office/powerpoint/2010/main" val="3542441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progress report.  To date we have completed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a typeface="+mn-lt"/>
                <a:cs typeface="+mn-lt"/>
              </a:rPr>
              <a:t>ANIMATION</a:t>
            </a:r>
            <a:endParaRPr lang="en-US" dirty="0"/>
          </a:p>
          <a:p>
            <a:endParaRPr lang="en-US" dirty="0"/>
          </a:p>
          <a:p>
            <a:pPr marL="457200" indent="-457200">
              <a:buFont typeface="Arial" panose="020B0604020202020204" pitchFamily="34" charset="0"/>
              <a:buChar char="•"/>
            </a:pPr>
            <a:r>
              <a:rPr lang="en-US" altLang="zh-CN" sz="2200" dirty="0">
                <a:ea typeface="+mn-lt"/>
                <a:cs typeface="+mn-lt"/>
              </a:rPr>
              <a:t>Majority of front and back-end app development</a:t>
            </a:r>
          </a:p>
          <a:p>
            <a:pPr marL="457200" indent="-457200">
              <a:buFont typeface="Arial" panose="020B0604020202020204" pitchFamily="34" charset="0"/>
              <a:buChar char="•"/>
            </a:pPr>
            <a:endParaRPr lang="en-US" altLang="zh-CN" sz="2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2200" dirty="0">
                <a:ea typeface="+mn-lt"/>
                <a:cs typeface="+mn-lt"/>
              </a:rPr>
              <a:t>ANIMATION</a:t>
            </a:r>
          </a:p>
          <a:p>
            <a:pPr marL="0" indent="0">
              <a:buFont typeface="Arial" panose="020B0604020202020204" pitchFamily="34" charset="0"/>
              <a:buNone/>
            </a:pPr>
            <a:endParaRPr lang="en-US" altLang="zh-CN" sz="2200" dirty="0">
              <a:ea typeface="+mn-lt"/>
              <a:cs typeface="+mn-lt"/>
            </a:endParaRPr>
          </a:p>
          <a:p>
            <a:pPr marL="457200" indent="-457200">
              <a:buFont typeface="Arial" panose="020B0604020202020204" pitchFamily="34" charset="0"/>
              <a:buChar char="•"/>
            </a:pPr>
            <a:endParaRPr lang="en-US" altLang="zh-CN" sz="2200" dirty="0">
              <a:ea typeface="+mn-lt"/>
              <a:cs typeface="+mn-lt"/>
            </a:endParaRPr>
          </a:p>
          <a:p>
            <a:pPr marL="457200" indent="-457200">
              <a:buFont typeface="Arial" panose="020B0604020202020204" pitchFamily="34" charset="0"/>
              <a:buChar char="•"/>
            </a:pPr>
            <a:r>
              <a:rPr lang="en-US" altLang="zh-CN" sz="2200" i="1" dirty="0">
                <a:ea typeface="+mn-lt"/>
                <a:cs typeface="+mn-lt"/>
              </a:rPr>
              <a:t>The Dog Extractor </a:t>
            </a:r>
            <a:r>
              <a:rPr lang="en-US" altLang="zh-CN" sz="2200" dirty="0">
                <a:ea typeface="+mn-lt"/>
                <a:cs typeface="+mn-lt"/>
              </a:rPr>
              <a:t>model</a:t>
            </a:r>
          </a:p>
          <a:p>
            <a:pPr marL="457200" indent="-457200">
              <a:buFont typeface="Arial" panose="020B0604020202020204" pitchFamily="34" charset="0"/>
              <a:buChar char="•"/>
            </a:pPr>
            <a:endParaRPr lang="en-US" altLang="zh-CN" sz="2200" dirty="0">
              <a:ea typeface="+mn-lt"/>
              <a:cs typeface="+mn-lt"/>
            </a:endParaRPr>
          </a:p>
          <a:p>
            <a:pPr marL="0" indent="0">
              <a:buFont typeface="Arial" panose="020B0604020202020204" pitchFamily="34" charset="0"/>
              <a:buNone/>
            </a:pPr>
            <a:r>
              <a:rPr lang="en-US" altLang="zh-CN" sz="2200" dirty="0">
                <a:ea typeface="+mn-lt"/>
                <a:cs typeface="+mn-lt"/>
              </a:rPr>
              <a:t>ANIMATION</a:t>
            </a:r>
          </a:p>
          <a:p>
            <a:pPr marL="285750" indent="-285750">
              <a:buFont typeface="Arial" panose="020B0604020202020204" pitchFamily="34" charset="0"/>
              <a:buChar char="•"/>
            </a:pPr>
            <a:endParaRPr lang="en-US" altLang="zh-CN" sz="2200" dirty="0">
              <a:ea typeface="+mn-lt"/>
              <a:cs typeface="+mn-lt"/>
            </a:endParaRPr>
          </a:p>
          <a:p>
            <a:pPr marL="285750" indent="-285750">
              <a:buFont typeface="Arial" panose="020B0604020202020204" pitchFamily="34" charset="0"/>
              <a:buChar char="•"/>
            </a:pPr>
            <a:r>
              <a:rPr lang="en-US" altLang="zh-CN" sz="2200" dirty="0">
                <a:ea typeface="+mn-lt"/>
                <a:cs typeface="+mn-lt"/>
              </a:rPr>
              <a:t>Created a new data containing multiple images for thousands of dogs by scraping PetFinder.com</a:t>
            </a:r>
          </a:p>
          <a:p>
            <a:pPr marL="285750" indent="-285750">
              <a:buFont typeface="Arial" panose="020B0604020202020204" pitchFamily="34" charset="0"/>
              <a:buChar char="•"/>
            </a:pPr>
            <a:endParaRPr lang="en-US" altLang="zh-CN" sz="2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2200" dirty="0">
                <a:ea typeface="+mn-lt"/>
                <a:cs typeface="+mn-lt"/>
              </a:rPr>
              <a:t>ANIMATION</a:t>
            </a:r>
          </a:p>
          <a:p>
            <a:pPr marL="457200" indent="-457200">
              <a:buFont typeface="Arial" panose="020B0604020202020204" pitchFamily="34" charset="0"/>
              <a:buChar char="•"/>
            </a:pPr>
            <a:endParaRPr lang="en-US" altLang="zh-CN" sz="2200" dirty="0">
              <a:ea typeface="+mn-lt"/>
              <a:cs typeface="+mn-lt"/>
            </a:endParaRPr>
          </a:p>
          <a:p>
            <a:pPr marL="457200" indent="-457200">
              <a:buFont typeface="Arial" panose="020B0604020202020204" pitchFamily="34" charset="0"/>
              <a:buChar char="•"/>
            </a:pPr>
            <a:r>
              <a:rPr lang="en-US" altLang="zh-CN" sz="2200" i="1" dirty="0">
                <a:ea typeface="+mn-lt"/>
                <a:cs typeface="+mn-lt"/>
              </a:rPr>
              <a:t>The Dog Comparator </a:t>
            </a:r>
            <a:r>
              <a:rPr lang="en-US" altLang="zh-CN" sz="2200" dirty="0">
                <a:ea typeface="+mn-lt"/>
                <a:cs typeface="+mn-lt"/>
              </a:rPr>
              <a:t>model</a:t>
            </a:r>
          </a:p>
          <a:p>
            <a:pPr marL="457200" indent="-457200">
              <a:buFont typeface="Arial" panose="020B0604020202020204" pitchFamily="34" charset="0"/>
              <a:buChar char="•"/>
            </a:pPr>
            <a:endParaRPr lang="en-US" altLang="zh-CN" sz="2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2200" dirty="0">
                <a:ea typeface="+mn-lt"/>
                <a:cs typeface="+mn-lt"/>
              </a:rPr>
              <a:t>ANIMATION</a:t>
            </a:r>
          </a:p>
          <a:p>
            <a:pPr marL="457200" indent="-457200">
              <a:buFont typeface="Arial" panose="020B0604020202020204" pitchFamily="34" charset="0"/>
              <a:buChar char="•"/>
            </a:pPr>
            <a:endParaRPr lang="en-US" altLang="zh-CN" sz="2200" dirty="0">
              <a:ea typeface="+mn-lt"/>
              <a:cs typeface="+mn-lt"/>
            </a:endParaRPr>
          </a:p>
          <a:p>
            <a:pPr marL="457200" indent="-457200">
              <a:buFont typeface="Arial" panose="020B0604020202020204" pitchFamily="34" charset="0"/>
              <a:buChar char="•"/>
            </a:pPr>
            <a:r>
              <a:rPr lang="en-US" altLang="zh-CN" sz="2200" dirty="0">
                <a:ea typeface="+mn-lt"/>
                <a:cs typeface="+mn-lt"/>
              </a:rPr>
              <a:t>High level analyses of the </a:t>
            </a:r>
            <a:r>
              <a:rPr lang="en-US" altLang="zh-CN" sz="2200" i="1" dirty="0">
                <a:ea typeface="+mn-lt"/>
                <a:cs typeface="+mn-lt"/>
              </a:rPr>
              <a:t>Dog Extractor </a:t>
            </a:r>
            <a:r>
              <a:rPr lang="en-US" altLang="zh-CN" sz="2200" dirty="0">
                <a:ea typeface="+mn-lt"/>
                <a:cs typeface="+mn-lt"/>
              </a:rPr>
              <a:t>&amp; </a:t>
            </a:r>
            <a:r>
              <a:rPr lang="en-US" altLang="zh-CN" sz="2200" i="1" dirty="0">
                <a:ea typeface="+mn-lt"/>
                <a:cs typeface="+mn-lt"/>
              </a:rPr>
              <a:t>Dog Comparator </a:t>
            </a:r>
            <a:r>
              <a:rPr lang="en-US" altLang="zh-CN" sz="2200" dirty="0">
                <a:ea typeface="+mn-lt"/>
                <a:cs typeface="+mn-lt"/>
              </a:rPr>
              <a:t>models</a:t>
            </a:r>
          </a:p>
          <a:p>
            <a:pPr marL="914400" lvl="1" indent="-457200">
              <a:buFont typeface="Arial" panose="020B0604020202020204" pitchFamily="34" charset="0"/>
              <a:buChar char="•"/>
            </a:pPr>
            <a:r>
              <a:rPr lang="en-US" altLang="zh-CN" sz="2200" dirty="0">
                <a:ea typeface="+mn-lt"/>
                <a:cs typeface="+mn-lt"/>
              </a:rPr>
              <a:t>Determining the optimum cut offs to use in each model respectively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8</a:t>
            </a:fld>
            <a:endParaRPr lang="en-US"/>
          </a:p>
        </p:txBody>
      </p:sp>
    </p:spTree>
    <p:extLst>
      <p:ext uri="{BB962C8B-B14F-4D97-AF65-F5344CB8AC3E}">
        <p14:creationId xmlns:p14="http://schemas.microsoft.com/office/powerpoint/2010/main" val="1073566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demo of the work done to date</a:t>
            </a:r>
          </a:p>
        </p:txBody>
      </p:sp>
      <p:sp>
        <p:nvSpPr>
          <p:cNvPr id="4" name="Slide Number Placeholder 3"/>
          <p:cNvSpPr>
            <a:spLocks noGrp="1"/>
          </p:cNvSpPr>
          <p:nvPr>
            <p:ph type="sldNum" sz="quarter" idx="5"/>
          </p:nvPr>
        </p:nvSpPr>
        <p:spPr/>
        <p:txBody>
          <a:bodyPr/>
          <a:lstStyle/>
          <a:p>
            <a:fld id="{3A9FA790-C6ED-458B-80C3-E7F420A018AE}" type="slidenum">
              <a:rPr lang="en-CA"/>
              <a:t>9</a:t>
            </a:fld>
            <a:endParaRPr lang="en-US"/>
          </a:p>
        </p:txBody>
      </p:sp>
    </p:spTree>
    <p:extLst>
      <p:ext uri="{BB962C8B-B14F-4D97-AF65-F5344CB8AC3E}">
        <p14:creationId xmlns:p14="http://schemas.microsoft.com/office/powerpoint/2010/main" val="258956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815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465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482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54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556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6123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98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7764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41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937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3974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38941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pngwing.com/en/free-png-yjkih" TargetMode="External"/><Relationship Id="rId5" Type="http://schemas.microsoft.com/office/2007/relationships/hdphoto" Target="../media/hdphoto1.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https://www.youtube.com/embed/TtL1KhwzaOY?feature=oembed" TargetMode="Externa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66C5501-669A-4FAC-9859-B52FB80682F9}"/>
              </a:ext>
            </a:extLst>
          </p:cNvPr>
          <p:cNvSpPr>
            <a:spLocks noGrp="1"/>
          </p:cNvSpPr>
          <p:nvPr>
            <p:ph type="ctrTitle"/>
          </p:nvPr>
        </p:nvSpPr>
        <p:spPr>
          <a:xfrm>
            <a:off x="7421580" y="1874520"/>
            <a:ext cx="4273596" cy="1792224"/>
          </a:xfrm>
        </p:spPr>
        <p:txBody>
          <a:bodyPr anchor="b">
            <a:normAutofit/>
          </a:bodyPr>
          <a:lstStyle/>
          <a:p>
            <a:pPr algn="l"/>
            <a:r>
              <a:rPr lang="en-US" altLang="zh-CN" sz="4100" b="1">
                <a:ea typeface="+mj-lt"/>
                <a:cs typeface="+mj-lt"/>
              </a:rPr>
              <a:t>Dog Finder Application</a:t>
            </a:r>
            <a:br>
              <a:rPr lang="en-US" altLang="zh-CN" sz="4100">
                <a:ea typeface="+mj-lt"/>
                <a:cs typeface="+mj-lt"/>
              </a:rPr>
            </a:br>
            <a:r>
              <a:rPr lang="en-US" altLang="zh-CN" sz="4100">
                <a:ea typeface="+mj-lt"/>
                <a:cs typeface="+mj-lt"/>
              </a:rPr>
              <a:t>CMPT 733</a:t>
            </a:r>
            <a:endParaRPr lang="zh-CN" sz="4100">
              <a:ea typeface="+mj-lt"/>
              <a:cs typeface="+mj-lt"/>
            </a:endParaRPr>
          </a:p>
        </p:txBody>
      </p:sp>
      <p:sp>
        <p:nvSpPr>
          <p:cNvPr id="3" name="副标题 2">
            <a:extLst>
              <a:ext uri="{FF2B5EF4-FFF2-40B4-BE49-F238E27FC236}">
                <a16:creationId xmlns:a16="http://schemas.microsoft.com/office/drawing/2014/main" id="{833B369A-F491-4233-B3F3-CA9CF29DC238}"/>
              </a:ext>
            </a:extLst>
          </p:cNvPr>
          <p:cNvSpPr>
            <a:spLocks noGrp="1"/>
          </p:cNvSpPr>
          <p:nvPr>
            <p:ph type="subTitle" idx="1"/>
          </p:nvPr>
        </p:nvSpPr>
        <p:spPr>
          <a:xfrm>
            <a:off x="7421579" y="3758184"/>
            <a:ext cx="4273596" cy="488233"/>
          </a:xfrm>
        </p:spPr>
        <p:txBody>
          <a:bodyPr anchor="t">
            <a:normAutofit/>
          </a:bodyPr>
          <a:lstStyle/>
          <a:p>
            <a:pPr algn="l"/>
            <a:r>
              <a:rPr lang="en-US" altLang="zh-CN" sz="1300" b="1" dirty="0">
                <a:ea typeface="+mn-lt"/>
                <a:cs typeface="+mn-lt"/>
              </a:rPr>
              <a:t>Aidan Vickars, </a:t>
            </a:r>
            <a:r>
              <a:rPr lang="en-US" altLang="zh-CN" sz="1300" b="1" dirty="0" err="1">
                <a:ea typeface="+mn-lt"/>
                <a:cs typeface="+mn-lt"/>
              </a:rPr>
              <a:t>Rushabh</a:t>
            </a:r>
            <a:r>
              <a:rPr lang="en-US" altLang="zh-CN" sz="1300" b="1" dirty="0">
                <a:ea typeface="+mn-lt"/>
                <a:cs typeface="+mn-lt"/>
              </a:rPr>
              <a:t> Kaushal, Anant </a:t>
            </a:r>
            <a:r>
              <a:rPr lang="en-US" altLang="zh-CN" sz="1300" b="1" dirty="0" err="1">
                <a:ea typeface="+mn-lt"/>
                <a:cs typeface="+mn-lt"/>
              </a:rPr>
              <a:t>Awasthy</a:t>
            </a:r>
            <a:r>
              <a:rPr lang="en-US" altLang="zh-CN" sz="1300" b="1" dirty="0">
                <a:ea typeface="+mn-lt"/>
                <a:cs typeface="+mn-lt"/>
              </a:rPr>
              <a:t>, &amp; Karthik </a:t>
            </a:r>
            <a:r>
              <a:rPr lang="en-US" altLang="zh-CN" sz="1300" b="1" dirty="0" err="1">
                <a:ea typeface="+mn-lt"/>
                <a:cs typeface="+mn-lt"/>
              </a:rPr>
              <a:t>Srinatha</a:t>
            </a:r>
            <a:endParaRPr lang="zh-CN" sz="1300" dirty="0">
              <a:ea typeface="+mn-lt"/>
              <a:cs typeface="+mn-lt"/>
            </a:endParaRPr>
          </a:p>
        </p:txBody>
      </p:sp>
      <p:sp>
        <p:nvSpPr>
          <p:cNvPr id="18" name="Freeform: Shape 17">
            <a:extLst>
              <a:ext uri="{FF2B5EF4-FFF2-40B4-BE49-F238E27FC236}">
                <a16:creationId xmlns:a16="http://schemas.microsoft.com/office/drawing/2014/main" id="{82738A5C-A1C0-481D-A59A-EB320707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313" y="617363"/>
            <a:ext cx="6122676" cy="5475458"/>
          </a:xfrm>
          <a:custGeom>
            <a:avLst/>
            <a:gdLst>
              <a:gd name="connsiteX0" fmla="*/ 3697237 w 6122676"/>
              <a:gd name="connsiteY0" fmla="*/ 2503039 h 5475458"/>
              <a:gd name="connsiteX1" fmla="*/ 5157717 w 6122676"/>
              <a:gd name="connsiteY1" fmla="*/ 2503039 h 5475458"/>
              <a:gd name="connsiteX2" fmla="*/ 5366357 w 6122676"/>
              <a:gd name="connsiteY2" fmla="*/ 2619016 h 5475458"/>
              <a:gd name="connsiteX3" fmla="*/ 6096596 w 6122676"/>
              <a:gd name="connsiteY3" fmla="*/ 3868978 h 5475458"/>
              <a:gd name="connsiteX4" fmla="*/ 6096596 w 6122676"/>
              <a:gd name="connsiteY4" fmla="*/ 4109521 h 5475458"/>
              <a:gd name="connsiteX5" fmla="*/ 5366357 w 6122676"/>
              <a:gd name="connsiteY5" fmla="*/ 5359483 h 5475458"/>
              <a:gd name="connsiteX6" fmla="*/ 5157717 w 6122676"/>
              <a:gd name="connsiteY6" fmla="*/ 5475458 h 5475458"/>
              <a:gd name="connsiteX7" fmla="*/ 3697237 w 6122676"/>
              <a:gd name="connsiteY7" fmla="*/ 5475458 h 5475458"/>
              <a:gd name="connsiteX8" fmla="*/ 3488597 w 6122676"/>
              <a:gd name="connsiteY8" fmla="*/ 5359483 h 5475458"/>
              <a:gd name="connsiteX9" fmla="*/ 2758358 w 6122676"/>
              <a:gd name="connsiteY9" fmla="*/ 4109521 h 5475458"/>
              <a:gd name="connsiteX10" fmla="*/ 2758358 w 6122676"/>
              <a:gd name="connsiteY10" fmla="*/ 3868978 h 5475458"/>
              <a:gd name="connsiteX11" fmla="*/ 3488597 w 6122676"/>
              <a:gd name="connsiteY11" fmla="*/ 2619016 h 5475458"/>
              <a:gd name="connsiteX12" fmla="*/ 3697237 w 6122676"/>
              <a:gd name="connsiteY12" fmla="*/ 2503039 h 5475458"/>
              <a:gd name="connsiteX13" fmla="*/ 5087889 w 6122676"/>
              <a:gd name="connsiteY13" fmla="*/ 880798 h 5475458"/>
              <a:gd name="connsiteX14" fmla="*/ 5602872 w 6122676"/>
              <a:gd name="connsiteY14" fmla="*/ 880798 h 5475458"/>
              <a:gd name="connsiteX15" fmla="*/ 5682956 w 6122676"/>
              <a:gd name="connsiteY15" fmla="*/ 927340 h 5475458"/>
              <a:gd name="connsiteX16" fmla="*/ 5939892 w 6122676"/>
              <a:gd name="connsiteY16" fmla="*/ 1371716 h 5475458"/>
              <a:gd name="connsiteX17" fmla="*/ 5939892 w 6122676"/>
              <a:gd name="connsiteY17" fmla="*/ 1462586 h 5475458"/>
              <a:gd name="connsiteX18" fmla="*/ 5682956 w 6122676"/>
              <a:gd name="connsiteY18" fmla="*/ 1906962 h 5475458"/>
              <a:gd name="connsiteX19" fmla="*/ 5602872 w 6122676"/>
              <a:gd name="connsiteY19" fmla="*/ 1953505 h 5475458"/>
              <a:gd name="connsiteX20" fmla="*/ 5087889 w 6122676"/>
              <a:gd name="connsiteY20" fmla="*/ 1953505 h 5475458"/>
              <a:gd name="connsiteX21" fmla="*/ 5008916 w 6122676"/>
              <a:gd name="connsiteY21" fmla="*/ 1906962 h 5475458"/>
              <a:gd name="connsiteX22" fmla="*/ 4750868 w 6122676"/>
              <a:gd name="connsiteY22" fmla="*/ 1462586 h 5475458"/>
              <a:gd name="connsiteX23" fmla="*/ 4750868 w 6122676"/>
              <a:gd name="connsiteY23" fmla="*/ 1371716 h 5475458"/>
              <a:gd name="connsiteX24" fmla="*/ 5008916 w 6122676"/>
              <a:gd name="connsiteY24" fmla="*/ 927340 h 5475458"/>
              <a:gd name="connsiteX25" fmla="*/ 5087889 w 6122676"/>
              <a:gd name="connsiteY25" fmla="*/ 880798 h 5475458"/>
              <a:gd name="connsiteX26" fmla="*/ 1437823 w 6122676"/>
              <a:gd name="connsiteY26" fmla="*/ 0 h 5475458"/>
              <a:gd name="connsiteX27" fmla="*/ 3556238 w 6122676"/>
              <a:gd name="connsiteY27" fmla="*/ 0 h 5475458"/>
              <a:gd name="connsiteX28" fmla="*/ 3885668 w 6122676"/>
              <a:gd name="connsiteY28" fmla="*/ 191458 h 5475458"/>
              <a:gd name="connsiteX29" fmla="*/ 4942588 w 6122676"/>
              <a:gd name="connsiteY29" fmla="*/ 2019425 h 5475458"/>
              <a:gd name="connsiteX30" fmla="*/ 4981194 w 6122676"/>
              <a:gd name="connsiteY30" fmla="*/ 2302766 h 5475458"/>
              <a:gd name="connsiteX31" fmla="*/ 4958806 w 6122676"/>
              <a:gd name="connsiteY31" fmla="*/ 2355223 h 5475458"/>
              <a:gd name="connsiteX32" fmla="*/ 4944721 w 6122676"/>
              <a:gd name="connsiteY32" fmla="*/ 2355223 h 5475458"/>
              <a:gd name="connsiteX33" fmla="*/ 3624769 w 6122676"/>
              <a:gd name="connsiteY33" fmla="*/ 2355223 h 5475458"/>
              <a:gd name="connsiteX34" fmla="*/ 3395379 w 6122676"/>
              <a:gd name="connsiteY34" fmla="*/ 2482734 h 5475458"/>
              <a:gd name="connsiteX35" fmla="*/ 2592510 w 6122676"/>
              <a:gd name="connsiteY35" fmla="*/ 3857016 h 5475458"/>
              <a:gd name="connsiteX36" fmla="*/ 2592510 w 6122676"/>
              <a:gd name="connsiteY36" fmla="*/ 4121483 h 5475458"/>
              <a:gd name="connsiteX37" fmla="*/ 2735404 w 6122676"/>
              <a:gd name="connsiteY37" fmla="*/ 4366076 h 5475458"/>
              <a:gd name="connsiteX38" fmla="*/ 2762612 w 6122676"/>
              <a:gd name="connsiteY38" fmla="*/ 4412648 h 5475458"/>
              <a:gd name="connsiteX39" fmla="*/ 2648495 w 6122676"/>
              <a:gd name="connsiteY39" fmla="*/ 4412648 h 5475458"/>
              <a:gd name="connsiteX40" fmla="*/ 1437823 w 6122676"/>
              <a:gd name="connsiteY40" fmla="*/ 4412648 h 5475458"/>
              <a:gd name="connsiteX41" fmla="*/ 1112968 w 6122676"/>
              <a:gd name="connsiteY41" fmla="*/ 4221190 h 5475458"/>
              <a:gd name="connsiteX42" fmla="*/ 51474 w 6122676"/>
              <a:gd name="connsiteY42" fmla="*/ 2393224 h 5475458"/>
              <a:gd name="connsiteX43" fmla="*/ 51474 w 6122676"/>
              <a:gd name="connsiteY43" fmla="*/ 2019425 h 5475458"/>
              <a:gd name="connsiteX44" fmla="*/ 1112968 w 6122676"/>
              <a:gd name="connsiteY44" fmla="*/ 191458 h 5475458"/>
              <a:gd name="connsiteX45" fmla="*/ 1437823 w 6122676"/>
              <a:gd name="connsiteY45" fmla="*/ 0 h 547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122676" h="5475458">
                <a:moveTo>
                  <a:pt x="3697237" y="2503039"/>
                </a:moveTo>
                <a:cubicBezTo>
                  <a:pt x="5157717" y="2503039"/>
                  <a:pt x="5157717" y="2503039"/>
                  <a:pt x="5157717" y="2503039"/>
                </a:cubicBezTo>
                <a:cubicBezTo>
                  <a:pt x="5231610" y="2503039"/>
                  <a:pt x="5327237" y="2554585"/>
                  <a:pt x="5366357" y="2619016"/>
                </a:cubicBezTo>
                <a:cubicBezTo>
                  <a:pt x="6096596" y="3868978"/>
                  <a:pt x="6096596" y="3868978"/>
                  <a:pt x="6096596" y="3868978"/>
                </a:cubicBezTo>
                <a:cubicBezTo>
                  <a:pt x="6131370" y="3937705"/>
                  <a:pt x="6131370" y="4040794"/>
                  <a:pt x="6096596" y="4109521"/>
                </a:cubicBezTo>
                <a:cubicBezTo>
                  <a:pt x="5366357" y="5359483"/>
                  <a:pt x="5366357" y="5359483"/>
                  <a:pt x="5366357" y="5359483"/>
                </a:cubicBezTo>
                <a:cubicBezTo>
                  <a:pt x="5327237" y="5423914"/>
                  <a:pt x="5231610" y="5475458"/>
                  <a:pt x="5157717" y="5475458"/>
                </a:cubicBezTo>
                <a:lnTo>
                  <a:pt x="3697237" y="5475458"/>
                </a:lnTo>
                <a:cubicBezTo>
                  <a:pt x="3618997" y="5475458"/>
                  <a:pt x="3523371" y="5423914"/>
                  <a:pt x="3488597" y="5359483"/>
                </a:cubicBezTo>
                <a:cubicBezTo>
                  <a:pt x="2758358" y="4109521"/>
                  <a:pt x="2758358" y="4109521"/>
                  <a:pt x="2758358" y="4109521"/>
                </a:cubicBezTo>
                <a:cubicBezTo>
                  <a:pt x="2719237" y="4040794"/>
                  <a:pt x="2719237" y="3937705"/>
                  <a:pt x="2758358" y="3868978"/>
                </a:cubicBezTo>
                <a:cubicBezTo>
                  <a:pt x="3488597" y="2619016"/>
                  <a:pt x="3488597" y="2619016"/>
                  <a:pt x="3488597" y="2619016"/>
                </a:cubicBezTo>
                <a:cubicBezTo>
                  <a:pt x="3523371" y="2554585"/>
                  <a:pt x="3618997" y="2503039"/>
                  <a:pt x="3697237" y="2503039"/>
                </a:cubicBezTo>
                <a:close/>
                <a:moveTo>
                  <a:pt x="5087889" y="880798"/>
                </a:moveTo>
                <a:cubicBezTo>
                  <a:pt x="5087889" y="880798"/>
                  <a:pt x="5087889" y="880798"/>
                  <a:pt x="5602872" y="880798"/>
                </a:cubicBezTo>
                <a:cubicBezTo>
                  <a:pt x="5636241" y="880798"/>
                  <a:pt x="5666272" y="898528"/>
                  <a:pt x="5682956" y="927340"/>
                </a:cubicBezTo>
                <a:cubicBezTo>
                  <a:pt x="5682956" y="927340"/>
                  <a:pt x="5682956" y="927340"/>
                  <a:pt x="5939892" y="1371716"/>
                </a:cubicBezTo>
                <a:cubicBezTo>
                  <a:pt x="5956576" y="1399421"/>
                  <a:pt x="5956576" y="1434882"/>
                  <a:pt x="5939892" y="1462586"/>
                </a:cubicBezTo>
                <a:cubicBezTo>
                  <a:pt x="5939892" y="1462586"/>
                  <a:pt x="5939892" y="1462586"/>
                  <a:pt x="5682956" y="1906962"/>
                </a:cubicBezTo>
                <a:cubicBezTo>
                  <a:pt x="5666272" y="1935775"/>
                  <a:pt x="5636241" y="1953505"/>
                  <a:pt x="5602872" y="1953505"/>
                </a:cubicBezTo>
                <a:cubicBezTo>
                  <a:pt x="5602872" y="1953505"/>
                  <a:pt x="5602872" y="1953505"/>
                  <a:pt x="5087889" y="1953505"/>
                </a:cubicBezTo>
                <a:cubicBezTo>
                  <a:pt x="5055632" y="1953505"/>
                  <a:pt x="5024489" y="1935775"/>
                  <a:pt x="5008916" y="1906962"/>
                </a:cubicBezTo>
                <a:cubicBezTo>
                  <a:pt x="5008916" y="1906962"/>
                  <a:pt x="5008916" y="1906962"/>
                  <a:pt x="4750868" y="1462586"/>
                </a:cubicBezTo>
                <a:cubicBezTo>
                  <a:pt x="4734184" y="1434882"/>
                  <a:pt x="4734184" y="1399421"/>
                  <a:pt x="4750868" y="1371716"/>
                </a:cubicBezTo>
                <a:cubicBezTo>
                  <a:pt x="4750868" y="1371716"/>
                  <a:pt x="4750868" y="1371716"/>
                  <a:pt x="5008916" y="927340"/>
                </a:cubicBezTo>
                <a:cubicBezTo>
                  <a:pt x="5024489" y="898528"/>
                  <a:pt x="5055632" y="880798"/>
                  <a:pt x="5087889" y="880798"/>
                </a:cubicBezTo>
                <a:close/>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4994062" y="2104897"/>
                  <a:pt x="5006931" y="2208319"/>
                  <a:pt x="4981194" y="2302766"/>
                </a:cubicBezTo>
                <a:lnTo>
                  <a:pt x="4958806" y="2355223"/>
                </a:lnTo>
                <a:lnTo>
                  <a:pt x="4944721" y="2355223"/>
                </a:lnTo>
                <a:cubicBezTo>
                  <a:pt x="4722442" y="2355223"/>
                  <a:pt x="4327280" y="2355223"/>
                  <a:pt x="3624769" y="2355223"/>
                </a:cubicBezTo>
                <a:cubicBezTo>
                  <a:pt x="3538748" y="2355223"/>
                  <a:pt x="3433611" y="2411895"/>
                  <a:pt x="3395379" y="2482734"/>
                </a:cubicBezTo>
                <a:cubicBezTo>
                  <a:pt x="3395379" y="2482734"/>
                  <a:pt x="3395379" y="2482734"/>
                  <a:pt x="2592510" y="3857016"/>
                </a:cubicBezTo>
                <a:cubicBezTo>
                  <a:pt x="2549498" y="3932578"/>
                  <a:pt x="2549498" y="4045920"/>
                  <a:pt x="2592510" y="4121483"/>
                </a:cubicBezTo>
                <a:cubicBezTo>
                  <a:pt x="2592510" y="4121483"/>
                  <a:pt x="2592510" y="4121483"/>
                  <a:pt x="2735404" y="4366076"/>
                </a:cubicBezTo>
                <a:lnTo>
                  <a:pt x="2762612" y="4412648"/>
                </a:lnTo>
                <a:lnTo>
                  <a:pt x="2648495" y="4412648"/>
                </a:lnTo>
                <a:cubicBezTo>
                  <a:pt x="2352185" y="4412648"/>
                  <a:pt x="1959152"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图片 5" descr="图片包含 徽标&#10;&#10;已自动生成说明">
            <a:extLst>
              <a:ext uri="{FF2B5EF4-FFF2-40B4-BE49-F238E27FC236}">
                <a16:creationId xmlns:a16="http://schemas.microsoft.com/office/drawing/2014/main" id="{8F184655-A829-4098-9761-D745196BEB49}"/>
              </a:ext>
            </a:extLst>
          </p:cNvPr>
          <p:cNvPicPr>
            <a:picLocks noChangeAspect="1"/>
          </p:cNvPicPr>
          <p:nvPr/>
        </p:nvPicPr>
        <p:blipFill>
          <a:blip r:embed="rId3"/>
          <a:stretch>
            <a:fillRect/>
          </a:stretch>
        </p:blipFill>
        <p:spPr>
          <a:xfrm>
            <a:off x="1599534" y="1982029"/>
            <a:ext cx="2253441" cy="1118374"/>
          </a:xfrm>
          <a:prstGeom prst="rect">
            <a:avLst/>
          </a:prstGeom>
        </p:spPr>
      </p:pic>
      <p:pic>
        <p:nvPicPr>
          <p:cNvPr id="6" name="Picture 5" descr="A picture containing text, dog, black&#10;&#10;Description automatically generated">
            <a:extLst>
              <a:ext uri="{FF2B5EF4-FFF2-40B4-BE49-F238E27FC236}">
                <a16:creationId xmlns:a16="http://schemas.microsoft.com/office/drawing/2014/main" id="{A95E3F41-363D-490E-A480-86E9F8662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9200" y="3570697"/>
            <a:ext cx="1439921" cy="2071829"/>
          </a:xfrm>
          <a:prstGeom prst="rect">
            <a:avLst/>
          </a:prstGeom>
        </p:spPr>
      </p:pic>
    </p:spTree>
    <p:extLst>
      <p:ext uri="{BB962C8B-B14F-4D97-AF65-F5344CB8AC3E}">
        <p14:creationId xmlns:p14="http://schemas.microsoft.com/office/powerpoint/2010/main" val="3141426232"/>
      </p:ext>
    </p:extLst>
  </p:cSld>
  <p:clrMapOvr>
    <a:masterClrMapping/>
  </p:clrMapOvr>
  <mc:AlternateContent xmlns:mc="http://schemas.openxmlformats.org/markup-compatibility/2006" xmlns:p14="http://schemas.microsoft.com/office/powerpoint/2010/main">
    <mc:Choice Requires="p14">
      <p:transition spd="slow" p14:dur="2000" advTm="12157"/>
    </mc:Choice>
    <mc:Fallback xmlns="">
      <p:transition spd="slow" advTm="121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Progress Report</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 y="1394012"/>
            <a:ext cx="1177729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In Progress</a:t>
            </a:r>
            <a:endParaRPr lang="en-US" altLang="zh-CN" sz="2200" i="1" dirty="0">
              <a:ea typeface="+mn-lt"/>
              <a:cs typeface="+mn-lt"/>
            </a:endParaRPr>
          </a:p>
          <a:p>
            <a:pPr marL="457200" indent="-457200">
              <a:buFont typeface="Arial" panose="020B0604020202020204" pitchFamily="34" charset="0"/>
              <a:buChar char="•"/>
            </a:pPr>
            <a:endParaRPr lang="zh-CN" sz="2200" dirty="0"/>
          </a:p>
        </p:txBody>
      </p:sp>
      <p:sp>
        <p:nvSpPr>
          <p:cNvPr id="7" name="文本框 4">
            <a:extLst>
              <a:ext uri="{FF2B5EF4-FFF2-40B4-BE49-F238E27FC236}">
                <a16:creationId xmlns:a16="http://schemas.microsoft.com/office/drawing/2014/main" id="{EB54D040-53E4-48E0-88B3-AB060FBCE0D0}"/>
              </a:ext>
            </a:extLst>
          </p:cNvPr>
          <p:cNvSpPr txBox="1"/>
          <p:nvPr/>
        </p:nvSpPr>
        <p:spPr>
          <a:xfrm>
            <a:off x="414705" y="2327316"/>
            <a:ext cx="1177729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altLang="zh-CN" sz="2200" dirty="0">
                <a:ea typeface="+mn-lt"/>
                <a:cs typeface="+mn-lt"/>
              </a:rPr>
              <a:t>Integrate</a:t>
            </a:r>
            <a:r>
              <a:rPr lang="en-US" altLang="zh-CN" sz="2200" i="1" dirty="0">
                <a:ea typeface="+mn-lt"/>
                <a:cs typeface="+mn-lt"/>
              </a:rPr>
              <a:t> </a:t>
            </a:r>
            <a:r>
              <a:rPr lang="en-US" altLang="zh-CN" sz="2200" dirty="0">
                <a:ea typeface="+mn-lt"/>
                <a:cs typeface="+mn-lt"/>
              </a:rPr>
              <a:t>the </a:t>
            </a:r>
            <a:r>
              <a:rPr lang="en-US" altLang="zh-CN" sz="2200" i="1" dirty="0">
                <a:ea typeface="+mn-lt"/>
                <a:cs typeface="+mn-lt"/>
              </a:rPr>
              <a:t>Dog Comparator</a:t>
            </a:r>
            <a:r>
              <a:rPr lang="en-US" altLang="zh-CN" sz="2200" dirty="0">
                <a:ea typeface="+mn-lt"/>
                <a:cs typeface="+mn-lt"/>
              </a:rPr>
              <a:t> model into the app ~ By March 10</a:t>
            </a:r>
            <a:r>
              <a:rPr lang="en-US" altLang="zh-CN" sz="2200" baseline="30000" dirty="0">
                <a:ea typeface="+mn-lt"/>
                <a:cs typeface="+mn-lt"/>
              </a:rPr>
              <a:t>th</a:t>
            </a:r>
            <a:endParaRPr lang="zh-CN" sz="2200" dirty="0"/>
          </a:p>
        </p:txBody>
      </p:sp>
      <p:sp>
        <p:nvSpPr>
          <p:cNvPr id="8" name="文本框 4">
            <a:extLst>
              <a:ext uri="{FF2B5EF4-FFF2-40B4-BE49-F238E27FC236}">
                <a16:creationId xmlns:a16="http://schemas.microsoft.com/office/drawing/2014/main" id="{FAD67E81-06D4-4F46-81DF-7F10B791C763}"/>
              </a:ext>
            </a:extLst>
          </p:cNvPr>
          <p:cNvSpPr txBox="1"/>
          <p:nvPr/>
        </p:nvSpPr>
        <p:spPr>
          <a:xfrm>
            <a:off x="414705" y="3041547"/>
            <a:ext cx="1177729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altLang="zh-CN" sz="2200" dirty="0">
                <a:ea typeface="+mn-lt"/>
                <a:cs typeface="+mn-lt"/>
              </a:rPr>
              <a:t>Complete the </a:t>
            </a:r>
            <a:r>
              <a:rPr lang="en-US" altLang="zh-CN" sz="2200" i="1" dirty="0">
                <a:ea typeface="+mn-lt"/>
                <a:cs typeface="+mn-lt"/>
              </a:rPr>
              <a:t>Dog Classifier </a:t>
            </a:r>
            <a:r>
              <a:rPr lang="en-US" altLang="zh-CN" sz="2200" dirty="0">
                <a:ea typeface="+mn-lt"/>
                <a:cs typeface="+mn-lt"/>
              </a:rPr>
              <a:t>model ~ By March 13</a:t>
            </a:r>
            <a:r>
              <a:rPr lang="en-US" altLang="zh-CN" sz="2200" baseline="30000" dirty="0">
                <a:ea typeface="+mn-lt"/>
                <a:cs typeface="+mn-lt"/>
              </a:rPr>
              <a:t>th</a:t>
            </a:r>
            <a:endParaRPr lang="en-US" altLang="zh-CN" sz="2200" dirty="0">
              <a:ea typeface="+mn-lt"/>
              <a:cs typeface="+mn-lt"/>
            </a:endParaRPr>
          </a:p>
        </p:txBody>
      </p:sp>
      <p:sp>
        <p:nvSpPr>
          <p:cNvPr id="9" name="文本框 4">
            <a:extLst>
              <a:ext uri="{FF2B5EF4-FFF2-40B4-BE49-F238E27FC236}">
                <a16:creationId xmlns:a16="http://schemas.microsoft.com/office/drawing/2014/main" id="{981D8078-BB3A-4AD4-B458-D0466B24620B}"/>
              </a:ext>
            </a:extLst>
          </p:cNvPr>
          <p:cNvSpPr txBox="1"/>
          <p:nvPr/>
        </p:nvSpPr>
        <p:spPr>
          <a:xfrm>
            <a:off x="414704" y="3540334"/>
            <a:ext cx="1177729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altLang="zh-CN" sz="2200" dirty="0">
                <a:ea typeface="+mn-lt"/>
                <a:cs typeface="+mn-lt"/>
              </a:rPr>
              <a:t>Final Report (actively updated as items are completed) ~ By March 27</a:t>
            </a:r>
            <a:r>
              <a:rPr lang="en-US" altLang="zh-CN" sz="2200" baseline="30000" dirty="0">
                <a:ea typeface="+mn-lt"/>
                <a:cs typeface="+mn-lt"/>
              </a:rPr>
              <a:t>th</a:t>
            </a:r>
            <a:endParaRPr lang="en-US" altLang="zh-CN" sz="2200" dirty="0">
              <a:ea typeface="+mn-lt"/>
              <a:cs typeface="+mn-lt"/>
            </a:endParaRPr>
          </a:p>
        </p:txBody>
      </p:sp>
    </p:spTree>
    <p:extLst>
      <p:ext uri="{BB962C8B-B14F-4D97-AF65-F5344CB8AC3E}">
        <p14:creationId xmlns:p14="http://schemas.microsoft.com/office/powerpoint/2010/main" val="3212206873"/>
      </p:ext>
    </p:extLst>
  </p:cSld>
  <p:clrMapOvr>
    <a:masterClrMapping/>
  </p:clrMapOvr>
  <mc:AlternateContent xmlns:mc="http://schemas.openxmlformats.org/markup-compatibility/2006" xmlns:p14="http://schemas.microsoft.com/office/powerpoint/2010/main">
    <mc:Choice Requires="p14">
      <p:transition spd="slow" p14:dur="2000" advTm="25222"/>
    </mc:Choice>
    <mc:Fallback xmlns="">
      <p:transition spd="slow" advTm="252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Progress Report</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 y="1394012"/>
            <a:ext cx="11777295" cy="22775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To be Completed</a:t>
            </a:r>
            <a:endParaRPr lang="en-US" altLang="zh-CN" sz="2200" dirty="0">
              <a:ea typeface="+mn-lt"/>
              <a:cs typeface="+mn-lt"/>
            </a:endParaRPr>
          </a:p>
          <a:p>
            <a:pPr marL="457200" indent="-457200">
              <a:buFont typeface="Arial" panose="020B0604020202020204" pitchFamily="34" charset="0"/>
              <a:buChar char="•"/>
            </a:pPr>
            <a:endParaRPr lang="en-US" altLang="zh-CN" sz="2200" dirty="0">
              <a:ea typeface="+mn-lt"/>
              <a:cs typeface="+mn-lt"/>
            </a:endParaRPr>
          </a:p>
          <a:p>
            <a:pPr marL="457200" indent="-457200">
              <a:buFont typeface="Arial" panose="020B0604020202020204" pitchFamily="34" charset="0"/>
              <a:buChar char="•"/>
            </a:pPr>
            <a:endParaRPr lang="en-US" altLang="zh-CN" sz="2200" dirty="0">
              <a:ea typeface="+mn-lt"/>
              <a:cs typeface="+mn-lt"/>
            </a:endParaRPr>
          </a:p>
          <a:p>
            <a:pPr marL="457200" indent="-457200">
              <a:buFont typeface="Arial" panose="020B0604020202020204" pitchFamily="34" charset="0"/>
              <a:buChar char="•"/>
            </a:pPr>
            <a:endParaRPr lang="en-US" altLang="zh-CN" sz="2200" dirty="0">
              <a:ea typeface="+mn-lt"/>
              <a:cs typeface="+mn-lt"/>
            </a:endParaRPr>
          </a:p>
          <a:p>
            <a:pPr marL="457200" indent="-457200">
              <a:buFont typeface="Arial" panose="020B0604020202020204" pitchFamily="34" charset="0"/>
              <a:buChar char="•"/>
            </a:pPr>
            <a:endParaRPr lang="en-US" altLang="zh-CN" sz="2200" i="1" dirty="0">
              <a:ea typeface="+mn-lt"/>
              <a:cs typeface="+mn-lt"/>
            </a:endParaRPr>
          </a:p>
          <a:p>
            <a:pPr marL="457200" indent="-457200">
              <a:buFont typeface="Arial" panose="020B0604020202020204" pitchFamily="34" charset="0"/>
              <a:buChar char="•"/>
            </a:pPr>
            <a:endParaRPr lang="zh-CN" sz="2200" dirty="0"/>
          </a:p>
        </p:txBody>
      </p:sp>
      <p:sp>
        <p:nvSpPr>
          <p:cNvPr id="10" name="文本框 4">
            <a:extLst>
              <a:ext uri="{FF2B5EF4-FFF2-40B4-BE49-F238E27FC236}">
                <a16:creationId xmlns:a16="http://schemas.microsoft.com/office/drawing/2014/main" id="{F5C60803-4AAF-462C-8803-AD3C2FE428C4}"/>
              </a:ext>
            </a:extLst>
          </p:cNvPr>
          <p:cNvSpPr txBox="1"/>
          <p:nvPr/>
        </p:nvSpPr>
        <p:spPr>
          <a:xfrm>
            <a:off x="58325" y="1885221"/>
            <a:ext cx="11777295" cy="1072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tLang="zh-CN" sz="500" dirty="0">
              <a:ea typeface="+mn-lt"/>
              <a:cs typeface="+mn-lt"/>
            </a:endParaRPr>
          </a:p>
          <a:p>
            <a:pPr marL="457200" indent="-457200">
              <a:buFont typeface="Arial" panose="020B0604020202020204" pitchFamily="34" charset="0"/>
              <a:buChar char="•"/>
            </a:pPr>
            <a:r>
              <a:rPr lang="en-US" altLang="zh-CN" sz="2200" dirty="0">
                <a:ea typeface="+mn-lt"/>
                <a:cs typeface="+mn-lt"/>
              </a:rPr>
              <a:t>Integrate </a:t>
            </a:r>
            <a:r>
              <a:rPr lang="en-US" altLang="zh-CN" sz="2200" i="1" dirty="0">
                <a:ea typeface="+mn-lt"/>
                <a:cs typeface="+mn-lt"/>
              </a:rPr>
              <a:t>Dog Classifier </a:t>
            </a:r>
            <a:r>
              <a:rPr lang="en-US" altLang="zh-CN" sz="2200" dirty="0">
                <a:ea typeface="+mn-lt"/>
                <a:cs typeface="+mn-lt"/>
              </a:rPr>
              <a:t>model into app ~ By March 20</a:t>
            </a:r>
            <a:r>
              <a:rPr lang="en-US" altLang="zh-CN" sz="2200" baseline="30000" dirty="0">
                <a:ea typeface="+mn-lt"/>
                <a:cs typeface="+mn-lt"/>
              </a:rPr>
              <a:t>th</a:t>
            </a:r>
          </a:p>
          <a:p>
            <a:endParaRPr lang="en-US" altLang="zh-CN" sz="2200" b="1" u="sng" baseline="30000" dirty="0">
              <a:ea typeface="+mn-lt"/>
              <a:cs typeface="+mn-lt"/>
            </a:endParaRPr>
          </a:p>
          <a:p>
            <a:pPr algn="ctr"/>
            <a:r>
              <a:rPr lang="en-US" altLang="zh-CN" sz="2200" b="1" baseline="30000" dirty="0">
                <a:ea typeface="+mn-lt"/>
                <a:cs typeface="+mn-lt"/>
              </a:rPr>
              <a:t>APP COMPLETED</a:t>
            </a:r>
            <a:endParaRPr lang="zh-CN" sz="2200" dirty="0"/>
          </a:p>
        </p:txBody>
      </p:sp>
      <p:cxnSp>
        <p:nvCxnSpPr>
          <p:cNvPr id="8" name="Straight Connector 7">
            <a:extLst>
              <a:ext uri="{FF2B5EF4-FFF2-40B4-BE49-F238E27FC236}">
                <a16:creationId xmlns:a16="http://schemas.microsoft.com/office/drawing/2014/main" id="{B0F15704-4C1E-43DA-AD45-3C45243FA78D}"/>
              </a:ext>
            </a:extLst>
          </p:cNvPr>
          <p:cNvCxnSpPr/>
          <p:nvPr/>
        </p:nvCxnSpPr>
        <p:spPr>
          <a:xfrm>
            <a:off x="3924300" y="2813050"/>
            <a:ext cx="40132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BEBD8C8-9B35-467F-AD34-D1FAA20AFAF7}"/>
              </a:ext>
            </a:extLst>
          </p:cNvPr>
          <p:cNvCxnSpPr/>
          <p:nvPr/>
        </p:nvCxnSpPr>
        <p:spPr>
          <a:xfrm>
            <a:off x="3924300" y="2540000"/>
            <a:ext cx="4013200"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文本框 4">
            <a:extLst>
              <a:ext uri="{FF2B5EF4-FFF2-40B4-BE49-F238E27FC236}">
                <a16:creationId xmlns:a16="http://schemas.microsoft.com/office/drawing/2014/main" id="{230B9D03-27F3-4BA2-943A-97C9B8CDFB45}"/>
              </a:ext>
            </a:extLst>
          </p:cNvPr>
          <p:cNvSpPr txBox="1"/>
          <p:nvPr/>
        </p:nvSpPr>
        <p:spPr>
          <a:xfrm>
            <a:off x="58325" y="2869989"/>
            <a:ext cx="1195142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Analyses of the entire model pipeline (i.e. How well the models perform together ) ~ By March 20</a:t>
            </a:r>
            <a:r>
              <a:rPr lang="en-US" altLang="zh-CN" sz="2200" baseline="30000" dirty="0">
                <a:ea typeface="+mn-lt"/>
                <a:cs typeface="+mn-lt"/>
              </a:rPr>
              <a:t>th</a:t>
            </a:r>
            <a:r>
              <a:rPr lang="en-US" altLang="zh-CN" sz="2200" dirty="0">
                <a:ea typeface="+mn-lt"/>
                <a:cs typeface="+mn-lt"/>
              </a:rPr>
              <a:t> </a:t>
            </a:r>
          </a:p>
        </p:txBody>
      </p:sp>
      <p:sp>
        <p:nvSpPr>
          <p:cNvPr id="13" name="文本框 4">
            <a:extLst>
              <a:ext uri="{FF2B5EF4-FFF2-40B4-BE49-F238E27FC236}">
                <a16:creationId xmlns:a16="http://schemas.microsoft.com/office/drawing/2014/main" id="{61466CFB-47BB-4692-B24E-B348362B5DAC}"/>
              </a:ext>
            </a:extLst>
          </p:cNvPr>
          <p:cNvSpPr txBox="1"/>
          <p:nvPr/>
        </p:nvSpPr>
        <p:spPr>
          <a:xfrm>
            <a:off x="-58327" y="3387317"/>
            <a:ext cx="11777295"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Low level analyses and visualizations of models ~ By March 20</a:t>
            </a:r>
            <a:r>
              <a:rPr lang="en-US" altLang="zh-CN" sz="2200" baseline="30000" dirty="0">
                <a:ea typeface="+mn-lt"/>
                <a:cs typeface="+mn-lt"/>
              </a:rPr>
              <a:t>th</a:t>
            </a:r>
            <a:endParaRPr lang="en-US" altLang="zh-CN" sz="2200" dirty="0">
              <a:ea typeface="+mn-lt"/>
              <a:cs typeface="+mn-lt"/>
            </a:endParaRPr>
          </a:p>
          <a:p>
            <a:pPr marL="914400" lvl="1" indent="-457200">
              <a:buFont typeface="Arial" panose="020B0604020202020204" pitchFamily="34" charset="0"/>
              <a:buChar char="•"/>
            </a:pPr>
            <a:r>
              <a:rPr lang="en-US" altLang="zh-CN" sz="2200" dirty="0">
                <a:ea typeface="+mn-lt"/>
                <a:cs typeface="+mn-lt"/>
              </a:rPr>
              <a:t>Ex: Analyze performance of the </a:t>
            </a:r>
            <a:r>
              <a:rPr lang="en-US" altLang="zh-CN" sz="2200" i="1" dirty="0">
                <a:ea typeface="+mn-lt"/>
                <a:cs typeface="+mn-lt"/>
              </a:rPr>
              <a:t>Dog Extractor </a:t>
            </a:r>
            <a:r>
              <a:rPr lang="en-US" altLang="zh-CN" sz="2200" dirty="0">
                <a:ea typeface="+mn-lt"/>
                <a:cs typeface="+mn-lt"/>
              </a:rPr>
              <a:t>model on different dog sizes</a:t>
            </a:r>
          </a:p>
          <a:p>
            <a:pPr marL="914400" lvl="1" indent="-457200">
              <a:buFont typeface="Arial" panose="020B0604020202020204" pitchFamily="34" charset="0"/>
              <a:buChar char="•"/>
            </a:pPr>
            <a:r>
              <a:rPr lang="en-US" altLang="zh-CN" sz="2200" dirty="0">
                <a:ea typeface="+mn-lt"/>
                <a:cs typeface="+mn-lt"/>
              </a:rPr>
              <a:t>Ex: Analyze performance of the </a:t>
            </a:r>
            <a:r>
              <a:rPr lang="en-US" altLang="zh-CN" sz="2200" i="1" dirty="0">
                <a:ea typeface="+mn-lt"/>
                <a:cs typeface="+mn-lt"/>
              </a:rPr>
              <a:t>Dog Classifier </a:t>
            </a:r>
            <a:r>
              <a:rPr lang="en-US" altLang="zh-CN" sz="2200" dirty="0">
                <a:ea typeface="+mn-lt"/>
                <a:cs typeface="+mn-lt"/>
              </a:rPr>
              <a:t>model on different breeds</a:t>
            </a:r>
          </a:p>
          <a:p>
            <a:pPr marL="914400" lvl="1" indent="-457200">
              <a:buFont typeface="Arial" panose="020B0604020202020204" pitchFamily="34" charset="0"/>
              <a:buChar char="•"/>
            </a:pPr>
            <a:r>
              <a:rPr lang="en-US" altLang="zh-CN" sz="2200" dirty="0">
                <a:ea typeface="+mn-lt"/>
                <a:cs typeface="+mn-lt"/>
              </a:rPr>
              <a:t>Ex: Analyze performance of the </a:t>
            </a:r>
            <a:r>
              <a:rPr lang="en-US" altLang="zh-CN" sz="2200" i="1" dirty="0">
                <a:ea typeface="+mn-lt"/>
                <a:cs typeface="+mn-lt"/>
              </a:rPr>
              <a:t>Dog Comparator </a:t>
            </a:r>
            <a:r>
              <a:rPr lang="en-US" altLang="zh-CN" sz="2200" dirty="0">
                <a:ea typeface="+mn-lt"/>
                <a:cs typeface="+mn-lt"/>
              </a:rPr>
              <a:t>model on different breeds</a:t>
            </a:r>
          </a:p>
          <a:p>
            <a:endParaRPr lang="en-US" altLang="zh-CN" sz="2200" dirty="0">
              <a:ea typeface="+mn-lt"/>
              <a:cs typeface="+mn-lt"/>
            </a:endParaRPr>
          </a:p>
        </p:txBody>
      </p:sp>
      <p:sp>
        <p:nvSpPr>
          <p:cNvPr id="15" name="文本框 4">
            <a:extLst>
              <a:ext uri="{FF2B5EF4-FFF2-40B4-BE49-F238E27FC236}">
                <a16:creationId xmlns:a16="http://schemas.microsoft.com/office/drawing/2014/main" id="{A681CF8D-CBB8-4F07-8245-B0C4E38AF573}"/>
              </a:ext>
            </a:extLst>
          </p:cNvPr>
          <p:cNvSpPr txBox="1"/>
          <p:nvPr/>
        </p:nvSpPr>
        <p:spPr>
          <a:xfrm>
            <a:off x="-58328" y="4843822"/>
            <a:ext cx="11777295"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Presentation and Video ~ By March 31</a:t>
            </a:r>
            <a:r>
              <a:rPr lang="en-US" altLang="zh-CN" sz="2200" baseline="30000" dirty="0">
                <a:ea typeface="+mn-lt"/>
                <a:cs typeface="+mn-lt"/>
              </a:rPr>
              <a:t>st</a:t>
            </a:r>
            <a:r>
              <a:rPr lang="en-US" altLang="zh-CN" sz="2200" dirty="0">
                <a:ea typeface="+mn-lt"/>
                <a:cs typeface="+mn-lt"/>
              </a:rPr>
              <a:t> </a:t>
            </a:r>
          </a:p>
          <a:p>
            <a:pPr marL="457200" indent="-457200">
              <a:buFont typeface="Arial" panose="020B0604020202020204" pitchFamily="34" charset="0"/>
              <a:buChar char="•"/>
            </a:pPr>
            <a:endParaRPr lang="en-US" altLang="zh-CN" sz="2200" dirty="0">
              <a:ea typeface="+mn-lt"/>
              <a:cs typeface="+mn-lt"/>
            </a:endParaRPr>
          </a:p>
          <a:p>
            <a:r>
              <a:rPr lang="en-US" altLang="zh-CN" sz="2200" dirty="0">
                <a:ea typeface="+mn-lt"/>
                <a:cs typeface="+mn-lt"/>
              </a:rPr>
              <a:t>					</a:t>
            </a:r>
            <a:r>
              <a:rPr lang="en-US" altLang="zh-CN" sz="2200" b="1" baseline="30000" dirty="0">
                <a:ea typeface="+mn-lt"/>
                <a:cs typeface="+mn-lt"/>
              </a:rPr>
              <a:t>PROJECT COMPLETED</a:t>
            </a:r>
            <a:endParaRPr lang="zh-CN" sz="2200" dirty="0"/>
          </a:p>
        </p:txBody>
      </p:sp>
      <p:cxnSp>
        <p:nvCxnSpPr>
          <p:cNvPr id="16" name="Straight Connector 15">
            <a:extLst>
              <a:ext uri="{FF2B5EF4-FFF2-40B4-BE49-F238E27FC236}">
                <a16:creationId xmlns:a16="http://schemas.microsoft.com/office/drawing/2014/main" id="{A3301618-EBFD-4079-877E-EE80C1A8C65A}"/>
              </a:ext>
            </a:extLst>
          </p:cNvPr>
          <p:cNvCxnSpPr/>
          <p:nvPr/>
        </p:nvCxnSpPr>
        <p:spPr>
          <a:xfrm>
            <a:off x="3661064" y="5542497"/>
            <a:ext cx="40132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3D28E2F-B5CC-49BB-B516-1AE98385E195}"/>
              </a:ext>
            </a:extLst>
          </p:cNvPr>
          <p:cNvCxnSpPr/>
          <p:nvPr/>
        </p:nvCxnSpPr>
        <p:spPr>
          <a:xfrm>
            <a:off x="3661064" y="5846618"/>
            <a:ext cx="40132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3528096"/>
      </p:ext>
    </p:extLst>
  </p:cSld>
  <p:clrMapOvr>
    <a:masterClrMapping/>
  </p:clrMapOvr>
  <mc:AlternateContent xmlns:mc="http://schemas.openxmlformats.org/markup-compatibility/2006" xmlns:p14="http://schemas.microsoft.com/office/powerpoint/2010/main">
    <mc:Choice Requires="p14">
      <p:transition spd="slow" p14:dur="2000" advTm="26085"/>
    </mc:Choice>
    <mc:Fallback xmlns="">
      <p:transition spd="slow" advTm="260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102"/>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How it works</a:t>
            </a:r>
            <a:endParaRPr lang="zh-CN" sz="4800" b="1" dirty="0">
              <a:solidFill>
                <a:schemeClr val="bg1"/>
              </a:solidFill>
              <a:ea typeface="+mn-lt"/>
              <a:cs typeface="+mn-lt"/>
            </a:endParaRPr>
          </a:p>
        </p:txBody>
      </p:sp>
      <p:pic>
        <p:nvPicPr>
          <p:cNvPr id="5" name="Picture 4" descr="Icon&#10;&#10;Description automatically generated">
            <a:extLst>
              <a:ext uri="{FF2B5EF4-FFF2-40B4-BE49-F238E27FC236}">
                <a16:creationId xmlns:a16="http://schemas.microsoft.com/office/drawing/2014/main" id="{E8D0149B-34F5-49A1-8554-960B09B6A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5128" y="1747027"/>
            <a:ext cx="672795" cy="672795"/>
          </a:xfrm>
          <a:prstGeom prst="rect">
            <a:avLst/>
          </a:prstGeom>
        </p:spPr>
      </p:pic>
      <p:sp>
        <p:nvSpPr>
          <p:cNvPr id="8" name="TextBox 7">
            <a:extLst>
              <a:ext uri="{FF2B5EF4-FFF2-40B4-BE49-F238E27FC236}">
                <a16:creationId xmlns:a16="http://schemas.microsoft.com/office/drawing/2014/main" id="{D80FBF2A-E993-4218-8947-42E892F0A723}"/>
              </a:ext>
            </a:extLst>
          </p:cNvPr>
          <p:cNvSpPr txBox="1"/>
          <p:nvPr/>
        </p:nvSpPr>
        <p:spPr>
          <a:xfrm>
            <a:off x="2762250" y="1500804"/>
            <a:ext cx="1098550" cy="246221"/>
          </a:xfrm>
          <a:prstGeom prst="rect">
            <a:avLst/>
          </a:prstGeom>
          <a:noFill/>
        </p:spPr>
        <p:txBody>
          <a:bodyPr wrap="square" rtlCol="0">
            <a:spAutoFit/>
          </a:bodyPr>
          <a:lstStyle/>
          <a:p>
            <a:r>
              <a:rPr lang="en-US" sz="1000" b="1" dirty="0"/>
              <a:t>DOG EXTRACTOR</a:t>
            </a:r>
            <a:endParaRPr lang="en-CA" sz="1000" b="1" dirty="0"/>
          </a:p>
        </p:txBody>
      </p:sp>
      <p:pic>
        <p:nvPicPr>
          <p:cNvPr id="9" name="Picture 8" descr="Icon&#10;&#10;Description automatically generated">
            <a:extLst>
              <a:ext uri="{FF2B5EF4-FFF2-40B4-BE49-F238E27FC236}">
                <a16:creationId xmlns:a16="http://schemas.microsoft.com/office/drawing/2014/main" id="{4397E14E-B60D-4CD0-96E7-E77A9E75F9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4855" y="1757144"/>
            <a:ext cx="672795" cy="672795"/>
          </a:xfrm>
          <a:prstGeom prst="rect">
            <a:avLst/>
          </a:prstGeom>
        </p:spPr>
      </p:pic>
      <p:pic>
        <p:nvPicPr>
          <p:cNvPr id="24" name="Picture 23" descr="A picture containing person, dog, indoor&#10;&#10;Description automatically generated">
            <a:extLst>
              <a:ext uri="{FF2B5EF4-FFF2-40B4-BE49-F238E27FC236}">
                <a16:creationId xmlns:a16="http://schemas.microsoft.com/office/drawing/2014/main" id="{054C1030-5730-4750-B77E-7EDDBE0309D8}"/>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3860800" y="2429939"/>
            <a:ext cx="730250" cy="781166"/>
          </a:xfrm>
          <a:prstGeom prst="rect">
            <a:avLst/>
          </a:prstGeom>
        </p:spPr>
      </p:pic>
      <p:sp>
        <p:nvSpPr>
          <p:cNvPr id="10" name="TextBox 9">
            <a:extLst>
              <a:ext uri="{FF2B5EF4-FFF2-40B4-BE49-F238E27FC236}">
                <a16:creationId xmlns:a16="http://schemas.microsoft.com/office/drawing/2014/main" id="{E31FCB9D-D745-425F-B38E-A2FA0782F341}"/>
              </a:ext>
            </a:extLst>
          </p:cNvPr>
          <p:cNvSpPr txBox="1"/>
          <p:nvPr/>
        </p:nvSpPr>
        <p:spPr>
          <a:xfrm>
            <a:off x="5711977" y="1510922"/>
            <a:ext cx="1098550" cy="246221"/>
          </a:xfrm>
          <a:prstGeom prst="rect">
            <a:avLst/>
          </a:prstGeom>
          <a:noFill/>
        </p:spPr>
        <p:txBody>
          <a:bodyPr wrap="square" rtlCol="0">
            <a:spAutoFit/>
          </a:bodyPr>
          <a:lstStyle/>
          <a:p>
            <a:r>
              <a:rPr lang="en-US" sz="1000" b="1" dirty="0"/>
              <a:t>DOG CLASSIFIER</a:t>
            </a:r>
            <a:endParaRPr lang="en-CA" sz="1000" b="1" dirty="0"/>
          </a:p>
        </p:txBody>
      </p:sp>
      <p:pic>
        <p:nvPicPr>
          <p:cNvPr id="11" name="Picture 10" descr="Icon&#10;&#10;Description automatically generated">
            <a:extLst>
              <a:ext uri="{FF2B5EF4-FFF2-40B4-BE49-F238E27FC236}">
                <a16:creationId xmlns:a16="http://schemas.microsoft.com/office/drawing/2014/main" id="{CF132740-820E-4DE1-8689-96BB3B84CD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7902" y="1781967"/>
            <a:ext cx="672795" cy="672795"/>
          </a:xfrm>
          <a:prstGeom prst="rect">
            <a:avLst/>
          </a:prstGeom>
        </p:spPr>
      </p:pic>
      <p:sp>
        <p:nvSpPr>
          <p:cNvPr id="12" name="TextBox 11">
            <a:extLst>
              <a:ext uri="{FF2B5EF4-FFF2-40B4-BE49-F238E27FC236}">
                <a16:creationId xmlns:a16="http://schemas.microsoft.com/office/drawing/2014/main" id="{80D55831-E6C2-45F8-9302-46FAE77EE82A}"/>
              </a:ext>
            </a:extLst>
          </p:cNvPr>
          <p:cNvSpPr txBox="1"/>
          <p:nvPr/>
        </p:nvSpPr>
        <p:spPr>
          <a:xfrm>
            <a:off x="7941437" y="1535746"/>
            <a:ext cx="1285723" cy="246221"/>
          </a:xfrm>
          <a:prstGeom prst="rect">
            <a:avLst/>
          </a:prstGeom>
          <a:noFill/>
        </p:spPr>
        <p:txBody>
          <a:bodyPr wrap="square" rtlCol="0">
            <a:spAutoFit/>
          </a:bodyPr>
          <a:lstStyle/>
          <a:p>
            <a:r>
              <a:rPr lang="en-US" sz="1000" b="1" dirty="0"/>
              <a:t>DOG COMPARATOR </a:t>
            </a:r>
            <a:endParaRPr lang="en-CA" sz="1000" b="1" dirty="0"/>
          </a:p>
        </p:txBody>
      </p:sp>
      <p:pic>
        <p:nvPicPr>
          <p:cNvPr id="14" name="Picture 13" descr="A picture containing person, dog, indoor&#10;&#10;Description automatically generated">
            <a:extLst>
              <a:ext uri="{FF2B5EF4-FFF2-40B4-BE49-F238E27FC236}">
                <a16:creationId xmlns:a16="http://schemas.microsoft.com/office/drawing/2014/main" id="{6E796B2C-BFD1-45F1-8B9E-39621A2BC5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2193" y="2775956"/>
            <a:ext cx="901700" cy="901700"/>
          </a:xfrm>
          <a:prstGeom prst="rect">
            <a:avLst/>
          </a:prstGeom>
        </p:spPr>
      </p:pic>
      <p:sp>
        <p:nvSpPr>
          <p:cNvPr id="16" name="Rectangle 15">
            <a:extLst>
              <a:ext uri="{FF2B5EF4-FFF2-40B4-BE49-F238E27FC236}">
                <a16:creationId xmlns:a16="http://schemas.microsoft.com/office/drawing/2014/main" id="{5758BC2C-DF40-478E-9990-B7D4EC61DC8B}"/>
              </a:ext>
            </a:extLst>
          </p:cNvPr>
          <p:cNvSpPr/>
          <p:nvPr/>
        </p:nvSpPr>
        <p:spPr>
          <a:xfrm>
            <a:off x="2260143" y="2823694"/>
            <a:ext cx="724205" cy="717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8" name="Straight Connector 17">
            <a:extLst>
              <a:ext uri="{FF2B5EF4-FFF2-40B4-BE49-F238E27FC236}">
                <a16:creationId xmlns:a16="http://schemas.microsoft.com/office/drawing/2014/main" id="{BBE120A6-23CB-4744-BB8C-E2662D1EAE74}"/>
              </a:ext>
            </a:extLst>
          </p:cNvPr>
          <p:cNvCxnSpPr>
            <a:cxnSpLocks/>
          </p:cNvCxnSpPr>
          <p:nvPr/>
        </p:nvCxnSpPr>
        <p:spPr>
          <a:xfrm flipV="1">
            <a:off x="2260143" y="2487144"/>
            <a:ext cx="1609877" cy="33655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3ADE83-A8BF-4D33-9DEC-213F934BFA1C}"/>
              </a:ext>
            </a:extLst>
          </p:cNvPr>
          <p:cNvCxnSpPr>
            <a:cxnSpLocks/>
          </p:cNvCxnSpPr>
          <p:nvPr/>
        </p:nvCxnSpPr>
        <p:spPr>
          <a:xfrm flipV="1">
            <a:off x="2997200" y="2483972"/>
            <a:ext cx="1609877" cy="33655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B1AC79-BFCB-48AD-B574-162E384E6AB4}"/>
              </a:ext>
            </a:extLst>
          </p:cNvPr>
          <p:cNvCxnSpPr>
            <a:cxnSpLocks/>
          </p:cNvCxnSpPr>
          <p:nvPr/>
        </p:nvCxnSpPr>
        <p:spPr>
          <a:xfrm flipV="1">
            <a:off x="2263318" y="3204584"/>
            <a:ext cx="1609877" cy="33655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0F91CA-9BE8-4933-94F2-82E96A45FD07}"/>
              </a:ext>
            </a:extLst>
          </p:cNvPr>
          <p:cNvCxnSpPr>
            <a:cxnSpLocks/>
          </p:cNvCxnSpPr>
          <p:nvPr/>
        </p:nvCxnSpPr>
        <p:spPr>
          <a:xfrm flipV="1">
            <a:off x="2984348" y="3195111"/>
            <a:ext cx="1609877" cy="33655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pic>
        <p:nvPicPr>
          <p:cNvPr id="25" name="Picture 24" descr="Diagram&#10;&#10;Description automatically generated">
            <a:extLst>
              <a:ext uri="{FF2B5EF4-FFF2-40B4-BE49-F238E27FC236}">
                <a16:creationId xmlns:a16="http://schemas.microsoft.com/office/drawing/2014/main" id="{C8A62D31-E547-4EAD-8405-679B6609958C}"/>
              </a:ext>
            </a:extLst>
          </p:cNvPr>
          <p:cNvPicPr>
            <a:picLocks noChangeAspect="1"/>
          </p:cNvPicPr>
          <p:nvPr/>
        </p:nvPicPr>
        <p:blipFill rotWithShape="1">
          <a:blip r:embed="rId6">
            <a:extLst>
              <a:ext uri="{28A0092B-C50C-407E-A947-70E740481C1C}">
                <a14:useLocalDpi xmlns:a14="http://schemas.microsoft.com/office/drawing/2010/main" val="0"/>
              </a:ext>
            </a:extLst>
          </a:blip>
          <a:srcRect l="4339" t="27775" r="78165" b="43662"/>
          <a:stretch/>
        </p:blipFill>
        <p:spPr>
          <a:xfrm>
            <a:off x="173863" y="2588930"/>
            <a:ext cx="831850" cy="1333499"/>
          </a:xfrm>
          <a:prstGeom prst="rect">
            <a:avLst/>
          </a:prstGeom>
          <a:ln>
            <a:noFill/>
          </a:ln>
        </p:spPr>
      </p:pic>
      <p:cxnSp>
        <p:nvCxnSpPr>
          <p:cNvPr id="27" name="Straight Arrow Connector 26">
            <a:extLst>
              <a:ext uri="{FF2B5EF4-FFF2-40B4-BE49-F238E27FC236}">
                <a16:creationId xmlns:a16="http://schemas.microsoft.com/office/drawing/2014/main" id="{413813F9-FA02-4BC1-A897-25C1BD05C178}"/>
              </a:ext>
            </a:extLst>
          </p:cNvPr>
          <p:cNvCxnSpPr>
            <a:cxnSpLocks/>
          </p:cNvCxnSpPr>
          <p:nvPr/>
        </p:nvCxnSpPr>
        <p:spPr>
          <a:xfrm>
            <a:off x="1205738" y="3233565"/>
            <a:ext cx="85166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17C156F6-DCB3-4428-95AB-BFC6E2A6D4E2}"/>
              </a:ext>
            </a:extLst>
          </p:cNvPr>
          <p:cNvSpPr txBox="1"/>
          <p:nvPr/>
        </p:nvSpPr>
        <p:spPr>
          <a:xfrm>
            <a:off x="1215180" y="2987344"/>
            <a:ext cx="755733" cy="246221"/>
          </a:xfrm>
          <a:prstGeom prst="rect">
            <a:avLst/>
          </a:prstGeom>
          <a:noFill/>
        </p:spPr>
        <p:txBody>
          <a:bodyPr wrap="square" rtlCol="0">
            <a:spAutoFit/>
          </a:bodyPr>
          <a:lstStyle/>
          <a:p>
            <a:r>
              <a:rPr lang="en-US" sz="1000" b="1" dirty="0"/>
              <a:t>LOST DOG</a:t>
            </a:r>
            <a:endParaRPr lang="en-CA" sz="1000" b="1" dirty="0"/>
          </a:p>
        </p:txBody>
      </p:sp>
      <p:cxnSp>
        <p:nvCxnSpPr>
          <p:cNvPr id="30" name="Straight Arrow Connector 29">
            <a:extLst>
              <a:ext uri="{FF2B5EF4-FFF2-40B4-BE49-F238E27FC236}">
                <a16:creationId xmlns:a16="http://schemas.microsoft.com/office/drawing/2014/main" id="{6EC9F2D3-E4F8-4088-AEAF-4DE8113CC556}"/>
              </a:ext>
            </a:extLst>
          </p:cNvPr>
          <p:cNvCxnSpPr>
            <a:cxnSpLocks/>
          </p:cNvCxnSpPr>
          <p:nvPr/>
        </p:nvCxnSpPr>
        <p:spPr>
          <a:xfrm>
            <a:off x="4711227" y="3215225"/>
            <a:ext cx="72437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31" name="Picture 30" descr="A picture containing person, dog, indoor&#10;&#10;Description automatically generated">
            <a:extLst>
              <a:ext uri="{FF2B5EF4-FFF2-40B4-BE49-F238E27FC236}">
                <a16:creationId xmlns:a16="http://schemas.microsoft.com/office/drawing/2014/main" id="{30761E43-1B9A-48AA-9853-88D14D90EC5D}"/>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5563806" y="2940377"/>
            <a:ext cx="561600" cy="600757"/>
          </a:xfrm>
          <a:prstGeom prst="rect">
            <a:avLst/>
          </a:prstGeom>
        </p:spPr>
      </p:pic>
      <p:cxnSp>
        <p:nvCxnSpPr>
          <p:cNvPr id="38" name="Straight Arrow Connector 37">
            <a:extLst>
              <a:ext uri="{FF2B5EF4-FFF2-40B4-BE49-F238E27FC236}">
                <a16:creationId xmlns:a16="http://schemas.microsoft.com/office/drawing/2014/main" id="{AEDCAE84-3A5A-49D5-BD43-8903BAE3BDBD}"/>
              </a:ext>
            </a:extLst>
          </p:cNvPr>
          <p:cNvCxnSpPr/>
          <p:nvPr/>
        </p:nvCxnSpPr>
        <p:spPr>
          <a:xfrm>
            <a:off x="6261252" y="3233565"/>
            <a:ext cx="336398" cy="0"/>
          </a:xfrm>
          <a:prstGeom prst="straightConnector1">
            <a:avLst/>
          </a:prstGeom>
          <a:ln w="9525">
            <a:prstDash val="dashDot"/>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69194F9C-826D-47F8-9F85-9DAF611EEAF4}"/>
              </a:ext>
            </a:extLst>
          </p:cNvPr>
          <p:cNvSpPr txBox="1"/>
          <p:nvPr/>
        </p:nvSpPr>
        <p:spPr>
          <a:xfrm>
            <a:off x="6597650" y="3026751"/>
            <a:ext cx="1053338" cy="400110"/>
          </a:xfrm>
          <a:prstGeom prst="rect">
            <a:avLst/>
          </a:prstGeom>
          <a:noFill/>
        </p:spPr>
        <p:txBody>
          <a:bodyPr wrap="square" rtlCol="0">
            <a:spAutoFit/>
          </a:bodyPr>
          <a:lstStyle/>
          <a:p>
            <a:r>
              <a:rPr lang="en-US" sz="1000" b="1" dirty="0"/>
              <a:t>TOP K BREEDS CLASSIFICATION</a:t>
            </a:r>
            <a:endParaRPr lang="en-CA" sz="1000" b="1" dirty="0"/>
          </a:p>
        </p:txBody>
      </p:sp>
      <p:pic>
        <p:nvPicPr>
          <p:cNvPr id="42" name="Picture 41" descr="A dog in a car&#10;&#10;Description automatically generated with medium confidence">
            <a:extLst>
              <a:ext uri="{FF2B5EF4-FFF2-40B4-BE49-F238E27FC236}">
                <a16:creationId xmlns:a16="http://schemas.microsoft.com/office/drawing/2014/main" id="{A91CEED8-F66D-4724-BB42-2E818DC139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3254" y="4837707"/>
            <a:ext cx="698416" cy="931222"/>
          </a:xfrm>
          <a:prstGeom prst="rect">
            <a:avLst/>
          </a:prstGeom>
        </p:spPr>
      </p:pic>
      <p:pic>
        <p:nvPicPr>
          <p:cNvPr id="62" name="Picture 61" descr="A dog in a car&#10;&#10;Description automatically generated with medium confidence">
            <a:extLst>
              <a:ext uri="{FF2B5EF4-FFF2-40B4-BE49-F238E27FC236}">
                <a16:creationId xmlns:a16="http://schemas.microsoft.com/office/drawing/2014/main" id="{551D5678-D6A9-4FDE-B085-52DF12248DC4}"/>
              </a:ext>
            </a:extLst>
          </p:cNvPr>
          <p:cNvPicPr>
            <a:picLocks noChangeAspect="1"/>
          </p:cNvPicPr>
          <p:nvPr/>
        </p:nvPicPr>
        <p:blipFill rotWithShape="1">
          <a:blip r:embed="rId7">
            <a:extLst>
              <a:ext uri="{28A0092B-C50C-407E-A947-70E740481C1C}">
                <a14:useLocalDpi xmlns:a14="http://schemas.microsoft.com/office/drawing/2010/main" val="0"/>
              </a:ext>
            </a:extLst>
          </a:blip>
          <a:srcRect l="6956" t="16011" r="14853" b="23539"/>
          <a:stretch/>
        </p:blipFill>
        <p:spPr>
          <a:xfrm>
            <a:off x="3845384" y="4665365"/>
            <a:ext cx="546100" cy="562925"/>
          </a:xfrm>
          <a:prstGeom prst="rect">
            <a:avLst/>
          </a:prstGeom>
        </p:spPr>
      </p:pic>
      <p:sp>
        <p:nvSpPr>
          <p:cNvPr id="49" name="Rectangle 48">
            <a:extLst>
              <a:ext uri="{FF2B5EF4-FFF2-40B4-BE49-F238E27FC236}">
                <a16:creationId xmlns:a16="http://schemas.microsoft.com/office/drawing/2014/main" id="{EB962691-F2E1-4E21-B5CA-94FB45C9C5AC}"/>
              </a:ext>
            </a:extLst>
          </p:cNvPr>
          <p:cNvSpPr/>
          <p:nvPr/>
        </p:nvSpPr>
        <p:spPr>
          <a:xfrm>
            <a:off x="2285434" y="4998421"/>
            <a:ext cx="504707" cy="5299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0" name="Straight Connector 49">
            <a:extLst>
              <a:ext uri="{FF2B5EF4-FFF2-40B4-BE49-F238E27FC236}">
                <a16:creationId xmlns:a16="http://schemas.microsoft.com/office/drawing/2014/main" id="{CF2C3FB6-5856-4845-81A5-A220173BCE89}"/>
              </a:ext>
            </a:extLst>
          </p:cNvPr>
          <p:cNvCxnSpPr>
            <a:cxnSpLocks/>
          </p:cNvCxnSpPr>
          <p:nvPr/>
        </p:nvCxnSpPr>
        <p:spPr>
          <a:xfrm flipV="1">
            <a:off x="2308012" y="4666159"/>
            <a:ext cx="1609877" cy="33655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8F44D5F-D430-44A2-93B4-9C656B467438}"/>
              </a:ext>
            </a:extLst>
          </p:cNvPr>
          <p:cNvCxnSpPr>
            <a:cxnSpLocks/>
          </p:cNvCxnSpPr>
          <p:nvPr/>
        </p:nvCxnSpPr>
        <p:spPr>
          <a:xfrm flipV="1">
            <a:off x="2290459" y="5188921"/>
            <a:ext cx="1609877" cy="33655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1263656-5AC9-4363-88D1-C1852488EC5E}"/>
              </a:ext>
            </a:extLst>
          </p:cNvPr>
          <p:cNvCxnSpPr>
            <a:cxnSpLocks/>
          </p:cNvCxnSpPr>
          <p:nvPr/>
        </p:nvCxnSpPr>
        <p:spPr>
          <a:xfrm flipV="1">
            <a:off x="2789364" y="4672175"/>
            <a:ext cx="1609877" cy="33655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C7438E1-65A2-4247-9611-30A03CE933ED}"/>
              </a:ext>
            </a:extLst>
          </p:cNvPr>
          <p:cNvCxnSpPr>
            <a:cxnSpLocks/>
          </p:cNvCxnSpPr>
          <p:nvPr/>
        </p:nvCxnSpPr>
        <p:spPr>
          <a:xfrm flipV="1">
            <a:off x="2789363" y="5188921"/>
            <a:ext cx="1609877" cy="33655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pic>
        <p:nvPicPr>
          <p:cNvPr id="54" name="Picture 53" descr="Diagram&#10;&#10;Description automatically generated">
            <a:extLst>
              <a:ext uri="{FF2B5EF4-FFF2-40B4-BE49-F238E27FC236}">
                <a16:creationId xmlns:a16="http://schemas.microsoft.com/office/drawing/2014/main" id="{7CF00189-1594-4866-981B-C644AC2EE79A}"/>
              </a:ext>
            </a:extLst>
          </p:cNvPr>
          <p:cNvPicPr>
            <a:picLocks noChangeAspect="1"/>
          </p:cNvPicPr>
          <p:nvPr/>
        </p:nvPicPr>
        <p:blipFill rotWithShape="1">
          <a:blip r:embed="rId6">
            <a:extLst>
              <a:ext uri="{28A0092B-C50C-407E-A947-70E740481C1C}">
                <a14:useLocalDpi xmlns:a14="http://schemas.microsoft.com/office/drawing/2010/main" val="0"/>
              </a:ext>
            </a:extLst>
          </a:blip>
          <a:srcRect l="4339" t="27775" r="78165" b="43662"/>
          <a:stretch/>
        </p:blipFill>
        <p:spPr>
          <a:xfrm>
            <a:off x="228753" y="4587053"/>
            <a:ext cx="831850" cy="1333499"/>
          </a:xfrm>
          <a:prstGeom prst="rect">
            <a:avLst/>
          </a:prstGeom>
          <a:ln>
            <a:noFill/>
          </a:ln>
        </p:spPr>
      </p:pic>
      <p:cxnSp>
        <p:nvCxnSpPr>
          <p:cNvPr id="55" name="Straight Arrow Connector 54">
            <a:extLst>
              <a:ext uri="{FF2B5EF4-FFF2-40B4-BE49-F238E27FC236}">
                <a16:creationId xmlns:a16="http://schemas.microsoft.com/office/drawing/2014/main" id="{38FFA06F-AD73-45D3-A628-94BF6C47DB1E}"/>
              </a:ext>
            </a:extLst>
          </p:cNvPr>
          <p:cNvCxnSpPr>
            <a:cxnSpLocks/>
          </p:cNvCxnSpPr>
          <p:nvPr/>
        </p:nvCxnSpPr>
        <p:spPr>
          <a:xfrm>
            <a:off x="1222105" y="5224929"/>
            <a:ext cx="85166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BEC916EB-38B3-448C-A210-CD4C52515037}"/>
              </a:ext>
            </a:extLst>
          </p:cNvPr>
          <p:cNvSpPr txBox="1"/>
          <p:nvPr/>
        </p:nvSpPr>
        <p:spPr>
          <a:xfrm>
            <a:off x="1116124" y="4972052"/>
            <a:ext cx="851662" cy="246221"/>
          </a:xfrm>
          <a:prstGeom prst="rect">
            <a:avLst/>
          </a:prstGeom>
          <a:noFill/>
        </p:spPr>
        <p:txBody>
          <a:bodyPr wrap="square" rtlCol="0">
            <a:spAutoFit/>
          </a:bodyPr>
          <a:lstStyle/>
          <a:p>
            <a:r>
              <a:rPr lang="en-US" sz="1000" b="1" dirty="0"/>
              <a:t>FOUND DOG</a:t>
            </a:r>
            <a:endParaRPr lang="en-CA" sz="1000" b="1" dirty="0"/>
          </a:p>
        </p:txBody>
      </p:sp>
      <p:cxnSp>
        <p:nvCxnSpPr>
          <p:cNvPr id="57" name="Straight Arrow Connector 56">
            <a:extLst>
              <a:ext uri="{FF2B5EF4-FFF2-40B4-BE49-F238E27FC236}">
                <a16:creationId xmlns:a16="http://schemas.microsoft.com/office/drawing/2014/main" id="{1A531780-8F20-4772-B858-20BF9620936A}"/>
              </a:ext>
            </a:extLst>
          </p:cNvPr>
          <p:cNvCxnSpPr>
            <a:cxnSpLocks/>
          </p:cNvCxnSpPr>
          <p:nvPr/>
        </p:nvCxnSpPr>
        <p:spPr>
          <a:xfrm>
            <a:off x="4766117" y="5213348"/>
            <a:ext cx="72437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CFB35191-F80A-4C04-916C-59F96122A60A}"/>
              </a:ext>
            </a:extLst>
          </p:cNvPr>
          <p:cNvCxnSpPr/>
          <p:nvPr/>
        </p:nvCxnSpPr>
        <p:spPr>
          <a:xfrm>
            <a:off x="6316142" y="5231688"/>
            <a:ext cx="336398" cy="0"/>
          </a:xfrm>
          <a:prstGeom prst="straightConnector1">
            <a:avLst/>
          </a:prstGeom>
          <a:ln w="9525">
            <a:prstDash val="dashDot"/>
            <a:tailEnd type="triangle"/>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72723DB4-2E55-4168-B5BA-F7784D82680E}"/>
              </a:ext>
            </a:extLst>
          </p:cNvPr>
          <p:cNvSpPr txBox="1"/>
          <p:nvPr/>
        </p:nvSpPr>
        <p:spPr>
          <a:xfrm>
            <a:off x="6652540" y="5024874"/>
            <a:ext cx="1053338" cy="400110"/>
          </a:xfrm>
          <a:prstGeom prst="rect">
            <a:avLst/>
          </a:prstGeom>
          <a:noFill/>
        </p:spPr>
        <p:txBody>
          <a:bodyPr wrap="square" rtlCol="0">
            <a:spAutoFit/>
          </a:bodyPr>
          <a:lstStyle/>
          <a:p>
            <a:r>
              <a:rPr lang="en-US" sz="1000" b="1" dirty="0"/>
              <a:t>TOP K BREEDS CLASSIFICATION</a:t>
            </a:r>
            <a:endParaRPr lang="en-CA" sz="1000" b="1" dirty="0"/>
          </a:p>
        </p:txBody>
      </p:sp>
      <p:pic>
        <p:nvPicPr>
          <p:cNvPr id="63" name="Picture 62" descr="A dog in a car&#10;&#10;Description automatically generated with medium confidence">
            <a:extLst>
              <a:ext uri="{FF2B5EF4-FFF2-40B4-BE49-F238E27FC236}">
                <a16:creationId xmlns:a16="http://schemas.microsoft.com/office/drawing/2014/main" id="{694A9316-4225-4BD5-ABEB-BB9F8765D13E}"/>
              </a:ext>
            </a:extLst>
          </p:cNvPr>
          <p:cNvPicPr>
            <a:picLocks noChangeAspect="1"/>
          </p:cNvPicPr>
          <p:nvPr/>
        </p:nvPicPr>
        <p:blipFill rotWithShape="1">
          <a:blip r:embed="rId7">
            <a:extLst>
              <a:ext uri="{28A0092B-C50C-407E-A947-70E740481C1C}">
                <a14:useLocalDpi xmlns:a14="http://schemas.microsoft.com/office/drawing/2010/main" val="0"/>
              </a:ext>
            </a:extLst>
          </a:blip>
          <a:srcRect l="6956" t="16011" r="14853" b="23539"/>
          <a:stretch/>
        </p:blipFill>
        <p:spPr>
          <a:xfrm>
            <a:off x="5617345" y="4973947"/>
            <a:ext cx="561600" cy="578903"/>
          </a:xfrm>
          <a:prstGeom prst="rect">
            <a:avLst/>
          </a:prstGeom>
        </p:spPr>
      </p:pic>
      <p:cxnSp>
        <p:nvCxnSpPr>
          <p:cNvPr id="65" name="Straight Arrow Connector 64">
            <a:extLst>
              <a:ext uri="{FF2B5EF4-FFF2-40B4-BE49-F238E27FC236}">
                <a16:creationId xmlns:a16="http://schemas.microsoft.com/office/drawing/2014/main" id="{F19920FE-E4D2-481F-82E1-20D87981E734}"/>
              </a:ext>
            </a:extLst>
          </p:cNvPr>
          <p:cNvCxnSpPr>
            <a:cxnSpLocks/>
          </p:cNvCxnSpPr>
          <p:nvPr/>
        </p:nvCxnSpPr>
        <p:spPr>
          <a:xfrm>
            <a:off x="7575077" y="3205703"/>
            <a:ext cx="72437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E69289C6-10FC-433C-9C84-40BC5ACD21F8}"/>
              </a:ext>
            </a:extLst>
          </p:cNvPr>
          <p:cNvCxnSpPr>
            <a:cxnSpLocks/>
          </p:cNvCxnSpPr>
          <p:nvPr/>
        </p:nvCxnSpPr>
        <p:spPr>
          <a:xfrm>
            <a:off x="7650988" y="5193175"/>
            <a:ext cx="72437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97CAACB3-4F64-46CD-AD09-0143C41D8392}"/>
              </a:ext>
            </a:extLst>
          </p:cNvPr>
          <p:cNvCxnSpPr/>
          <p:nvPr/>
        </p:nvCxnSpPr>
        <p:spPr>
          <a:xfrm>
            <a:off x="8721572" y="3677656"/>
            <a:ext cx="0" cy="121737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F7E2100B-D460-4F25-87F8-E5D931264331}"/>
              </a:ext>
            </a:extLst>
          </p:cNvPr>
          <p:cNvSpPr txBox="1"/>
          <p:nvPr/>
        </p:nvSpPr>
        <p:spPr>
          <a:xfrm>
            <a:off x="8729329" y="3872652"/>
            <a:ext cx="1425728" cy="861774"/>
          </a:xfrm>
          <a:prstGeom prst="rect">
            <a:avLst/>
          </a:prstGeom>
          <a:noFill/>
        </p:spPr>
        <p:txBody>
          <a:bodyPr wrap="square" rtlCol="0">
            <a:spAutoFit/>
          </a:bodyPr>
          <a:lstStyle/>
          <a:p>
            <a:r>
              <a:rPr lang="en-US" sz="1000" b="1" dirty="0"/>
              <a:t>COMPARE USING TOP K BREEDS AND LOCATION AS FILTERS</a:t>
            </a:r>
          </a:p>
          <a:p>
            <a:endParaRPr lang="en-US" sz="1000" b="1" dirty="0"/>
          </a:p>
          <a:p>
            <a:r>
              <a:rPr lang="en-US" sz="1000" b="1" dirty="0"/>
              <a:t>EX OUTPUT: 0.65</a:t>
            </a:r>
            <a:endParaRPr lang="en-CA" sz="1000" b="1" dirty="0"/>
          </a:p>
        </p:txBody>
      </p:sp>
      <p:cxnSp>
        <p:nvCxnSpPr>
          <p:cNvPr id="70" name="Straight Arrow Connector 69">
            <a:extLst>
              <a:ext uri="{FF2B5EF4-FFF2-40B4-BE49-F238E27FC236}">
                <a16:creationId xmlns:a16="http://schemas.microsoft.com/office/drawing/2014/main" id="{099D7848-A2F0-45D2-AF64-93449AC8DCCC}"/>
              </a:ext>
            </a:extLst>
          </p:cNvPr>
          <p:cNvCxnSpPr>
            <a:cxnSpLocks/>
          </p:cNvCxnSpPr>
          <p:nvPr/>
        </p:nvCxnSpPr>
        <p:spPr>
          <a:xfrm>
            <a:off x="10057927" y="4288375"/>
            <a:ext cx="72437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6DB376D7-CDAE-41E6-BCE9-9FFA81829E55}"/>
              </a:ext>
            </a:extLst>
          </p:cNvPr>
          <p:cNvSpPr txBox="1"/>
          <p:nvPr/>
        </p:nvSpPr>
        <p:spPr>
          <a:xfrm>
            <a:off x="10718632" y="4165264"/>
            <a:ext cx="1561490" cy="246221"/>
          </a:xfrm>
          <a:prstGeom prst="rect">
            <a:avLst/>
          </a:prstGeom>
          <a:noFill/>
        </p:spPr>
        <p:txBody>
          <a:bodyPr wrap="square" rtlCol="0">
            <a:spAutoFit/>
          </a:bodyPr>
          <a:lstStyle/>
          <a:p>
            <a:r>
              <a:rPr lang="en-US" sz="1000" b="1" dirty="0"/>
              <a:t>RETURN TOP N RESULTS</a:t>
            </a:r>
            <a:endParaRPr lang="en-CA" sz="1000" b="1" dirty="0"/>
          </a:p>
        </p:txBody>
      </p:sp>
      <p:pic>
        <p:nvPicPr>
          <p:cNvPr id="73" name="Picture 72" descr="A dog in a car&#10;&#10;Description automatically generated with medium confidence">
            <a:extLst>
              <a:ext uri="{FF2B5EF4-FFF2-40B4-BE49-F238E27FC236}">
                <a16:creationId xmlns:a16="http://schemas.microsoft.com/office/drawing/2014/main" id="{5D8CFBE4-074A-4714-8FE4-DC912E84E112}"/>
              </a:ext>
            </a:extLst>
          </p:cNvPr>
          <p:cNvPicPr>
            <a:picLocks noChangeAspect="1"/>
          </p:cNvPicPr>
          <p:nvPr/>
        </p:nvPicPr>
        <p:blipFill rotWithShape="1">
          <a:blip r:embed="rId7">
            <a:extLst>
              <a:ext uri="{28A0092B-C50C-407E-A947-70E740481C1C}">
                <a14:useLocalDpi xmlns:a14="http://schemas.microsoft.com/office/drawing/2010/main" val="0"/>
              </a:ext>
            </a:extLst>
          </a:blip>
          <a:srcRect l="6956" t="16011" r="14853" b="23539"/>
          <a:stretch/>
        </p:blipFill>
        <p:spPr>
          <a:xfrm>
            <a:off x="8440772" y="4973947"/>
            <a:ext cx="561600" cy="578903"/>
          </a:xfrm>
          <a:prstGeom prst="rect">
            <a:avLst/>
          </a:prstGeom>
        </p:spPr>
      </p:pic>
      <p:pic>
        <p:nvPicPr>
          <p:cNvPr id="74" name="Picture 73" descr="A picture containing person, dog, indoor&#10;&#10;Description automatically generated">
            <a:extLst>
              <a:ext uri="{FF2B5EF4-FFF2-40B4-BE49-F238E27FC236}">
                <a16:creationId xmlns:a16="http://schemas.microsoft.com/office/drawing/2014/main" id="{EAAF2207-895C-41F6-BE3F-34240E063D6A}"/>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8375361" y="2955300"/>
            <a:ext cx="561600" cy="600757"/>
          </a:xfrm>
          <a:prstGeom prst="rect">
            <a:avLst/>
          </a:prstGeom>
        </p:spPr>
      </p:pic>
    </p:spTree>
    <p:extLst>
      <p:ext uri="{BB962C8B-B14F-4D97-AF65-F5344CB8AC3E}">
        <p14:creationId xmlns:p14="http://schemas.microsoft.com/office/powerpoint/2010/main" val="843586456"/>
      </p:ext>
    </p:extLst>
  </p:cSld>
  <p:clrMapOvr>
    <a:masterClrMapping/>
  </p:clrMapOvr>
  <mc:AlternateContent xmlns:mc="http://schemas.openxmlformats.org/markup-compatibility/2006" xmlns:p14="http://schemas.microsoft.com/office/powerpoint/2010/main">
    <mc:Choice Requires="p14">
      <p:transition spd="slow" p14:dur="2000" advTm="69949"/>
    </mc:Choice>
    <mc:Fallback xmlns="">
      <p:transition spd="slow" advTm="699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500"/>
                                        <p:tgtEl>
                                          <p:spTgt spid="6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childTnLst>
                                </p:cTn>
                              </p:par>
                              <p:par>
                                <p:cTn id="44" presetID="10" presetClass="entr" presetSubtype="0" fill="hold"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500"/>
                                        <p:tgtEl>
                                          <p:spTgt spid="50"/>
                                        </p:tgtEl>
                                      </p:cBhvr>
                                    </p:animEffect>
                                  </p:childTnLst>
                                </p:cTn>
                              </p:par>
                              <p:par>
                                <p:cTn id="47" presetID="10"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500"/>
                                        <p:tgtEl>
                                          <p:spTgt spid="51"/>
                                        </p:tgtEl>
                                      </p:cBhvr>
                                    </p:animEffect>
                                  </p:childTnLst>
                                </p:cTn>
                              </p:par>
                              <p:par>
                                <p:cTn id="50" presetID="10" presetClass="entr" presetSubtype="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500"/>
                                        <p:tgtEl>
                                          <p:spTgt spid="53"/>
                                        </p:tgtEl>
                                      </p:cBhvr>
                                    </p:animEffect>
                                  </p:childTnLst>
                                </p:cTn>
                              </p:par>
                              <p:par>
                                <p:cTn id="56" presetID="10" presetClass="entr" presetSubtype="0" fill="hold"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fade">
                                      <p:cBhvr>
                                        <p:cTn id="58" dur="500"/>
                                        <p:tgtEl>
                                          <p:spTgt spid="5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500"/>
                                        <p:tgtEl>
                                          <p:spTgt spid="5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500"/>
                                        <p:tgtEl>
                                          <p:spTgt spid="9"/>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10"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fade">
                                      <p:cBhvr>
                                        <p:cTn id="78" dur="500"/>
                                        <p:tgtEl>
                                          <p:spTgt spid="39"/>
                                        </p:tgtEl>
                                      </p:cBhvr>
                                    </p:animEffect>
                                  </p:childTnLst>
                                </p:cTn>
                              </p:par>
                              <p:par>
                                <p:cTn id="79" presetID="10" presetClass="entr" presetSubtype="0" fill="hold" nodeType="with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fade">
                                      <p:cBhvr>
                                        <p:cTn id="81" dur="500"/>
                                        <p:tgtEl>
                                          <p:spTgt spid="5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fade">
                                      <p:cBhvr>
                                        <p:cTn id="84" dur="500"/>
                                        <p:tgtEl>
                                          <p:spTgt spid="60"/>
                                        </p:tgtEl>
                                      </p:cBhvr>
                                    </p:animEffect>
                                  </p:childTnLst>
                                </p:cTn>
                              </p:par>
                              <p:par>
                                <p:cTn id="85" presetID="10" presetClass="entr" presetSubtype="0" fill="hold" nodeType="with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fade">
                                      <p:cBhvr>
                                        <p:cTn id="87" dur="500"/>
                                        <p:tgtEl>
                                          <p:spTgt spid="63"/>
                                        </p:tgtEl>
                                      </p:cBhvr>
                                    </p:animEffect>
                                  </p:childTnLst>
                                </p:cTn>
                              </p:par>
                              <p:par>
                                <p:cTn id="88" presetID="10" presetClass="entr" presetSubtype="0" fill="hold" nodeType="with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fade">
                                      <p:cBhvr>
                                        <p:cTn id="90" dur="500"/>
                                        <p:tgtEl>
                                          <p:spTgt spid="30"/>
                                        </p:tgtEl>
                                      </p:cBhvr>
                                    </p:animEffect>
                                  </p:childTnLst>
                                </p:cTn>
                              </p:par>
                              <p:par>
                                <p:cTn id="91" presetID="10"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500"/>
                                        <p:tgtEl>
                                          <p:spTgt spid="5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0"/>
                                        </p:tgtEl>
                                        <p:attrNameLst>
                                          <p:attrName>style.visibility</p:attrName>
                                        </p:attrNameLst>
                                      </p:cBhvr>
                                      <p:to>
                                        <p:strVal val="visible"/>
                                      </p:to>
                                    </p:set>
                                    <p:animEffect transition="in" filter="fade">
                                      <p:cBhvr>
                                        <p:cTn id="96" dur="500"/>
                                        <p:tgtEl>
                                          <p:spTgt spid="1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nodeType="with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fade">
                                      <p:cBhvr>
                                        <p:cTn id="104" dur="500"/>
                                        <p:tgtEl>
                                          <p:spTgt spid="65"/>
                                        </p:tgtEl>
                                      </p:cBhvr>
                                    </p:animEffect>
                                  </p:childTnLst>
                                </p:cTn>
                              </p:par>
                              <p:par>
                                <p:cTn id="105" presetID="10" presetClass="entr" presetSubtype="0" fill="hold" nodeType="withEffect">
                                  <p:stCondLst>
                                    <p:cond delay="0"/>
                                  </p:stCondLst>
                                  <p:childTnLst>
                                    <p:set>
                                      <p:cBhvr>
                                        <p:cTn id="106" dur="1" fill="hold">
                                          <p:stCondLst>
                                            <p:cond delay="0"/>
                                          </p:stCondLst>
                                        </p:cTn>
                                        <p:tgtEl>
                                          <p:spTgt spid="66"/>
                                        </p:tgtEl>
                                        <p:attrNameLst>
                                          <p:attrName>style.visibility</p:attrName>
                                        </p:attrNameLst>
                                      </p:cBhvr>
                                      <p:to>
                                        <p:strVal val="visible"/>
                                      </p:to>
                                    </p:set>
                                    <p:animEffect transition="in" filter="fade">
                                      <p:cBhvr>
                                        <p:cTn id="107" dur="500"/>
                                        <p:tgtEl>
                                          <p:spTgt spid="66"/>
                                        </p:tgtEl>
                                      </p:cBhvr>
                                    </p:animEffect>
                                  </p:childTnLst>
                                </p:cTn>
                              </p:par>
                              <p:par>
                                <p:cTn id="108" presetID="10" presetClass="entr" presetSubtype="0" fill="hold" nodeType="withEffect">
                                  <p:stCondLst>
                                    <p:cond delay="0"/>
                                  </p:stCondLst>
                                  <p:childTnLst>
                                    <p:set>
                                      <p:cBhvr>
                                        <p:cTn id="109" dur="1" fill="hold">
                                          <p:stCondLst>
                                            <p:cond delay="0"/>
                                          </p:stCondLst>
                                        </p:cTn>
                                        <p:tgtEl>
                                          <p:spTgt spid="68"/>
                                        </p:tgtEl>
                                        <p:attrNameLst>
                                          <p:attrName>style.visibility</p:attrName>
                                        </p:attrNameLst>
                                      </p:cBhvr>
                                      <p:to>
                                        <p:strVal val="visible"/>
                                      </p:to>
                                    </p:set>
                                    <p:animEffect transition="in" filter="fade">
                                      <p:cBhvr>
                                        <p:cTn id="110" dur="500"/>
                                        <p:tgtEl>
                                          <p:spTgt spid="68"/>
                                        </p:tgtEl>
                                      </p:cBhvr>
                                    </p:animEffect>
                                  </p:childTnLst>
                                </p:cTn>
                              </p:par>
                              <p:par>
                                <p:cTn id="111" presetID="10" presetClass="entr" presetSubtype="0" fill="hold" nodeType="with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fade">
                                      <p:cBhvr>
                                        <p:cTn id="113" dur="500"/>
                                        <p:tgtEl>
                                          <p:spTgt spid="73"/>
                                        </p:tgtEl>
                                      </p:cBhvr>
                                    </p:animEffect>
                                  </p:childTnLst>
                                </p:cTn>
                              </p:par>
                              <p:par>
                                <p:cTn id="114" presetID="10" presetClass="entr" presetSubtype="0" fill="hold" nodeType="withEffect">
                                  <p:stCondLst>
                                    <p:cond delay="0"/>
                                  </p:stCondLst>
                                  <p:childTnLst>
                                    <p:set>
                                      <p:cBhvr>
                                        <p:cTn id="115" dur="1" fill="hold">
                                          <p:stCondLst>
                                            <p:cond delay="0"/>
                                          </p:stCondLst>
                                        </p:cTn>
                                        <p:tgtEl>
                                          <p:spTgt spid="74"/>
                                        </p:tgtEl>
                                        <p:attrNameLst>
                                          <p:attrName>style.visibility</p:attrName>
                                        </p:attrNameLst>
                                      </p:cBhvr>
                                      <p:to>
                                        <p:strVal val="visible"/>
                                      </p:to>
                                    </p:set>
                                    <p:animEffect transition="in" filter="fade">
                                      <p:cBhvr>
                                        <p:cTn id="116" dur="500"/>
                                        <p:tgtEl>
                                          <p:spTgt spid="7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9"/>
                                        </p:tgtEl>
                                        <p:attrNameLst>
                                          <p:attrName>style.visibility</p:attrName>
                                        </p:attrNameLst>
                                      </p:cBhvr>
                                      <p:to>
                                        <p:strVal val="visible"/>
                                      </p:to>
                                    </p:set>
                                    <p:animEffect transition="in" filter="fade">
                                      <p:cBhvr>
                                        <p:cTn id="119" dur="500"/>
                                        <p:tgtEl>
                                          <p:spTgt spid="69"/>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2"/>
                                        </p:tgtEl>
                                        <p:attrNameLst>
                                          <p:attrName>style.visibility</p:attrName>
                                        </p:attrNameLst>
                                      </p:cBhvr>
                                      <p:to>
                                        <p:strVal val="visible"/>
                                      </p:to>
                                    </p:set>
                                    <p:animEffect transition="in" filter="fade">
                                      <p:cBhvr>
                                        <p:cTn id="122" dur="500"/>
                                        <p:tgtEl>
                                          <p:spTgt spid="12"/>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fade">
                                      <p:cBhvr>
                                        <p:cTn id="127" dur="500"/>
                                        <p:tgtEl>
                                          <p:spTgt spid="71"/>
                                        </p:tgtEl>
                                      </p:cBhvr>
                                    </p:animEffect>
                                  </p:childTnLst>
                                </p:cTn>
                              </p:par>
                              <p:par>
                                <p:cTn id="128" presetID="10" presetClass="entr" presetSubtype="0" fill="hold" nodeType="withEffect">
                                  <p:stCondLst>
                                    <p:cond delay="0"/>
                                  </p:stCondLst>
                                  <p:childTnLst>
                                    <p:set>
                                      <p:cBhvr>
                                        <p:cTn id="129" dur="1" fill="hold">
                                          <p:stCondLst>
                                            <p:cond delay="0"/>
                                          </p:stCondLst>
                                        </p:cTn>
                                        <p:tgtEl>
                                          <p:spTgt spid="70"/>
                                        </p:tgtEl>
                                        <p:attrNameLst>
                                          <p:attrName>style.visibility</p:attrName>
                                        </p:attrNameLst>
                                      </p:cBhvr>
                                      <p:to>
                                        <p:strVal val="visible"/>
                                      </p:to>
                                    </p:set>
                                    <p:animEffect transition="in" filter="fade">
                                      <p:cBhvr>
                                        <p:cTn id="13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6" grpId="0" animBg="1"/>
      <p:bldP spid="29" grpId="0"/>
      <p:bldP spid="39" grpId="0"/>
      <p:bldP spid="49" grpId="0" animBg="1"/>
      <p:bldP spid="56" grpId="0"/>
      <p:bldP spid="60" grpId="0"/>
      <p:bldP spid="69" grpId="0"/>
      <p:bldP spid="7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4" y="669807"/>
            <a:ext cx="1006357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How it works – At a Higher Level</a:t>
            </a:r>
            <a:endParaRPr lang="zh-CN" sz="4800" b="1" dirty="0">
              <a:solidFill>
                <a:schemeClr val="bg1"/>
              </a:solidFill>
              <a:ea typeface="+mn-lt"/>
              <a:cs typeface="+mn-lt"/>
            </a:endParaRPr>
          </a:p>
        </p:txBody>
      </p:sp>
      <p:pic>
        <p:nvPicPr>
          <p:cNvPr id="7" name="Picture 6" descr="Diagram&#10;&#10;Description automatically generated">
            <a:extLst>
              <a:ext uri="{FF2B5EF4-FFF2-40B4-BE49-F238E27FC236}">
                <a16:creationId xmlns:a16="http://schemas.microsoft.com/office/drawing/2014/main" id="{992B5833-34C6-4A39-A82A-93425D9350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8623" y="1770324"/>
            <a:ext cx="4754755" cy="4668575"/>
          </a:xfrm>
          <a:prstGeom prst="rect">
            <a:avLst/>
          </a:prstGeom>
          <a:ln>
            <a:solidFill>
              <a:schemeClr val="tx1"/>
            </a:solidFill>
          </a:ln>
        </p:spPr>
      </p:pic>
    </p:spTree>
    <p:extLst>
      <p:ext uri="{BB962C8B-B14F-4D97-AF65-F5344CB8AC3E}">
        <p14:creationId xmlns:p14="http://schemas.microsoft.com/office/powerpoint/2010/main" val="2192638050"/>
      </p:ext>
    </p:extLst>
  </p:cSld>
  <p:clrMapOvr>
    <a:masterClrMapping/>
  </p:clrMapOvr>
  <mc:AlternateContent xmlns:mc="http://schemas.openxmlformats.org/markup-compatibility/2006" xmlns:p14="http://schemas.microsoft.com/office/powerpoint/2010/main">
    <mc:Choice Requires="p14">
      <p:transition spd="slow" p14:dur="2000" advTm="64739"/>
    </mc:Choice>
    <mc:Fallback xmlns="">
      <p:transition spd="slow" advTm="647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Motivation</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614855" y="1936044"/>
            <a:ext cx="87451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Why is it an important project?</a:t>
            </a:r>
            <a:endParaRPr lang="zh-CN" sz="3200" dirty="0"/>
          </a:p>
        </p:txBody>
      </p:sp>
      <p:sp>
        <p:nvSpPr>
          <p:cNvPr id="7" name="文本框 4">
            <a:extLst>
              <a:ext uri="{FF2B5EF4-FFF2-40B4-BE49-F238E27FC236}">
                <a16:creationId xmlns:a16="http://schemas.microsoft.com/office/drawing/2014/main" id="{81B3538C-6A13-4D79-9FD1-FE1851532C69}"/>
              </a:ext>
            </a:extLst>
          </p:cNvPr>
          <p:cNvSpPr txBox="1"/>
          <p:nvPr/>
        </p:nvSpPr>
        <p:spPr>
          <a:xfrm>
            <a:off x="1614854" y="2624669"/>
            <a:ext cx="87451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Why we chose it?</a:t>
            </a:r>
          </a:p>
        </p:txBody>
      </p:sp>
      <p:sp>
        <p:nvSpPr>
          <p:cNvPr id="8" name="文本框 4">
            <a:extLst>
              <a:ext uri="{FF2B5EF4-FFF2-40B4-BE49-F238E27FC236}">
                <a16:creationId xmlns:a16="http://schemas.microsoft.com/office/drawing/2014/main" id="{0C21AA89-BBA6-4C89-9A11-2652BAF81630}"/>
              </a:ext>
            </a:extLst>
          </p:cNvPr>
          <p:cNvSpPr txBox="1"/>
          <p:nvPr/>
        </p:nvSpPr>
        <p:spPr>
          <a:xfrm>
            <a:off x="1614854" y="3304251"/>
            <a:ext cx="87451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Why is it challenging?</a:t>
            </a:r>
          </a:p>
        </p:txBody>
      </p:sp>
    </p:spTree>
    <p:extLst>
      <p:ext uri="{BB962C8B-B14F-4D97-AF65-F5344CB8AC3E}">
        <p14:creationId xmlns:p14="http://schemas.microsoft.com/office/powerpoint/2010/main" val="847465460"/>
      </p:ext>
    </p:extLst>
  </p:cSld>
  <p:clrMapOvr>
    <a:masterClrMapping/>
  </p:clrMapOvr>
  <mc:AlternateContent xmlns:mc="http://schemas.openxmlformats.org/markup-compatibility/2006" xmlns:p14="http://schemas.microsoft.com/office/powerpoint/2010/main">
    <mc:Choice Requires="p14">
      <p:transition spd="slow" p14:dur="2000" advTm="10042"/>
    </mc:Choice>
    <mc:Fallback xmlns="">
      <p:transition spd="slow" advTm="100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Motivation</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Why is it an important project?</a:t>
            </a:r>
            <a:endParaRPr lang="zh-CN" sz="3200" dirty="0"/>
          </a:p>
        </p:txBody>
      </p:sp>
      <p:pic>
        <p:nvPicPr>
          <p:cNvPr id="11" name="Picture 10" descr="A picture containing person, dog, indoor&#10;&#10;Description automatically generated">
            <a:extLst>
              <a:ext uri="{FF2B5EF4-FFF2-40B4-BE49-F238E27FC236}">
                <a16:creationId xmlns:a16="http://schemas.microsoft.com/office/drawing/2014/main" id="{32FAD57D-BFD5-4FCE-9809-372DFF950159}"/>
              </a:ext>
            </a:extLst>
          </p:cNvPr>
          <p:cNvPicPr>
            <a:picLocks noChangeAspect="1"/>
          </p:cNvPicPr>
          <p:nvPr/>
        </p:nvPicPr>
        <p:blipFill rotWithShape="1">
          <a:blip r:embed="rId4">
            <a:extLst>
              <a:ext uri="{28A0092B-C50C-407E-A947-70E740481C1C}">
                <a14:useLocalDpi xmlns:a14="http://schemas.microsoft.com/office/drawing/2010/main" val="0"/>
              </a:ext>
            </a:extLst>
          </a:blip>
          <a:srcRect l="11774" t="3706" r="6769" b="17031"/>
          <a:stretch/>
        </p:blipFill>
        <p:spPr>
          <a:xfrm>
            <a:off x="4711227" y="3960501"/>
            <a:ext cx="2369023" cy="2305218"/>
          </a:xfrm>
          <a:prstGeom prst="rect">
            <a:avLst/>
          </a:prstGeom>
        </p:spPr>
      </p:pic>
      <p:sp>
        <p:nvSpPr>
          <p:cNvPr id="12" name="TextBox 11">
            <a:extLst>
              <a:ext uri="{FF2B5EF4-FFF2-40B4-BE49-F238E27FC236}">
                <a16:creationId xmlns:a16="http://schemas.microsoft.com/office/drawing/2014/main" id="{D31234AD-32B2-4B4D-8319-F9499D006560}"/>
              </a:ext>
            </a:extLst>
          </p:cNvPr>
          <p:cNvSpPr txBox="1"/>
          <p:nvPr/>
        </p:nvSpPr>
        <p:spPr>
          <a:xfrm>
            <a:off x="4711227" y="6307707"/>
            <a:ext cx="2228850" cy="246221"/>
          </a:xfrm>
          <a:prstGeom prst="rect">
            <a:avLst/>
          </a:prstGeom>
          <a:noFill/>
        </p:spPr>
        <p:txBody>
          <a:bodyPr wrap="square" rtlCol="0">
            <a:spAutoFit/>
          </a:bodyPr>
          <a:lstStyle/>
          <a:p>
            <a:r>
              <a:rPr lang="en-US" sz="1000" dirty="0"/>
              <a:t>Example Image in Data Set</a:t>
            </a:r>
            <a:endParaRPr lang="en-CA" sz="1000" dirty="0"/>
          </a:p>
        </p:txBody>
      </p:sp>
      <p:sp>
        <p:nvSpPr>
          <p:cNvPr id="8" name="文本框 4">
            <a:extLst>
              <a:ext uri="{FF2B5EF4-FFF2-40B4-BE49-F238E27FC236}">
                <a16:creationId xmlns:a16="http://schemas.microsoft.com/office/drawing/2014/main" id="{206560DF-034B-468C-88CA-4C90C51EBFA9}"/>
              </a:ext>
            </a:extLst>
          </p:cNvPr>
          <p:cNvSpPr txBox="1"/>
          <p:nvPr/>
        </p:nvSpPr>
        <p:spPr>
          <a:xfrm>
            <a:off x="182063" y="2124629"/>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Real world applications with potential for significant impact.  Example: The BC SPCA’s existing </a:t>
            </a:r>
            <a:r>
              <a:rPr lang="en-US" altLang="zh-CN" sz="2200" i="1" dirty="0">
                <a:ea typeface="+mn-lt"/>
                <a:cs typeface="+mn-lt"/>
              </a:rPr>
              <a:t>“Pet Search” </a:t>
            </a:r>
            <a:r>
              <a:rPr lang="en-US" altLang="zh-CN" sz="2200" dirty="0">
                <a:ea typeface="+mn-lt"/>
                <a:cs typeface="+mn-lt"/>
              </a:rPr>
              <a:t>web application.</a:t>
            </a:r>
            <a:endParaRPr lang="zh-CN" sz="3200" dirty="0"/>
          </a:p>
        </p:txBody>
      </p:sp>
      <p:sp>
        <p:nvSpPr>
          <p:cNvPr id="9" name="文本框 4">
            <a:extLst>
              <a:ext uri="{FF2B5EF4-FFF2-40B4-BE49-F238E27FC236}">
                <a16:creationId xmlns:a16="http://schemas.microsoft.com/office/drawing/2014/main" id="{78337AF6-2134-48E1-A096-7EFD3DBF74EC}"/>
              </a:ext>
            </a:extLst>
          </p:cNvPr>
          <p:cNvSpPr txBox="1"/>
          <p:nvPr/>
        </p:nvSpPr>
        <p:spPr>
          <a:xfrm>
            <a:off x="182063" y="3037171"/>
            <a:ext cx="980706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Meaningful contribution to work in dog-identification</a:t>
            </a:r>
          </a:p>
        </p:txBody>
      </p:sp>
    </p:spTree>
    <p:extLst>
      <p:ext uri="{BB962C8B-B14F-4D97-AF65-F5344CB8AC3E}">
        <p14:creationId xmlns:p14="http://schemas.microsoft.com/office/powerpoint/2010/main" val="3745297115"/>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Motivation</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414705" y="1624894"/>
            <a:ext cx="1177729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Why we chose it?</a:t>
            </a:r>
            <a:endParaRPr lang="en-US" altLang="zh-CN" sz="2200" dirty="0">
              <a:ea typeface="+mn-lt"/>
              <a:cs typeface="+mn-lt"/>
            </a:endParaRPr>
          </a:p>
        </p:txBody>
      </p:sp>
      <p:pic>
        <p:nvPicPr>
          <p:cNvPr id="7" name="Picture 6" descr="Icon&#10;&#10;Description automatically generated">
            <a:extLst>
              <a:ext uri="{FF2B5EF4-FFF2-40B4-BE49-F238E27FC236}">
                <a16:creationId xmlns:a16="http://schemas.microsoft.com/office/drawing/2014/main" id="{C77A18B0-A7B3-4BBF-B611-0BDA5DD93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1425" y="4348397"/>
            <a:ext cx="672795" cy="672795"/>
          </a:xfrm>
          <a:prstGeom prst="rect">
            <a:avLst/>
          </a:prstGeom>
        </p:spPr>
      </p:pic>
      <p:sp>
        <p:nvSpPr>
          <p:cNvPr id="8" name="TextBox 7">
            <a:extLst>
              <a:ext uri="{FF2B5EF4-FFF2-40B4-BE49-F238E27FC236}">
                <a16:creationId xmlns:a16="http://schemas.microsoft.com/office/drawing/2014/main" id="{A3294EB6-E019-4FD7-918E-61D5ED3BD8F0}"/>
              </a:ext>
            </a:extLst>
          </p:cNvPr>
          <p:cNvSpPr txBox="1"/>
          <p:nvPr/>
        </p:nvSpPr>
        <p:spPr>
          <a:xfrm>
            <a:off x="3768547" y="4102174"/>
            <a:ext cx="1098550" cy="246221"/>
          </a:xfrm>
          <a:prstGeom prst="rect">
            <a:avLst/>
          </a:prstGeom>
          <a:noFill/>
        </p:spPr>
        <p:txBody>
          <a:bodyPr wrap="square" rtlCol="0">
            <a:spAutoFit/>
          </a:bodyPr>
          <a:lstStyle/>
          <a:p>
            <a:r>
              <a:rPr lang="en-US" sz="1000" b="1" dirty="0"/>
              <a:t>DOG EXTRACTOR</a:t>
            </a:r>
            <a:endParaRPr lang="en-CA" sz="1000" b="1" dirty="0"/>
          </a:p>
        </p:txBody>
      </p:sp>
      <p:pic>
        <p:nvPicPr>
          <p:cNvPr id="9" name="Picture 8" descr="Icon&#10;&#10;Description automatically generated">
            <a:extLst>
              <a:ext uri="{FF2B5EF4-FFF2-40B4-BE49-F238E27FC236}">
                <a16:creationId xmlns:a16="http://schemas.microsoft.com/office/drawing/2014/main" id="{5B98E26C-771B-478C-9E2E-CC3E8B742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152" y="4358514"/>
            <a:ext cx="672795" cy="672795"/>
          </a:xfrm>
          <a:prstGeom prst="rect">
            <a:avLst/>
          </a:prstGeom>
        </p:spPr>
      </p:pic>
      <p:sp>
        <p:nvSpPr>
          <p:cNvPr id="10" name="TextBox 9">
            <a:extLst>
              <a:ext uri="{FF2B5EF4-FFF2-40B4-BE49-F238E27FC236}">
                <a16:creationId xmlns:a16="http://schemas.microsoft.com/office/drawing/2014/main" id="{EA4FA9FF-7A08-47E7-B49D-28FDAAB7E5E2}"/>
              </a:ext>
            </a:extLst>
          </p:cNvPr>
          <p:cNvSpPr txBox="1"/>
          <p:nvPr/>
        </p:nvSpPr>
        <p:spPr>
          <a:xfrm>
            <a:off x="6718274" y="4112292"/>
            <a:ext cx="1098550" cy="246221"/>
          </a:xfrm>
          <a:prstGeom prst="rect">
            <a:avLst/>
          </a:prstGeom>
          <a:noFill/>
        </p:spPr>
        <p:txBody>
          <a:bodyPr wrap="square" rtlCol="0">
            <a:spAutoFit/>
          </a:bodyPr>
          <a:lstStyle/>
          <a:p>
            <a:r>
              <a:rPr lang="en-US" sz="1000" b="1" dirty="0"/>
              <a:t>DOG CLASSIFIER</a:t>
            </a:r>
            <a:endParaRPr lang="en-CA" sz="1000" b="1" dirty="0"/>
          </a:p>
        </p:txBody>
      </p:sp>
      <p:pic>
        <p:nvPicPr>
          <p:cNvPr id="11" name="Picture 10" descr="Icon&#10;&#10;Description automatically generated">
            <a:extLst>
              <a:ext uri="{FF2B5EF4-FFF2-40B4-BE49-F238E27FC236}">
                <a16:creationId xmlns:a16="http://schemas.microsoft.com/office/drawing/2014/main" id="{0EB4F168-AF03-4F20-96ED-B38BFECE24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4199" y="4383337"/>
            <a:ext cx="672795" cy="672795"/>
          </a:xfrm>
          <a:prstGeom prst="rect">
            <a:avLst/>
          </a:prstGeom>
        </p:spPr>
      </p:pic>
      <p:sp>
        <p:nvSpPr>
          <p:cNvPr id="12" name="TextBox 11">
            <a:extLst>
              <a:ext uri="{FF2B5EF4-FFF2-40B4-BE49-F238E27FC236}">
                <a16:creationId xmlns:a16="http://schemas.microsoft.com/office/drawing/2014/main" id="{D112271C-D37D-4C57-805F-F7BB690313B1}"/>
              </a:ext>
            </a:extLst>
          </p:cNvPr>
          <p:cNvSpPr txBox="1"/>
          <p:nvPr/>
        </p:nvSpPr>
        <p:spPr>
          <a:xfrm>
            <a:off x="8947734" y="4137116"/>
            <a:ext cx="1285723" cy="246221"/>
          </a:xfrm>
          <a:prstGeom prst="rect">
            <a:avLst/>
          </a:prstGeom>
          <a:noFill/>
        </p:spPr>
        <p:txBody>
          <a:bodyPr wrap="square" rtlCol="0">
            <a:spAutoFit/>
          </a:bodyPr>
          <a:lstStyle/>
          <a:p>
            <a:r>
              <a:rPr lang="en-US" sz="1000" b="1" dirty="0"/>
              <a:t>DOG COMPARATOR </a:t>
            </a:r>
            <a:endParaRPr lang="en-CA" sz="1000" b="1" dirty="0"/>
          </a:p>
        </p:txBody>
      </p:sp>
      <p:cxnSp>
        <p:nvCxnSpPr>
          <p:cNvPr id="13" name="Straight Arrow Connector 12">
            <a:extLst>
              <a:ext uri="{FF2B5EF4-FFF2-40B4-BE49-F238E27FC236}">
                <a16:creationId xmlns:a16="http://schemas.microsoft.com/office/drawing/2014/main" id="{F0069173-F83E-47AC-A57B-6317E68A8A1B}"/>
              </a:ext>
            </a:extLst>
          </p:cNvPr>
          <p:cNvCxnSpPr>
            <a:cxnSpLocks/>
          </p:cNvCxnSpPr>
          <p:nvPr/>
        </p:nvCxnSpPr>
        <p:spPr>
          <a:xfrm>
            <a:off x="5394251" y="4683807"/>
            <a:ext cx="72437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202DB64-B482-4BD2-8DB2-E23119517F70}"/>
              </a:ext>
            </a:extLst>
          </p:cNvPr>
          <p:cNvCxnSpPr>
            <a:cxnSpLocks/>
          </p:cNvCxnSpPr>
          <p:nvPr/>
        </p:nvCxnSpPr>
        <p:spPr>
          <a:xfrm>
            <a:off x="8063560" y="4683807"/>
            <a:ext cx="72437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9367ED0B-A07D-49EE-B6A0-21881880144C}"/>
              </a:ext>
            </a:extLst>
          </p:cNvPr>
          <p:cNvSpPr/>
          <p:nvPr/>
        </p:nvSpPr>
        <p:spPr>
          <a:xfrm>
            <a:off x="2077715" y="3977225"/>
            <a:ext cx="8451274" cy="141316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descr="Diagram&#10;&#10;Description automatically generated">
            <a:extLst>
              <a:ext uri="{FF2B5EF4-FFF2-40B4-BE49-F238E27FC236}">
                <a16:creationId xmlns:a16="http://schemas.microsoft.com/office/drawing/2014/main" id="{2DACC062-733C-4B13-91E2-B87B38725E80}"/>
              </a:ext>
            </a:extLst>
          </p:cNvPr>
          <p:cNvPicPr>
            <a:picLocks noChangeAspect="1"/>
          </p:cNvPicPr>
          <p:nvPr/>
        </p:nvPicPr>
        <p:blipFill rotWithShape="1">
          <a:blip r:embed="rId5">
            <a:extLst>
              <a:ext uri="{28A0092B-C50C-407E-A947-70E740481C1C}">
                <a14:useLocalDpi xmlns:a14="http://schemas.microsoft.com/office/drawing/2010/main" val="0"/>
              </a:ext>
            </a:extLst>
          </a:blip>
          <a:srcRect l="4339" t="27775" r="78165" b="43662"/>
          <a:stretch/>
        </p:blipFill>
        <p:spPr>
          <a:xfrm>
            <a:off x="2159858" y="4045663"/>
            <a:ext cx="796161" cy="1276288"/>
          </a:xfrm>
          <a:prstGeom prst="rect">
            <a:avLst/>
          </a:prstGeom>
          <a:ln>
            <a:noFill/>
          </a:ln>
        </p:spPr>
      </p:pic>
      <p:cxnSp>
        <p:nvCxnSpPr>
          <p:cNvPr id="16" name="Straight Arrow Connector 15">
            <a:extLst>
              <a:ext uri="{FF2B5EF4-FFF2-40B4-BE49-F238E27FC236}">
                <a16:creationId xmlns:a16="http://schemas.microsoft.com/office/drawing/2014/main" id="{A667665F-3582-443E-92E3-5CE6EE17DB56}"/>
              </a:ext>
            </a:extLst>
          </p:cNvPr>
          <p:cNvCxnSpPr>
            <a:cxnSpLocks/>
          </p:cNvCxnSpPr>
          <p:nvPr/>
        </p:nvCxnSpPr>
        <p:spPr>
          <a:xfrm>
            <a:off x="3062423" y="4683807"/>
            <a:ext cx="85166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7" name="文本框 4">
            <a:extLst>
              <a:ext uri="{FF2B5EF4-FFF2-40B4-BE49-F238E27FC236}">
                <a16:creationId xmlns:a16="http://schemas.microsoft.com/office/drawing/2014/main" id="{38145D07-F111-45E7-AE66-58F99A375DC9}"/>
              </a:ext>
            </a:extLst>
          </p:cNvPr>
          <p:cNvSpPr txBox="1"/>
          <p:nvPr/>
        </p:nvSpPr>
        <p:spPr>
          <a:xfrm>
            <a:off x="414705" y="2444115"/>
            <a:ext cx="1177729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Opportunity to make a real difference.</a:t>
            </a:r>
          </a:p>
        </p:txBody>
      </p:sp>
      <p:sp>
        <p:nvSpPr>
          <p:cNvPr id="18" name="文本框 4">
            <a:extLst>
              <a:ext uri="{FF2B5EF4-FFF2-40B4-BE49-F238E27FC236}">
                <a16:creationId xmlns:a16="http://schemas.microsoft.com/office/drawing/2014/main" id="{5F858989-520C-4953-801F-0A400F272536}"/>
              </a:ext>
            </a:extLst>
          </p:cNvPr>
          <p:cNvSpPr txBox="1"/>
          <p:nvPr/>
        </p:nvSpPr>
        <p:spPr>
          <a:xfrm>
            <a:off x="414705" y="3213556"/>
            <a:ext cx="1177729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Opportunity to develop a product and deploy a data pipeline and ML models in a production environment.</a:t>
            </a:r>
          </a:p>
        </p:txBody>
      </p:sp>
      <p:sp>
        <p:nvSpPr>
          <p:cNvPr id="19" name="文本框 4">
            <a:extLst>
              <a:ext uri="{FF2B5EF4-FFF2-40B4-BE49-F238E27FC236}">
                <a16:creationId xmlns:a16="http://schemas.microsoft.com/office/drawing/2014/main" id="{8D24534A-CAE8-464C-BE05-251764651A65}"/>
              </a:ext>
            </a:extLst>
          </p:cNvPr>
          <p:cNvSpPr txBox="1"/>
          <p:nvPr/>
        </p:nvSpPr>
        <p:spPr>
          <a:xfrm>
            <a:off x="299250" y="5732119"/>
            <a:ext cx="1177729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Opportunity to perform deep data analysis to understand the strength and weaknesses of our models.</a:t>
            </a:r>
          </a:p>
        </p:txBody>
      </p:sp>
    </p:spTree>
    <p:extLst>
      <p:ext uri="{BB962C8B-B14F-4D97-AF65-F5344CB8AC3E}">
        <p14:creationId xmlns:p14="http://schemas.microsoft.com/office/powerpoint/2010/main" val="2820083468"/>
      </p:ext>
    </p:extLst>
  </p:cSld>
  <p:clrMapOvr>
    <a:masterClrMapping/>
  </p:clrMapOvr>
  <mc:AlternateContent xmlns:mc="http://schemas.openxmlformats.org/markup-compatibility/2006" xmlns:p14="http://schemas.microsoft.com/office/powerpoint/2010/main">
    <mc:Choice Requires="p14">
      <p:transition spd="slow" p14:dur="2000" advTm="29847"/>
    </mc:Choice>
    <mc:Fallback xmlns="">
      <p:transition spd="slow" advTm="298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3" grpId="0" animBg="1"/>
      <p:bldP spid="17"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Motivation</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1177729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Why is it challenging?</a:t>
            </a:r>
            <a:endParaRPr lang="en-US" altLang="zh-CN" sz="2200" i="1" dirty="0">
              <a:ea typeface="+mn-lt"/>
              <a:cs typeface="+mn-lt"/>
            </a:endParaRPr>
          </a:p>
          <a:p>
            <a:pPr marL="457200" indent="-457200">
              <a:buFont typeface="Arial" panose="020B0604020202020204" pitchFamily="34" charset="0"/>
              <a:buChar char="•"/>
            </a:pPr>
            <a:endParaRPr lang="zh-CN" sz="2200" dirty="0"/>
          </a:p>
        </p:txBody>
      </p:sp>
      <p:sp>
        <p:nvSpPr>
          <p:cNvPr id="7" name="文本框 4">
            <a:extLst>
              <a:ext uri="{FF2B5EF4-FFF2-40B4-BE49-F238E27FC236}">
                <a16:creationId xmlns:a16="http://schemas.microsoft.com/office/drawing/2014/main" id="{CA0B4B00-EF0E-4818-80E8-7F98490A410D}"/>
              </a:ext>
            </a:extLst>
          </p:cNvPr>
          <p:cNvSpPr txBox="1"/>
          <p:nvPr/>
        </p:nvSpPr>
        <p:spPr>
          <a:xfrm>
            <a:off x="207353" y="2335062"/>
            <a:ext cx="729257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No experience in computer vision.  Every model and technique used was entirely new to us.</a:t>
            </a:r>
          </a:p>
        </p:txBody>
      </p:sp>
      <p:sp>
        <p:nvSpPr>
          <p:cNvPr id="8" name="文本框 4">
            <a:extLst>
              <a:ext uri="{FF2B5EF4-FFF2-40B4-BE49-F238E27FC236}">
                <a16:creationId xmlns:a16="http://schemas.microsoft.com/office/drawing/2014/main" id="{62C8E028-0FC1-4DE7-9D58-16B1601B20C8}"/>
              </a:ext>
            </a:extLst>
          </p:cNvPr>
          <p:cNvSpPr txBox="1"/>
          <p:nvPr/>
        </p:nvSpPr>
        <p:spPr>
          <a:xfrm>
            <a:off x="207353" y="3429000"/>
            <a:ext cx="609184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No experience deploying ML models and data pipelines in a production environment.  </a:t>
            </a:r>
            <a:endParaRPr lang="zh-CN" sz="2200" dirty="0"/>
          </a:p>
        </p:txBody>
      </p:sp>
      <p:pic>
        <p:nvPicPr>
          <p:cNvPr id="9" name="Picture 8" descr="A picture containing text, fabric, vector graphics&#10;&#10;Description automatically generated">
            <a:extLst>
              <a:ext uri="{FF2B5EF4-FFF2-40B4-BE49-F238E27FC236}">
                <a16:creationId xmlns:a16="http://schemas.microsoft.com/office/drawing/2014/main" id="{562066C2-2736-433D-92AF-18B781EFA51B}"/>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9937" b="96567" l="10000" r="90000">
                        <a14:foregroundMark x1="26739" y1="90334" x2="44348" y2="96567"/>
                      </a14:backgroundRemoval>
                    </a14:imgEffect>
                  </a14:imgLayer>
                </a14:imgProps>
              </a:ext>
              <a:ext uri="{28A0092B-C50C-407E-A947-70E740481C1C}">
                <a14:useLocalDpi xmlns:a14="http://schemas.microsoft.com/office/drawing/2010/main" val="0"/>
              </a:ext>
            </a:extLst>
          </a:blip>
          <a:srcRect t="22771" b="-445"/>
          <a:stretch/>
        </p:blipFill>
        <p:spPr>
          <a:xfrm>
            <a:off x="7799208" y="3104503"/>
            <a:ext cx="1748838" cy="1634494"/>
          </a:xfrm>
          <a:prstGeom prst="rect">
            <a:avLst/>
          </a:prstGeom>
        </p:spPr>
      </p:pic>
      <p:sp>
        <p:nvSpPr>
          <p:cNvPr id="10" name="Thought Bubble: Cloud 9">
            <a:extLst>
              <a:ext uri="{FF2B5EF4-FFF2-40B4-BE49-F238E27FC236}">
                <a16:creationId xmlns:a16="http://schemas.microsoft.com/office/drawing/2014/main" id="{D3120F2F-6CBF-4AED-90AE-AF71F8A253D7}"/>
              </a:ext>
            </a:extLst>
          </p:cNvPr>
          <p:cNvSpPr/>
          <p:nvPr/>
        </p:nvSpPr>
        <p:spPr>
          <a:xfrm>
            <a:off x="8491935" y="1853719"/>
            <a:ext cx="1902691" cy="1196451"/>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Computer Vision???</a:t>
            </a:r>
          </a:p>
        </p:txBody>
      </p:sp>
      <p:sp>
        <p:nvSpPr>
          <p:cNvPr id="11" name="TextBox 10">
            <a:extLst>
              <a:ext uri="{FF2B5EF4-FFF2-40B4-BE49-F238E27FC236}">
                <a16:creationId xmlns:a16="http://schemas.microsoft.com/office/drawing/2014/main" id="{790B6D65-37E7-411A-A777-120273E62E60}"/>
              </a:ext>
            </a:extLst>
          </p:cNvPr>
          <p:cNvSpPr txBox="1"/>
          <p:nvPr/>
        </p:nvSpPr>
        <p:spPr>
          <a:xfrm>
            <a:off x="7953872" y="4738997"/>
            <a:ext cx="3094180" cy="246221"/>
          </a:xfrm>
          <a:prstGeom prst="rect">
            <a:avLst/>
          </a:prstGeom>
          <a:noFill/>
        </p:spPr>
        <p:txBody>
          <a:bodyPr wrap="square" rtlCol="0">
            <a:spAutoFit/>
          </a:bodyPr>
          <a:lstStyle/>
          <a:p>
            <a:r>
              <a:rPr lang="en-CA" sz="1000" dirty="0">
                <a:hlinkClick r:id="rId6">
                  <a:extLst>
                    <a:ext uri="{A12FA001-AC4F-418D-AE19-62706E023703}">
                      <ahyp:hlinkClr xmlns:ahyp="http://schemas.microsoft.com/office/drawing/2018/hyperlinkcolor" val="tx"/>
                    </a:ext>
                  </a:extLst>
                </a:hlinkClick>
              </a:rPr>
              <a:t>Image Source</a:t>
            </a:r>
            <a:endParaRPr lang="en-CA" sz="1000" dirty="0"/>
          </a:p>
        </p:txBody>
      </p:sp>
    </p:spTree>
    <p:extLst>
      <p:ext uri="{BB962C8B-B14F-4D97-AF65-F5344CB8AC3E}">
        <p14:creationId xmlns:p14="http://schemas.microsoft.com/office/powerpoint/2010/main" val="4017643258"/>
      </p:ext>
    </p:extLst>
  </p:cSld>
  <p:clrMapOvr>
    <a:masterClrMapping/>
  </p:clrMapOvr>
  <mc:AlternateContent xmlns:mc="http://schemas.openxmlformats.org/markup-compatibility/2006" xmlns:p14="http://schemas.microsoft.com/office/powerpoint/2010/main">
    <mc:Choice Requires="p14">
      <p:transition spd="slow" p14:dur="2000" advTm="24228"/>
    </mc:Choice>
    <mc:Fallback xmlns="">
      <p:transition spd="slow" advTm="242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Progress Report</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0" y="1513131"/>
            <a:ext cx="11777295"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Completed</a:t>
            </a:r>
          </a:p>
          <a:p>
            <a:pPr marL="457200" indent="-457200">
              <a:buFont typeface="Arial" panose="020B0604020202020204" pitchFamily="34" charset="0"/>
              <a:buChar char="•"/>
            </a:pPr>
            <a:endParaRPr lang="en-US" altLang="zh-CN" sz="2200" i="1" dirty="0">
              <a:ea typeface="+mn-lt"/>
              <a:cs typeface="+mn-lt"/>
            </a:endParaRPr>
          </a:p>
          <a:p>
            <a:pPr marL="457200" indent="-457200">
              <a:buFont typeface="Arial" panose="020B0604020202020204" pitchFamily="34" charset="0"/>
              <a:buChar char="•"/>
            </a:pPr>
            <a:endParaRPr lang="zh-CN" sz="2200" dirty="0"/>
          </a:p>
        </p:txBody>
      </p:sp>
      <p:sp>
        <p:nvSpPr>
          <p:cNvPr id="7" name="TextBox 6">
            <a:extLst>
              <a:ext uri="{FF2B5EF4-FFF2-40B4-BE49-F238E27FC236}">
                <a16:creationId xmlns:a16="http://schemas.microsoft.com/office/drawing/2014/main" id="{04CED7DB-5C35-41BF-B2FE-D8B770F4A9F9}"/>
              </a:ext>
            </a:extLst>
          </p:cNvPr>
          <p:cNvSpPr txBox="1"/>
          <p:nvPr/>
        </p:nvSpPr>
        <p:spPr>
          <a:xfrm>
            <a:off x="116651" y="2847893"/>
            <a:ext cx="8547058" cy="769441"/>
          </a:xfrm>
          <a:prstGeom prst="rect">
            <a:avLst/>
          </a:prstGeom>
          <a:noFill/>
        </p:spPr>
        <p:txBody>
          <a:bodyPr wrap="square" rtlCol="0">
            <a:spAutoFit/>
          </a:bodyPr>
          <a:lstStyle/>
          <a:p>
            <a:pPr marL="285750" indent="-285750">
              <a:buFont typeface="Arial" panose="020B0604020202020204" pitchFamily="34" charset="0"/>
              <a:buChar char="•"/>
            </a:pPr>
            <a:r>
              <a:rPr lang="en-US" altLang="zh-CN" sz="2200" dirty="0">
                <a:ea typeface="+mn-lt"/>
                <a:cs typeface="+mn-lt"/>
              </a:rPr>
              <a:t>The </a:t>
            </a:r>
            <a:r>
              <a:rPr lang="en-US" altLang="zh-CN" sz="2200" i="1" dirty="0">
                <a:ea typeface="+mn-lt"/>
                <a:cs typeface="+mn-lt"/>
              </a:rPr>
              <a:t>Dog Extractor </a:t>
            </a:r>
            <a:r>
              <a:rPr lang="en-US" altLang="zh-CN" sz="2200" dirty="0">
                <a:ea typeface="+mn-lt"/>
                <a:cs typeface="+mn-lt"/>
              </a:rPr>
              <a:t>model</a:t>
            </a:r>
          </a:p>
          <a:p>
            <a:pPr marL="285750" indent="-285750">
              <a:buFont typeface="Arial" panose="020B0604020202020204" pitchFamily="34" charset="0"/>
              <a:buChar char="•"/>
            </a:pPr>
            <a:endParaRPr lang="en-CA" sz="2200" dirty="0"/>
          </a:p>
        </p:txBody>
      </p:sp>
      <p:sp>
        <p:nvSpPr>
          <p:cNvPr id="8" name="TextBox 7">
            <a:extLst>
              <a:ext uri="{FF2B5EF4-FFF2-40B4-BE49-F238E27FC236}">
                <a16:creationId xmlns:a16="http://schemas.microsoft.com/office/drawing/2014/main" id="{57575DD4-F418-4AE6-883C-794A3AC515A0}"/>
              </a:ext>
            </a:extLst>
          </p:cNvPr>
          <p:cNvSpPr txBox="1"/>
          <p:nvPr/>
        </p:nvSpPr>
        <p:spPr>
          <a:xfrm>
            <a:off x="116651" y="3451309"/>
            <a:ext cx="9258258" cy="1107996"/>
          </a:xfrm>
          <a:prstGeom prst="rect">
            <a:avLst/>
          </a:prstGeom>
          <a:noFill/>
        </p:spPr>
        <p:txBody>
          <a:bodyPr wrap="square" rtlCol="0">
            <a:spAutoFit/>
          </a:bodyPr>
          <a:lstStyle/>
          <a:p>
            <a:pPr marL="285750" indent="-285750">
              <a:buFont typeface="Arial" panose="020B0604020202020204" pitchFamily="34" charset="0"/>
              <a:buChar char="•"/>
            </a:pPr>
            <a:r>
              <a:rPr lang="en-US" altLang="zh-CN" sz="2200" dirty="0">
                <a:ea typeface="+mn-lt"/>
                <a:cs typeface="+mn-lt"/>
              </a:rPr>
              <a:t>Created a new data set containing multiple images for thousands of dogs by scraping PetFinder.com</a:t>
            </a:r>
          </a:p>
          <a:p>
            <a:pPr marL="285750" indent="-285750">
              <a:buFont typeface="Arial" panose="020B0604020202020204" pitchFamily="34" charset="0"/>
              <a:buChar char="•"/>
            </a:pPr>
            <a:endParaRPr lang="en-US" altLang="zh-CN" sz="2200" dirty="0">
              <a:ea typeface="+mn-lt"/>
              <a:cs typeface="+mn-lt"/>
            </a:endParaRPr>
          </a:p>
        </p:txBody>
      </p:sp>
      <p:sp>
        <p:nvSpPr>
          <p:cNvPr id="9" name="TextBox 8">
            <a:extLst>
              <a:ext uri="{FF2B5EF4-FFF2-40B4-BE49-F238E27FC236}">
                <a16:creationId xmlns:a16="http://schemas.microsoft.com/office/drawing/2014/main" id="{B4AA3769-AABE-4CD9-A309-0FF0B6523F65}"/>
              </a:ext>
            </a:extLst>
          </p:cNvPr>
          <p:cNvSpPr txBox="1"/>
          <p:nvPr/>
        </p:nvSpPr>
        <p:spPr>
          <a:xfrm>
            <a:off x="116651" y="4427761"/>
            <a:ext cx="7725022" cy="430887"/>
          </a:xfrm>
          <a:prstGeom prst="rect">
            <a:avLst/>
          </a:prstGeom>
          <a:noFill/>
        </p:spPr>
        <p:txBody>
          <a:bodyPr wrap="square" rtlCol="0">
            <a:spAutoFit/>
          </a:bodyPr>
          <a:lstStyle/>
          <a:p>
            <a:pPr marL="285750" indent="-285750">
              <a:buFont typeface="Arial" panose="020B0604020202020204" pitchFamily="34" charset="0"/>
              <a:buChar char="•"/>
            </a:pPr>
            <a:r>
              <a:rPr lang="en-US" altLang="zh-CN" sz="2200" dirty="0">
                <a:ea typeface="+mn-lt"/>
                <a:cs typeface="+mn-lt"/>
              </a:rPr>
              <a:t>The </a:t>
            </a:r>
            <a:r>
              <a:rPr lang="en-US" altLang="zh-CN" sz="2200" i="1" dirty="0">
                <a:ea typeface="+mn-lt"/>
                <a:cs typeface="+mn-lt"/>
              </a:rPr>
              <a:t>Dog Comparator </a:t>
            </a:r>
            <a:r>
              <a:rPr lang="en-US" altLang="zh-CN" sz="2200" dirty="0">
                <a:ea typeface="+mn-lt"/>
                <a:cs typeface="+mn-lt"/>
              </a:rPr>
              <a:t>model</a:t>
            </a:r>
          </a:p>
        </p:txBody>
      </p:sp>
      <p:sp>
        <p:nvSpPr>
          <p:cNvPr id="10" name="TextBox 9">
            <a:extLst>
              <a:ext uri="{FF2B5EF4-FFF2-40B4-BE49-F238E27FC236}">
                <a16:creationId xmlns:a16="http://schemas.microsoft.com/office/drawing/2014/main" id="{F2A18323-2011-4A7F-8FAB-D9EC4304D1CB}"/>
              </a:ext>
            </a:extLst>
          </p:cNvPr>
          <p:cNvSpPr txBox="1"/>
          <p:nvPr/>
        </p:nvSpPr>
        <p:spPr>
          <a:xfrm>
            <a:off x="116651" y="5051748"/>
            <a:ext cx="9476008" cy="769441"/>
          </a:xfrm>
          <a:prstGeom prst="rect">
            <a:avLst/>
          </a:prstGeom>
          <a:noFill/>
        </p:spPr>
        <p:txBody>
          <a:bodyPr wrap="square" rtlCol="0">
            <a:spAutoFit/>
          </a:bodyPr>
          <a:lstStyle/>
          <a:p>
            <a:pPr marL="342900" indent="-342900">
              <a:buFont typeface="Arial" panose="020B0604020202020204" pitchFamily="34" charset="0"/>
              <a:buChar char="•"/>
            </a:pPr>
            <a:r>
              <a:rPr lang="en-US" altLang="zh-CN" sz="2200" dirty="0">
                <a:ea typeface="+mn-lt"/>
                <a:cs typeface="+mn-lt"/>
              </a:rPr>
              <a:t>High level analyses of </a:t>
            </a:r>
            <a:r>
              <a:rPr lang="en-US" altLang="zh-CN" sz="2200" i="1" dirty="0">
                <a:ea typeface="+mn-lt"/>
                <a:cs typeface="+mn-lt"/>
              </a:rPr>
              <a:t>Dog Extractor </a:t>
            </a:r>
            <a:r>
              <a:rPr lang="en-US" altLang="zh-CN" sz="2200" dirty="0">
                <a:ea typeface="+mn-lt"/>
                <a:cs typeface="+mn-lt"/>
              </a:rPr>
              <a:t>&amp; </a:t>
            </a:r>
            <a:r>
              <a:rPr lang="en-US" altLang="zh-CN" sz="2200" i="1" dirty="0">
                <a:ea typeface="+mn-lt"/>
                <a:cs typeface="+mn-lt"/>
              </a:rPr>
              <a:t>Dog Comparator </a:t>
            </a:r>
            <a:r>
              <a:rPr lang="en-US" altLang="zh-CN" sz="2200" dirty="0">
                <a:ea typeface="+mn-lt"/>
                <a:cs typeface="+mn-lt"/>
              </a:rPr>
              <a:t>models</a:t>
            </a:r>
          </a:p>
          <a:p>
            <a:pPr marL="914400" lvl="1" indent="-457200">
              <a:buFont typeface="Arial" panose="020B0604020202020204" pitchFamily="34" charset="0"/>
              <a:buChar char="•"/>
            </a:pPr>
            <a:r>
              <a:rPr lang="en-US" altLang="zh-CN" sz="2200" dirty="0">
                <a:ea typeface="+mn-lt"/>
                <a:cs typeface="+mn-lt"/>
              </a:rPr>
              <a:t>Determining the optimum cut offs to use in each model respectively </a:t>
            </a:r>
          </a:p>
        </p:txBody>
      </p:sp>
      <p:sp>
        <p:nvSpPr>
          <p:cNvPr id="11" name="TextBox 10">
            <a:extLst>
              <a:ext uri="{FF2B5EF4-FFF2-40B4-BE49-F238E27FC236}">
                <a16:creationId xmlns:a16="http://schemas.microsoft.com/office/drawing/2014/main" id="{D86CCC7B-CB93-47F7-8BEF-CCE4089670A5}"/>
              </a:ext>
            </a:extLst>
          </p:cNvPr>
          <p:cNvSpPr txBox="1"/>
          <p:nvPr/>
        </p:nvSpPr>
        <p:spPr>
          <a:xfrm>
            <a:off x="116651" y="2189425"/>
            <a:ext cx="9476008" cy="769441"/>
          </a:xfrm>
          <a:prstGeom prst="rect">
            <a:avLst/>
          </a:prstGeom>
          <a:noFill/>
        </p:spPr>
        <p:txBody>
          <a:bodyPr wrap="square" rtlCol="0">
            <a:spAutoFit/>
          </a:bodyPr>
          <a:lstStyle/>
          <a:p>
            <a:pPr marL="285750" indent="-285750">
              <a:buFont typeface="Arial" panose="020B0604020202020204" pitchFamily="34" charset="0"/>
              <a:buChar char="•"/>
            </a:pPr>
            <a:r>
              <a:rPr lang="en-US" altLang="zh-CN" sz="2200" dirty="0">
                <a:ea typeface="+mn-lt"/>
                <a:cs typeface="+mn-lt"/>
              </a:rPr>
              <a:t>Majority of front and back-end app development</a:t>
            </a:r>
          </a:p>
          <a:p>
            <a:pPr marL="285750" indent="-285750">
              <a:buFont typeface="Arial" panose="020B0604020202020204" pitchFamily="34" charset="0"/>
              <a:buChar char="•"/>
            </a:pPr>
            <a:endParaRPr lang="en-US" altLang="zh-CN" sz="2200" dirty="0">
              <a:ea typeface="+mn-lt"/>
              <a:cs typeface="+mn-lt"/>
            </a:endParaRPr>
          </a:p>
        </p:txBody>
      </p:sp>
    </p:spTree>
    <p:extLst>
      <p:ext uri="{BB962C8B-B14F-4D97-AF65-F5344CB8AC3E}">
        <p14:creationId xmlns:p14="http://schemas.microsoft.com/office/powerpoint/2010/main" val="1522035751"/>
      </p:ext>
    </p:extLst>
  </p:cSld>
  <p:clrMapOvr>
    <a:masterClrMapping/>
  </p:clrMapOvr>
  <mc:AlternateContent xmlns:mc="http://schemas.openxmlformats.org/markup-compatibility/2006" xmlns:p14="http://schemas.microsoft.com/office/powerpoint/2010/main">
    <mc:Choice Requires="p14">
      <p:transition spd="slow" p14:dur="2000" advTm="25343"/>
    </mc:Choice>
    <mc:Fallback xmlns="">
      <p:transition spd="slow" advTm="253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5">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Demo</a:t>
            </a:r>
            <a:endParaRPr lang="zh-CN" sz="4800" b="1" dirty="0">
              <a:solidFill>
                <a:schemeClr val="bg1"/>
              </a:solidFill>
              <a:ea typeface="+mn-lt"/>
              <a:cs typeface="+mn-lt"/>
            </a:endParaRPr>
          </a:p>
        </p:txBody>
      </p:sp>
      <p:pic>
        <p:nvPicPr>
          <p:cNvPr id="3" name="Online Media 2" title="Demo">
            <a:hlinkClick r:id="" action="ppaction://media"/>
            <a:extLst>
              <a:ext uri="{FF2B5EF4-FFF2-40B4-BE49-F238E27FC236}">
                <a16:creationId xmlns:a16="http://schemas.microsoft.com/office/drawing/2014/main" id="{7E5E5C75-8F06-4A4E-A473-34442A189AE3}"/>
              </a:ext>
            </a:extLst>
          </p:cNvPr>
          <p:cNvPicPr>
            <a:picLocks noRot="1" noChangeAspect="1"/>
          </p:cNvPicPr>
          <p:nvPr>
            <a:videoFile r:link="rId2"/>
          </p:nvPr>
        </p:nvPicPr>
        <p:blipFill>
          <a:blip r:embed="rId6"/>
          <a:stretch>
            <a:fillRect/>
          </a:stretch>
        </p:blipFill>
        <p:spPr>
          <a:xfrm>
            <a:off x="1533525" y="1562018"/>
            <a:ext cx="9124950" cy="5132784"/>
          </a:xfrm>
          <a:prstGeom prst="rect">
            <a:avLst/>
          </a:prstGeom>
        </p:spPr>
      </p:pic>
    </p:spTree>
    <p:custDataLst>
      <p:tags r:id="rId1"/>
    </p:custDataLst>
    <p:extLst>
      <p:ext uri="{BB962C8B-B14F-4D97-AF65-F5344CB8AC3E}">
        <p14:creationId xmlns:p14="http://schemas.microsoft.com/office/powerpoint/2010/main" val="1451829119"/>
      </p:ext>
    </p:extLst>
  </p:cSld>
  <p:clrMapOvr>
    <a:masterClrMapping/>
  </p:clrMapOvr>
  <mc:AlternateContent xmlns:mc="http://schemas.openxmlformats.org/markup-compatibility/2006" xmlns:p14="http://schemas.microsoft.com/office/powerpoint/2010/main">
    <mc:Choice Requires="p14">
      <p:transition spd="slow" p14:dur="2000" advTm="64283"/>
    </mc:Choice>
    <mc:Fallback xmlns="">
      <p:transition spd="slow" advTm="642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extLst>
    <p:ext uri="{E180D4A7-C9FB-4DFB-919C-405C955672EB}">
      <p14:showEvtLst xmlns:p14="http://schemas.microsoft.com/office/powerpoint/2010/main">
        <p14:playEvt time="2202" objId="3"/>
        <p14:triggerEvt type="onClick" time="2202" objId="3"/>
        <p14:triggerEvt type="onClick" time="28512" objId="3"/>
        <p14:triggerEvt type="onClick" time="36423" objId="3"/>
        <p14:stopEvt time="63194" objId="3"/>
        <p14:playEvt time="63229" objId="3"/>
        <p14:pauseEvt time="64246" objId="3"/>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6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1260</Words>
  <Application>Microsoft Office PowerPoint</Application>
  <PresentationFormat>Widescreen</PresentationFormat>
  <Paragraphs>219</Paragraphs>
  <Slides>11</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Dog Finder Application CMPT 733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Vickars</dc:creator>
  <cp:lastModifiedBy>Aidan Vickars</cp:lastModifiedBy>
  <cp:revision>33</cp:revision>
  <dcterms:created xsi:type="dcterms:W3CDTF">2021-01-30T02:38:27Z</dcterms:created>
  <dcterms:modified xsi:type="dcterms:W3CDTF">2022-03-08T01:20:09Z</dcterms:modified>
</cp:coreProperties>
</file>