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61" r:id="rId2"/>
    <p:sldId id="270" r:id="rId3"/>
    <p:sldId id="263" r:id="rId4"/>
    <p:sldId id="271" r:id="rId5"/>
    <p:sldId id="272" r:id="rId6"/>
    <p:sldId id="273" r:id="rId7"/>
    <p:sldId id="274" r:id="rId8"/>
    <p:sldId id="27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767" autoAdjust="0"/>
  </p:normalViewPr>
  <p:slideViewPr>
    <p:cSldViewPr snapToGrid="0">
      <p:cViewPr varScale="1">
        <p:scale>
          <a:sx n="80" d="100"/>
          <a:sy n="80" d="100"/>
        </p:scale>
        <p:origin x="174"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71782-AB64-458D-AF37-69C59442B371}" type="datetimeFigureOut">
              <a:rPr lang="en-CA"/>
              <a:t>2022-04-04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FA790-C6ED-458B-80C3-E7F420A018AE}" type="slidenum">
              <a:rPr lang="en-CA"/>
              <a:t>‹#›</a:t>
            </a:fld>
            <a:endParaRPr lang="en-US"/>
          </a:p>
        </p:txBody>
      </p:sp>
    </p:spTree>
    <p:extLst>
      <p:ext uri="{BB962C8B-B14F-4D97-AF65-F5344CB8AC3E}">
        <p14:creationId xmlns:p14="http://schemas.microsoft.com/office/powerpoint/2010/main" val="35902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In this video we present our project for CMPT 733, where we developed an android application to assist users to find lost dogs.</a:t>
            </a:r>
          </a:p>
          <a:p>
            <a:endParaRPr lang="en-CA" dirty="0"/>
          </a:p>
        </p:txBody>
      </p:sp>
      <p:sp>
        <p:nvSpPr>
          <p:cNvPr id="4" name="Slide Number Placeholder 3"/>
          <p:cNvSpPr>
            <a:spLocks noGrp="1"/>
          </p:cNvSpPr>
          <p:nvPr>
            <p:ph type="sldNum" sz="quarter" idx="5"/>
          </p:nvPr>
        </p:nvSpPr>
        <p:spPr/>
        <p:txBody>
          <a:bodyPr/>
          <a:lstStyle/>
          <a:p>
            <a:fld id="{3A9FA790-C6ED-458B-80C3-E7F420A018AE}" type="slidenum">
              <a:rPr lang="en-CA" smtClean="0"/>
              <a:t>1</a:t>
            </a:fld>
            <a:endParaRPr lang="en-US"/>
          </a:p>
        </p:txBody>
      </p:sp>
    </p:spTree>
    <p:extLst>
      <p:ext uri="{BB962C8B-B14F-4D97-AF65-F5344CB8AC3E}">
        <p14:creationId xmlns:p14="http://schemas.microsoft.com/office/powerpoint/2010/main" val="208313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our application, we have developed a series of convolutional neural networks that match lost dogs with found dogs and vice versa.  Initially, the user will submit an image of a dog that has been lost or found.</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1</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our first model: the Dog Extractor Model that returns a bounding box of the dog that we use to crop the image.</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2</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the second model: the Dog Classifier model that determines the most likely breed of </a:t>
            </a:r>
            <a:r>
              <a:rPr lang="en-CA" sz="1100" dirty="0" err="1">
                <a:effectLst/>
                <a:latin typeface="Calibri" panose="020F0502020204030204" pitchFamily="34" charset="0"/>
                <a:ea typeface="Calibri" panose="020F0502020204030204" pitchFamily="34" charset="0"/>
                <a:cs typeface="Times New Roman" panose="02020603050405020304" pitchFamily="18" charset="0"/>
              </a:rPr>
              <a:t>thedog</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3</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cropped image is passed into the third model: the Dog Comparator model that compares the lost dog with the found dogs and vice versa and returns similarity scores for all the comparisons.  We use breed and location to reduce the number of comparisons.</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Finally, in the 4</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CA" sz="1100" dirty="0">
                <a:effectLst/>
                <a:latin typeface="Calibri" panose="020F0502020204030204" pitchFamily="34" charset="0"/>
                <a:ea typeface="Calibri" panose="020F0502020204030204" pitchFamily="34" charset="0"/>
                <a:cs typeface="Times New Roman" panose="02020603050405020304" pitchFamily="18" charset="0"/>
              </a:rPr>
              <a:t> and last step we return the top 15 most likely matches</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2</a:t>
            </a:fld>
            <a:endParaRPr lang="en-US"/>
          </a:p>
        </p:txBody>
      </p:sp>
    </p:spTree>
    <p:extLst>
      <p:ext uri="{BB962C8B-B14F-4D97-AF65-F5344CB8AC3E}">
        <p14:creationId xmlns:p14="http://schemas.microsoft.com/office/powerpoint/2010/main" val="247037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3</a:t>
            </a:fld>
            <a:endParaRPr lang="en-US"/>
          </a:p>
        </p:txBody>
      </p:sp>
    </p:spTree>
    <p:extLst>
      <p:ext uri="{BB962C8B-B14F-4D97-AF65-F5344CB8AC3E}">
        <p14:creationId xmlns:p14="http://schemas.microsoft.com/office/powerpoint/2010/main" val="336648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4</a:t>
            </a:fld>
            <a:endParaRPr lang="en-US"/>
          </a:p>
        </p:txBody>
      </p:sp>
    </p:spTree>
    <p:extLst>
      <p:ext uri="{BB962C8B-B14F-4D97-AF65-F5344CB8AC3E}">
        <p14:creationId xmlns:p14="http://schemas.microsoft.com/office/powerpoint/2010/main" val="30490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5</a:t>
            </a:fld>
            <a:endParaRPr lang="en-US"/>
          </a:p>
        </p:txBody>
      </p:sp>
    </p:spTree>
    <p:extLst>
      <p:ext uri="{BB962C8B-B14F-4D97-AF65-F5344CB8AC3E}">
        <p14:creationId xmlns:p14="http://schemas.microsoft.com/office/powerpoint/2010/main" val="986342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reasons why this is an important project.</a:t>
            </a:r>
          </a:p>
          <a:p>
            <a:endParaRPr lang="en-US" dirty="0"/>
          </a:p>
          <a:p>
            <a:r>
              <a:rPr lang="en-US" dirty="0"/>
              <a:t>ANIMATION</a:t>
            </a:r>
          </a:p>
          <a:p>
            <a:endParaRPr lang="en-US" dirty="0"/>
          </a:p>
          <a:p>
            <a:r>
              <a:rPr lang="en-US" dirty="0"/>
              <a:t>The first is our project has real world applications.  The most notable example is the possibility of integration with existing applications like the BC SPCAS “pet search” web app that can be used to find lost or found dogs.</a:t>
            </a:r>
          </a:p>
          <a:p>
            <a:endParaRPr lang="en-US" dirty="0"/>
          </a:p>
          <a:p>
            <a:r>
              <a:rPr lang="en-US" dirty="0"/>
              <a:t>ANIMATION</a:t>
            </a:r>
          </a:p>
          <a:p>
            <a:endParaRPr lang="en-US" dirty="0"/>
          </a:p>
          <a:p>
            <a:r>
              <a:rPr lang="en-US" dirty="0"/>
              <a:t>The second is that our project is a meaningful contribution to the work in dog-identification.  Existing work only uses an unrealistic data made up of almost perfect front-facing images of dog faces.  In contrast we have created a realistic dataset that contains multiple images for thousands of dogs in a variety of positions.</a:t>
            </a:r>
          </a:p>
        </p:txBody>
      </p:sp>
      <p:sp>
        <p:nvSpPr>
          <p:cNvPr id="4" name="Slide Number Placeholder 3"/>
          <p:cNvSpPr>
            <a:spLocks noGrp="1"/>
          </p:cNvSpPr>
          <p:nvPr>
            <p:ph type="sldNum" sz="quarter" idx="5"/>
          </p:nvPr>
        </p:nvSpPr>
        <p:spPr/>
        <p:txBody>
          <a:bodyPr/>
          <a:lstStyle/>
          <a:p>
            <a:fld id="{3A9FA790-C6ED-458B-80C3-E7F420A018AE}" type="slidenum">
              <a:rPr lang="en-CA"/>
              <a:t>6</a:t>
            </a:fld>
            <a:endParaRPr lang="en-US"/>
          </a:p>
        </p:txBody>
      </p:sp>
    </p:spTree>
    <p:extLst>
      <p:ext uri="{BB962C8B-B14F-4D97-AF65-F5344CB8AC3E}">
        <p14:creationId xmlns:p14="http://schemas.microsoft.com/office/powerpoint/2010/main" val="612305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dog comparator model, we present that results of two tests.</a:t>
            </a:r>
          </a:p>
          <a:p>
            <a:endParaRPr lang="en-US" dirty="0"/>
          </a:p>
          <a:p>
            <a:r>
              <a:rPr lang="en-US" dirty="0"/>
              <a:t>1.) In the first test we randomly selected two images of either the same dog, or of different dogs and computed the classification accuracy.  We achieved a classification accuracy of 89%.  This was a 2% reduction in accuracy compared to previous work in this area.  However, we placed zero restrictions on the images.</a:t>
            </a:r>
          </a:p>
          <a:p>
            <a:endParaRPr lang="en-US" dirty="0"/>
          </a:p>
          <a:p>
            <a:r>
              <a:rPr lang="en-US" dirty="0"/>
              <a:t>2.)  In the second test, we increase the difficulty such that when two images of different dogs are compared, we constrained them to be from the same breed.  In this test we achieved a decreased but still respectable accuracy of 79%</a:t>
            </a:r>
          </a:p>
        </p:txBody>
      </p:sp>
      <p:sp>
        <p:nvSpPr>
          <p:cNvPr id="4" name="Slide Number Placeholder 3"/>
          <p:cNvSpPr>
            <a:spLocks noGrp="1"/>
          </p:cNvSpPr>
          <p:nvPr>
            <p:ph type="sldNum" sz="quarter" idx="5"/>
          </p:nvPr>
        </p:nvSpPr>
        <p:spPr/>
        <p:txBody>
          <a:bodyPr/>
          <a:lstStyle/>
          <a:p>
            <a:fld id="{3A9FA790-C6ED-458B-80C3-E7F420A018AE}" type="slidenum">
              <a:rPr lang="en-CA"/>
              <a:t>7</a:t>
            </a:fld>
            <a:endParaRPr lang="en-US"/>
          </a:p>
        </p:txBody>
      </p:sp>
    </p:spTree>
    <p:extLst>
      <p:ext uri="{BB962C8B-B14F-4D97-AF65-F5344CB8AC3E}">
        <p14:creationId xmlns:p14="http://schemas.microsoft.com/office/powerpoint/2010/main" val="1200839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the accuracy of the pipeline, we performed two tests:</a:t>
            </a:r>
          </a:p>
          <a:p>
            <a:endParaRPr lang="en-US" dirty="0"/>
          </a:p>
          <a:p>
            <a:r>
              <a:rPr lang="en-US" dirty="0"/>
              <a:t>1.) In the first, we designated 1000 dogs as lost and 100 dogs as found.  We then calculated the percentage of lost dogs that we returned in the top 15 matches with respect to the found dogs.  We achieved an accuracy of 89%.</a:t>
            </a:r>
          </a:p>
          <a:p>
            <a:endParaRPr lang="en-US" dirty="0"/>
          </a:p>
          <a:p>
            <a:endParaRPr lang="en-US" dirty="0"/>
          </a:p>
          <a:p>
            <a:r>
              <a:rPr lang="en-US" dirty="0"/>
              <a:t>2.) In the second test we reduced the number of lost dogs to 500.  We achieved an accuracy of 98%.</a:t>
            </a:r>
          </a:p>
          <a:p>
            <a:endParaRPr lang="en-US" dirty="0"/>
          </a:p>
          <a:p>
            <a:endParaRPr lang="en-US" dirty="0"/>
          </a:p>
          <a:p>
            <a:r>
              <a:rPr lang="en-US" dirty="0"/>
              <a:t>This tells us that using a single image of a lost and found dog respectively, we can accurately match lost and found dogs together.  We suspect that in real life, the accuracy would be ~100% after we filter by location.</a:t>
            </a:r>
          </a:p>
        </p:txBody>
      </p:sp>
      <p:sp>
        <p:nvSpPr>
          <p:cNvPr id="4" name="Slide Number Placeholder 3"/>
          <p:cNvSpPr>
            <a:spLocks noGrp="1"/>
          </p:cNvSpPr>
          <p:nvPr>
            <p:ph type="sldNum" sz="quarter" idx="5"/>
          </p:nvPr>
        </p:nvSpPr>
        <p:spPr/>
        <p:txBody>
          <a:bodyPr/>
          <a:lstStyle/>
          <a:p>
            <a:fld id="{3A9FA790-C6ED-458B-80C3-E7F420A018AE}" type="slidenum">
              <a:rPr lang="en-CA"/>
              <a:t>8</a:t>
            </a:fld>
            <a:endParaRPr lang="en-US"/>
          </a:p>
        </p:txBody>
      </p:sp>
    </p:spTree>
    <p:extLst>
      <p:ext uri="{BB962C8B-B14F-4D97-AF65-F5344CB8AC3E}">
        <p14:creationId xmlns:p14="http://schemas.microsoft.com/office/powerpoint/2010/main" val="929351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demo of the work done to date</a:t>
            </a:r>
          </a:p>
        </p:txBody>
      </p:sp>
      <p:sp>
        <p:nvSpPr>
          <p:cNvPr id="4" name="Slide Number Placeholder 3"/>
          <p:cNvSpPr>
            <a:spLocks noGrp="1"/>
          </p:cNvSpPr>
          <p:nvPr>
            <p:ph type="sldNum" sz="quarter" idx="5"/>
          </p:nvPr>
        </p:nvSpPr>
        <p:spPr/>
        <p:txBody>
          <a:bodyPr/>
          <a:lstStyle/>
          <a:p>
            <a:fld id="{3A9FA790-C6ED-458B-80C3-E7F420A018AE}" type="slidenum">
              <a:rPr lang="en-CA"/>
              <a:t>9</a:t>
            </a:fld>
            <a:endParaRPr lang="en-US"/>
          </a:p>
        </p:txBody>
      </p:sp>
    </p:spTree>
    <p:extLst>
      <p:ext uri="{BB962C8B-B14F-4D97-AF65-F5344CB8AC3E}">
        <p14:creationId xmlns:p14="http://schemas.microsoft.com/office/powerpoint/2010/main" val="258956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815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465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482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54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556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123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98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764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41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937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974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38941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66C5501-669A-4FAC-9859-B52FB80682F9}"/>
              </a:ext>
            </a:extLst>
          </p:cNvPr>
          <p:cNvSpPr>
            <a:spLocks noGrp="1"/>
          </p:cNvSpPr>
          <p:nvPr>
            <p:ph type="ctrTitle"/>
          </p:nvPr>
        </p:nvSpPr>
        <p:spPr>
          <a:xfrm>
            <a:off x="7421580" y="1874520"/>
            <a:ext cx="4273596" cy="1792224"/>
          </a:xfrm>
        </p:spPr>
        <p:txBody>
          <a:bodyPr anchor="b">
            <a:normAutofit/>
          </a:bodyPr>
          <a:lstStyle/>
          <a:p>
            <a:pPr algn="l"/>
            <a:r>
              <a:rPr lang="en-US" altLang="zh-CN" sz="4100" b="1">
                <a:ea typeface="+mj-lt"/>
                <a:cs typeface="+mj-lt"/>
              </a:rPr>
              <a:t>Dog Finder Application</a:t>
            </a:r>
            <a:br>
              <a:rPr lang="en-US" altLang="zh-CN" sz="4100">
                <a:ea typeface="+mj-lt"/>
                <a:cs typeface="+mj-lt"/>
              </a:rPr>
            </a:br>
            <a:r>
              <a:rPr lang="en-US" altLang="zh-CN" sz="4100">
                <a:ea typeface="+mj-lt"/>
                <a:cs typeface="+mj-lt"/>
              </a:rPr>
              <a:t>CMPT 733</a:t>
            </a:r>
            <a:endParaRPr lang="zh-CN" sz="4100">
              <a:ea typeface="+mj-lt"/>
              <a:cs typeface="+mj-lt"/>
            </a:endParaRPr>
          </a:p>
        </p:txBody>
      </p:sp>
      <p:sp>
        <p:nvSpPr>
          <p:cNvPr id="3" name="副标题 2">
            <a:extLst>
              <a:ext uri="{FF2B5EF4-FFF2-40B4-BE49-F238E27FC236}">
                <a16:creationId xmlns:a16="http://schemas.microsoft.com/office/drawing/2014/main" id="{833B369A-F491-4233-B3F3-CA9CF29DC238}"/>
              </a:ext>
            </a:extLst>
          </p:cNvPr>
          <p:cNvSpPr>
            <a:spLocks noGrp="1"/>
          </p:cNvSpPr>
          <p:nvPr>
            <p:ph type="subTitle" idx="1"/>
          </p:nvPr>
        </p:nvSpPr>
        <p:spPr>
          <a:xfrm>
            <a:off x="7421579" y="3758184"/>
            <a:ext cx="4273596" cy="488233"/>
          </a:xfrm>
        </p:spPr>
        <p:txBody>
          <a:bodyPr anchor="t">
            <a:normAutofit/>
          </a:bodyPr>
          <a:lstStyle/>
          <a:p>
            <a:pPr algn="l"/>
            <a:r>
              <a:rPr lang="en-US" altLang="zh-CN" sz="1300" b="1" dirty="0">
                <a:ea typeface="+mn-lt"/>
                <a:cs typeface="+mn-lt"/>
              </a:rPr>
              <a:t>Aidan Vickars, </a:t>
            </a:r>
            <a:r>
              <a:rPr lang="en-US" altLang="zh-CN" sz="1300" b="1" dirty="0" err="1">
                <a:ea typeface="+mn-lt"/>
                <a:cs typeface="+mn-lt"/>
              </a:rPr>
              <a:t>Rushabh</a:t>
            </a:r>
            <a:r>
              <a:rPr lang="en-US" altLang="zh-CN" sz="1300" b="1" dirty="0">
                <a:ea typeface="+mn-lt"/>
                <a:cs typeface="+mn-lt"/>
              </a:rPr>
              <a:t> Kaushal, Anant </a:t>
            </a:r>
            <a:r>
              <a:rPr lang="en-US" altLang="zh-CN" sz="1300" b="1" dirty="0" err="1">
                <a:ea typeface="+mn-lt"/>
                <a:cs typeface="+mn-lt"/>
              </a:rPr>
              <a:t>Awasthy</a:t>
            </a:r>
            <a:r>
              <a:rPr lang="en-US" altLang="zh-CN" sz="1300" b="1" dirty="0">
                <a:ea typeface="+mn-lt"/>
                <a:cs typeface="+mn-lt"/>
              </a:rPr>
              <a:t>, &amp; Karthik </a:t>
            </a:r>
            <a:r>
              <a:rPr lang="en-US" altLang="zh-CN" sz="1300" b="1" dirty="0" err="1">
                <a:ea typeface="+mn-lt"/>
                <a:cs typeface="+mn-lt"/>
              </a:rPr>
              <a:t>Srinatha</a:t>
            </a:r>
            <a:endParaRPr lang="zh-CN" sz="1300" dirty="0">
              <a:ea typeface="+mn-lt"/>
              <a:cs typeface="+mn-lt"/>
            </a:endParaRPr>
          </a:p>
        </p:txBody>
      </p:sp>
      <p:sp>
        <p:nvSpPr>
          <p:cNvPr id="18" name="Freeform: Shape 17">
            <a:extLst>
              <a:ext uri="{FF2B5EF4-FFF2-40B4-BE49-F238E27FC236}">
                <a16:creationId xmlns:a16="http://schemas.microsoft.com/office/drawing/2014/main" id="{82738A5C-A1C0-481D-A59A-EB320707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3" y="617363"/>
            <a:ext cx="6122676" cy="5475458"/>
          </a:xfrm>
          <a:custGeom>
            <a:avLst/>
            <a:gdLst>
              <a:gd name="connsiteX0" fmla="*/ 3697237 w 6122676"/>
              <a:gd name="connsiteY0" fmla="*/ 2503039 h 5475458"/>
              <a:gd name="connsiteX1" fmla="*/ 5157717 w 6122676"/>
              <a:gd name="connsiteY1" fmla="*/ 2503039 h 5475458"/>
              <a:gd name="connsiteX2" fmla="*/ 5366357 w 6122676"/>
              <a:gd name="connsiteY2" fmla="*/ 2619016 h 5475458"/>
              <a:gd name="connsiteX3" fmla="*/ 6096596 w 6122676"/>
              <a:gd name="connsiteY3" fmla="*/ 3868978 h 5475458"/>
              <a:gd name="connsiteX4" fmla="*/ 6096596 w 6122676"/>
              <a:gd name="connsiteY4" fmla="*/ 4109521 h 5475458"/>
              <a:gd name="connsiteX5" fmla="*/ 5366357 w 6122676"/>
              <a:gd name="connsiteY5" fmla="*/ 5359483 h 5475458"/>
              <a:gd name="connsiteX6" fmla="*/ 5157717 w 6122676"/>
              <a:gd name="connsiteY6" fmla="*/ 5475458 h 5475458"/>
              <a:gd name="connsiteX7" fmla="*/ 3697237 w 6122676"/>
              <a:gd name="connsiteY7" fmla="*/ 5475458 h 5475458"/>
              <a:gd name="connsiteX8" fmla="*/ 3488597 w 6122676"/>
              <a:gd name="connsiteY8" fmla="*/ 5359483 h 5475458"/>
              <a:gd name="connsiteX9" fmla="*/ 2758358 w 6122676"/>
              <a:gd name="connsiteY9" fmla="*/ 4109521 h 5475458"/>
              <a:gd name="connsiteX10" fmla="*/ 2758358 w 6122676"/>
              <a:gd name="connsiteY10" fmla="*/ 3868978 h 5475458"/>
              <a:gd name="connsiteX11" fmla="*/ 3488597 w 6122676"/>
              <a:gd name="connsiteY11" fmla="*/ 2619016 h 5475458"/>
              <a:gd name="connsiteX12" fmla="*/ 3697237 w 6122676"/>
              <a:gd name="connsiteY12" fmla="*/ 2503039 h 5475458"/>
              <a:gd name="connsiteX13" fmla="*/ 5087889 w 6122676"/>
              <a:gd name="connsiteY13" fmla="*/ 880798 h 5475458"/>
              <a:gd name="connsiteX14" fmla="*/ 5602872 w 6122676"/>
              <a:gd name="connsiteY14" fmla="*/ 880798 h 5475458"/>
              <a:gd name="connsiteX15" fmla="*/ 5682956 w 6122676"/>
              <a:gd name="connsiteY15" fmla="*/ 927340 h 5475458"/>
              <a:gd name="connsiteX16" fmla="*/ 5939892 w 6122676"/>
              <a:gd name="connsiteY16" fmla="*/ 1371716 h 5475458"/>
              <a:gd name="connsiteX17" fmla="*/ 5939892 w 6122676"/>
              <a:gd name="connsiteY17" fmla="*/ 1462586 h 5475458"/>
              <a:gd name="connsiteX18" fmla="*/ 5682956 w 6122676"/>
              <a:gd name="connsiteY18" fmla="*/ 1906962 h 5475458"/>
              <a:gd name="connsiteX19" fmla="*/ 5602872 w 6122676"/>
              <a:gd name="connsiteY19" fmla="*/ 1953505 h 5475458"/>
              <a:gd name="connsiteX20" fmla="*/ 5087889 w 6122676"/>
              <a:gd name="connsiteY20" fmla="*/ 1953505 h 5475458"/>
              <a:gd name="connsiteX21" fmla="*/ 5008916 w 6122676"/>
              <a:gd name="connsiteY21" fmla="*/ 1906962 h 5475458"/>
              <a:gd name="connsiteX22" fmla="*/ 4750868 w 6122676"/>
              <a:gd name="connsiteY22" fmla="*/ 1462586 h 5475458"/>
              <a:gd name="connsiteX23" fmla="*/ 4750868 w 6122676"/>
              <a:gd name="connsiteY23" fmla="*/ 1371716 h 5475458"/>
              <a:gd name="connsiteX24" fmla="*/ 5008916 w 6122676"/>
              <a:gd name="connsiteY24" fmla="*/ 927340 h 5475458"/>
              <a:gd name="connsiteX25" fmla="*/ 5087889 w 6122676"/>
              <a:gd name="connsiteY25" fmla="*/ 880798 h 5475458"/>
              <a:gd name="connsiteX26" fmla="*/ 1437823 w 6122676"/>
              <a:gd name="connsiteY26" fmla="*/ 0 h 5475458"/>
              <a:gd name="connsiteX27" fmla="*/ 3556238 w 6122676"/>
              <a:gd name="connsiteY27" fmla="*/ 0 h 5475458"/>
              <a:gd name="connsiteX28" fmla="*/ 3885668 w 6122676"/>
              <a:gd name="connsiteY28" fmla="*/ 191458 h 5475458"/>
              <a:gd name="connsiteX29" fmla="*/ 4942588 w 6122676"/>
              <a:gd name="connsiteY29" fmla="*/ 2019425 h 5475458"/>
              <a:gd name="connsiteX30" fmla="*/ 4981194 w 6122676"/>
              <a:gd name="connsiteY30" fmla="*/ 2302766 h 5475458"/>
              <a:gd name="connsiteX31" fmla="*/ 4958806 w 6122676"/>
              <a:gd name="connsiteY31" fmla="*/ 2355223 h 5475458"/>
              <a:gd name="connsiteX32" fmla="*/ 4944721 w 6122676"/>
              <a:gd name="connsiteY32" fmla="*/ 2355223 h 5475458"/>
              <a:gd name="connsiteX33" fmla="*/ 3624769 w 6122676"/>
              <a:gd name="connsiteY33" fmla="*/ 2355223 h 5475458"/>
              <a:gd name="connsiteX34" fmla="*/ 3395379 w 6122676"/>
              <a:gd name="connsiteY34" fmla="*/ 2482734 h 5475458"/>
              <a:gd name="connsiteX35" fmla="*/ 2592510 w 6122676"/>
              <a:gd name="connsiteY35" fmla="*/ 3857016 h 5475458"/>
              <a:gd name="connsiteX36" fmla="*/ 2592510 w 6122676"/>
              <a:gd name="connsiteY36" fmla="*/ 4121483 h 5475458"/>
              <a:gd name="connsiteX37" fmla="*/ 2735404 w 6122676"/>
              <a:gd name="connsiteY37" fmla="*/ 4366076 h 5475458"/>
              <a:gd name="connsiteX38" fmla="*/ 2762612 w 6122676"/>
              <a:gd name="connsiteY38" fmla="*/ 4412648 h 5475458"/>
              <a:gd name="connsiteX39" fmla="*/ 2648495 w 6122676"/>
              <a:gd name="connsiteY39" fmla="*/ 4412648 h 5475458"/>
              <a:gd name="connsiteX40" fmla="*/ 1437823 w 6122676"/>
              <a:gd name="connsiteY40" fmla="*/ 4412648 h 5475458"/>
              <a:gd name="connsiteX41" fmla="*/ 1112968 w 6122676"/>
              <a:gd name="connsiteY41" fmla="*/ 4221190 h 5475458"/>
              <a:gd name="connsiteX42" fmla="*/ 51474 w 6122676"/>
              <a:gd name="connsiteY42" fmla="*/ 2393224 h 5475458"/>
              <a:gd name="connsiteX43" fmla="*/ 51474 w 6122676"/>
              <a:gd name="connsiteY43" fmla="*/ 2019425 h 5475458"/>
              <a:gd name="connsiteX44" fmla="*/ 1112968 w 6122676"/>
              <a:gd name="connsiteY44" fmla="*/ 191458 h 5475458"/>
              <a:gd name="connsiteX45" fmla="*/ 1437823 w 6122676"/>
              <a:gd name="connsiteY45" fmla="*/ 0 h 547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122676" h="5475458">
                <a:moveTo>
                  <a:pt x="3697237" y="2503039"/>
                </a:moveTo>
                <a:cubicBezTo>
                  <a:pt x="5157717" y="2503039"/>
                  <a:pt x="5157717" y="2503039"/>
                  <a:pt x="5157717" y="2503039"/>
                </a:cubicBezTo>
                <a:cubicBezTo>
                  <a:pt x="5231610" y="2503039"/>
                  <a:pt x="5327237" y="2554585"/>
                  <a:pt x="5366357" y="2619016"/>
                </a:cubicBezTo>
                <a:cubicBezTo>
                  <a:pt x="6096596" y="3868978"/>
                  <a:pt x="6096596" y="3868978"/>
                  <a:pt x="6096596" y="3868978"/>
                </a:cubicBezTo>
                <a:cubicBezTo>
                  <a:pt x="6131370" y="3937705"/>
                  <a:pt x="6131370" y="4040794"/>
                  <a:pt x="6096596" y="4109521"/>
                </a:cubicBezTo>
                <a:cubicBezTo>
                  <a:pt x="5366357" y="5359483"/>
                  <a:pt x="5366357" y="5359483"/>
                  <a:pt x="5366357" y="5359483"/>
                </a:cubicBezTo>
                <a:cubicBezTo>
                  <a:pt x="5327237" y="5423914"/>
                  <a:pt x="5231610" y="5475458"/>
                  <a:pt x="5157717" y="5475458"/>
                </a:cubicBezTo>
                <a:lnTo>
                  <a:pt x="3697237" y="5475458"/>
                </a:lnTo>
                <a:cubicBezTo>
                  <a:pt x="3618997" y="5475458"/>
                  <a:pt x="3523371" y="5423914"/>
                  <a:pt x="3488597" y="5359483"/>
                </a:cubicBezTo>
                <a:cubicBezTo>
                  <a:pt x="2758358" y="4109521"/>
                  <a:pt x="2758358" y="4109521"/>
                  <a:pt x="2758358" y="4109521"/>
                </a:cubicBezTo>
                <a:cubicBezTo>
                  <a:pt x="2719237" y="4040794"/>
                  <a:pt x="2719237" y="3937705"/>
                  <a:pt x="2758358" y="3868978"/>
                </a:cubicBezTo>
                <a:cubicBezTo>
                  <a:pt x="3488597" y="2619016"/>
                  <a:pt x="3488597" y="2619016"/>
                  <a:pt x="3488597" y="2619016"/>
                </a:cubicBezTo>
                <a:cubicBezTo>
                  <a:pt x="3523371" y="2554585"/>
                  <a:pt x="3618997" y="2503039"/>
                  <a:pt x="3697237" y="2503039"/>
                </a:cubicBezTo>
                <a:close/>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4994062" y="2104897"/>
                  <a:pt x="5006931" y="2208319"/>
                  <a:pt x="4981194" y="2302766"/>
                </a:cubicBezTo>
                <a:lnTo>
                  <a:pt x="4958806" y="2355223"/>
                </a:lnTo>
                <a:lnTo>
                  <a:pt x="4944721" y="2355223"/>
                </a:lnTo>
                <a:cubicBezTo>
                  <a:pt x="4722442" y="2355223"/>
                  <a:pt x="4327280" y="2355223"/>
                  <a:pt x="3624769" y="2355223"/>
                </a:cubicBezTo>
                <a:cubicBezTo>
                  <a:pt x="3538748" y="2355223"/>
                  <a:pt x="3433611" y="2411895"/>
                  <a:pt x="3395379" y="2482734"/>
                </a:cubicBezTo>
                <a:cubicBezTo>
                  <a:pt x="3395379" y="2482734"/>
                  <a:pt x="3395379" y="2482734"/>
                  <a:pt x="2592510" y="3857016"/>
                </a:cubicBezTo>
                <a:cubicBezTo>
                  <a:pt x="2549498" y="3932578"/>
                  <a:pt x="2549498" y="4045920"/>
                  <a:pt x="2592510" y="4121483"/>
                </a:cubicBezTo>
                <a:cubicBezTo>
                  <a:pt x="2592510" y="4121483"/>
                  <a:pt x="2592510" y="4121483"/>
                  <a:pt x="2735404" y="4366076"/>
                </a:cubicBezTo>
                <a:lnTo>
                  <a:pt x="2762612" y="4412648"/>
                </a:lnTo>
                <a:lnTo>
                  <a:pt x="2648495" y="4412648"/>
                </a:lnTo>
                <a:cubicBezTo>
                  <a:pt x="2352185" y="4412648"/>
                  <a:pt x="1959152"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图片 5" descr="图片包含 徽标&#10;&#10;已自动生成说明">
            <a:extLst>
              <a:ext uri="{FF2B5EF4-FFF2-40B4-BE49-F238E27FC236}">
                <a16:creationId xmlns:a16="http://schemas.microsoft.com/office/drawing/2014/main" id="{8F184655-A829-4098-9761-D745196BEB49}"/>
              </a:ext>
            </a:extLst>
          </p:cNvPr>
          <p:cNvPicPr>
            <a:picLocks noChangeAspect="1"/>
          </p:cNvPicPr>
          <p:nvPr/>
        </p:nvPicPr>
        <p:blipFill>
          <a:blip r:embed="rId3"/>
          <a:stretch>
            <a:fillRect/>
          </a:stretch>
        </p:blipFill>
        <p:spPr>
          <a:xfrm>
            <a:off x="1599534" y="1982029"/>
            <a:ext cx="2253441" cy="1118374"/>
          </a:xfrm>
          <a:prstGeom prst="rect">
            <a:avLst/>
          </a:prstGeom>
        </p:spPr>
      </p:pic>
      <p:pic>
        <p:nvPicPr>
          <p:cNvPr id="6" name="Picture 5" descr="A picture containing text, dog, black&#10;&#10;Description automatically generated">
            <a:extLst>
              <a:ext uri="{FF2B5EF4-FFF2-40B4-BE49-F238E27FC236}">
                <a16:creationId xmlns:a16="http://schemas.microsoft.com/office/drawing/2014/main" id="{A95E3F41-363D-490E-A480-86E9F8662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9200" y="3570697"/>
            <a:ext cx="1439921" cy="2071829"/>
          </a:xfrm>
          <a:prstGeom prst="rect">
            <a:avLst/>
          </a:prstGeom>
        </p:spPr>
      </p:pic>
    </p:spTree>
    <p:extLst>
      <p:ext uri="{BB962C8B-B14F-4D97-AF65-F5344CB8AC3E}">
        <p14:creationId xmlns:p14="http://schemas.microsoft.com/office/powerpoint/2010/main" val="3141426232"/>
      </p:ext>
    </p:extLst>
  </p:cSld>
  <p:clrMapOvr>
    <a:masterClrMapping/>
  </p:clrMapOvr>
  <mc:AlternateContent xmlns:mc="http://schemas.openxmlformats.org/markup-compatibility/2006" xmlns:p14="http://schemas.microsoft.com/office/powerpoint/2010/main">
    <mc:Choice Requires="p14">
      <p:transition spd="slow" p14:dur="2000" advTm="12157"/>
    </mc:Choice>
    <mc:Fallback xmlns="">
      <p:transition spd="slow" advTm="1215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102"/>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How it works</a:t>
            </a:r>
            <a:endParaRPr lang="zh-CN" sz="4800" b="1" dirty="0">
              <a:solidFill>
                <a:schemeClr val="bg1"/>
              </a:solidFill>
              <a:ea typeface="+mn-lt"/>
              <a:cs typeface="+mn-lt"/>
            </a:endParaRPr>
          </a:p>
        </p:txBody>
      </p:sp>
      <p:pic>
        <p:nvPicPr>
          <p:cNvPr id="212" name="Picture 211" descr="Icon&#10;&#10;Description automatically generated">
            <a:extLst>
              <a:ext uri="{FF2B5EF4-FFF2-40B4-BE49-F238E27FC236}">
                <a16:creationId xmlns:a16="http://schemas.microsoft.com/office/drawing/2014/main" id="{B5678BD2-BE41-47AF-966C-538EAB788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2984" y="3596350"/>
            <a:ext cx="540000" cy="540000"/>
          </a:xfrm>
          <a:prstGeom prst="rect">
            <a:avLst/>
          </a:prstGeom>
        </p:spPr>
      </p:pic>
      <p:sp>
        <p:nvSpPr>
          <p:cNvPr id="213" name="TextBox 212">
            <a:extLst>
              <a:ext uri="{FF2B5EF4-FFF2-40B4-BE49-F238E27FC236}">
                <a16:creationId xmlns:a16="http://schemas.microsoft.com/office/drawing/2014/main" id="{0909E125-76A1-4004-84C1-0D4B99F74A3A}"/>
              </a:ext>
            </a:extLst>
          </p:cNvPr>
          <p:cNvSpPr txBox="1"/>
          <p:nvPr/>
        </p:nvSpPr>
        <p:spPr>
          <a:xfrm>
            <a:off x="3519887" y="3309829"/>
            <a:ext cx="1098550" cy="246221"/>
          </a:xfrm>
          <a:prstGeom prst="rect">
            <a:avLst/>
          </a:prstGeom>
          <a:noFill/>
        </p:spPr>
        <p:txBody>
          <a:bodyPr wrap="square" rtlCol="0">
            <a:spAutoFit/>
          </a:bodyPr>
          <a:lstStyle/>
          <a:p>
            <a:r>
              <a:rPr lang="en-US" sz="1000" b="1" dirty="0"/>
              <a:t>DOG EXTRACTOR</a:t>
            </a:r>
            <a:endParaRPr lang="en-CA" sz="1000" b="1" dirty="0"/>
          </a:p>
        </p:txBody>
      </p:sp>
      <p:pic>
        <p:nvPicPr>
          <p:cNvPr id="214" name="Picture 213" descr="Icon&#10;&#10;Description automatically generated">
            <a:extLst>
              <a:ext uri="{FF2B5EF4-FFF2-40B4-BE49-F238E27FC236}">
                <a16:creationId xmlns:a16="http://schemas.microsoft.com/office/drawing/2014/main" id="{CD3BAA88-3A53-47B1-9254-493A1BD11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844" y="3589343"/>
            <a:ext cx="540000" cy="540000"/>
          </a:xfrm>
          <a:prstGeom prst="rect">
            <a:avLst/>
          </a:prstGeom>
        </p:spPr>
      </p:pic>
      <p:pic>
        <p:nvPicPr>
          <p:cNvPr id="215" name="Picture 214" descr="A picture containing person, dog, indoor&#10;&#10;Description automatically generated">
            <a:extLst>
              <a:ext uri="{FF2B5EF4-FFF2-40B4-BE49-F238E27FC236}">
                <a16:creationId xmlns:a16="http://schemas.microsoft.com/office/drawing/2014/main" id="{2592E5B5-DDDE-47AD-8F85-B7A5E092A37C}"/>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4336318" y="4270903"/>
            <a:ext cx="730800" cy="781754"/>
          </a:xfrm>
          <a:prstGeom prst="rect">
            <a:avLst/>
          </a:prstGeom>
        </p:spPr>
      </p:pic>
      <p:sp>
        <p:nvSpPr>
          <p:cNvPr id="216" name="TextBox 215">
            <a:extLst>
              <a:ext uri="{FF2B5EF4-FFF2-40B4-BE49-F238E27FC236}">
                <a16:creationId xmlns:a16="http://schemas.microsoft.com/office/drawing/2014/main" id="{C0AB67DE-337C-4762-AC03-4962DE7E887B}"/>
              </a:ext>
            </a:extLst>
          </p:cNvPr>
          <p:cNvSpPr txBox="1"/>
          <p:nvPr/>
        </p:nvSpPr>
        <p:spPr>
          <a:xfrm>
            <a:off x="6244047" y="3287574"/>
            <a:ext cx="1098550" cy="246221"/>
          </a:xfrm>
          <a:prstGeom prst="rect">
            <a:avLst/>
          </a:prstGeom>
          <a:noFill/>
        </p:spPr>
        <p:txBody>
          <a:bodyPr wrap="square" rtlCol="0">
            <a:spAutoFit/>
          </a:bodyPr>
          <a:lstStyle/>
          <a:p>
            <a:r>
              <a:rPr lang="en-US" sz="1000" b="1" dirty="0"/>
              <a:t>DOG CLASSIFIER</a:t>
            </a:r>
            <a:endParaRPr lang="en-CA" sz="1000" b="1" dirty="0"/>
          </a:p>
        </p:txBody>
      </p:sp>
      <p:pic>
        <p:nvPicPr>
          <p:cNvPr id="217" name="Picture 216" descr="Icon&#10;&#10;Description automatically generated">
            <a:extLst>
              <a:ext uri="{FF2B5EF4-FFF2-40B4-BE49-F238E27FC236}">
                <a16:creationId xmlns:a16="http://schemas.microsoft.com/office/drawing/2014/main" id="{2BEAA9E1-2796-4AFA-BC07-300DE697A8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6693" y="3683298"/>
            <a:ext cx="672795" cy="672795"/>
          </a:xfrm>
          <a:prstGeom prst="rect">
            <a:avLst/>
          </a:prstGeom>
        </p:spPr>
      </p:pic>
      <p:sp>
        <p:nvSpPr>
          <p:cNvPr id="218" name="TextBox 217">
            <a:extLst>
              <a:ext uri="{FF2B5EF4-FFF2-40B4-BE49-F238E27FC236}">
                <a16:creationId xmlns:a16="http://schemas.microsoft.com/office/drawing/2014/main" id="{BCD13A69-A032-4252-95FF-9892037E1559}"/>
              </a:ext>
            </a:extLst>
          </p:cNvPr>
          <p:cNvSpPr txBox="1"/>
          <p:nvPr/>
        </p:nvSpPr>
        <p:spPr>
          <a:xfrm>
            <a:off x="8840228" y="3402265"/>
            <a:ext cx="1285723" cy="246221"/>
          </a:xfrm>
          <a:prstGeom prst="rect">
            <a:avLst/>
          </a:prstGeom>
          <a:noFill/>
        </p:spPr>
        <p:txBody>
          <a:bodyPr wrap="square" rtlCol="0">
            <a:spAutoFit/>
          </a:bodyPr>
          <a:lstStyle/>
          <a:p>
            <a:r>
              <a:rPr lang="en-US" sz="1000" b="1" dirty="0"/>
              <a:t>DOG COMPARATOR </a:t>
            </a:r>
            <a:endParaRPr lang="en-CA" sz="1000" b="1" dirty="0"/>
          </a:p>
        </p:txBody>
      </p:sp>
      <p:pic>
        <p:nvPicPr>
          <p:cNvPr id="219" name="Picture 218" descr="A picture containing person, dog, indoor&#10;&#10;Description automatically generated">
            <a:extLst>
              <a:ext uri="{FF2B5EF4-FFF2-40B4-BE49-F238E27FC236}">
                <a16:creationId xmlns:a16="http://schemas.microsoft.com/office/drawing/2014/main" id="{A712A9AE-84C5-483F-95ED-C0D7CA5AA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4887" y="4574032"/>
            <a:ext cx="810000" cy="810000"/>
          </a:xfrm>
          <a:prstGeom prst="rect">
            <a:avLst/>
          </a:prstGeom>
        </p:spPr>
      </p:pic>
      <p:sp>
        <p:nvSpPr>
          <p:cNvPr id="220" name="Rectangle 219">
            <a:extLst>
              <a:ext uri="{FF2B5EF4-FFF2-40B4-BE49-F238E27FC236}">
                <a16:creationId xmlns:a16="http://schemas.microsoft.com/office/drawing/2014/main" id="{B36A347C-0428-4027-BDEA-56784B371B60}"/>
              </a:ext>
            </a:extLst>
          </p:cNvPr>
          <p:cNvSpPr/>
          <p:nvPr/>
        </p:nvSpPr>
        <p:spPr>
          <a:xfrm>
            <a:off x="3246596" y="4619131"/>
            <a:ext cx="622744" cy="672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1" name="Straight Connector 220">
            <a:extLst>
              <a:ext uri="{FF2B5EF4-FFF2-40B4-BE49-F238E27FC236}">
                <a16:creationId xmlns:a16="http://schemas.microsoft.com/office/drawing/2014/main" id="{C9636FB8-B707-482F-8D89-1EEFAB87E740}"/>
              </a:ext>
            </a:extLst>
          </p:cNvPr>
          <p:cNvCxnSpPr>
            <a:cxnSpLocks/>
          </p:cNvCxnSpPr>
          <p:nvPr/>
        </p:nvCxnSpPr>
        <p:spPr>
          <a:xfrm flipV="1">
            <a:off x="3246595" y="5059146"/>
            <a:ext cx="1089723" cy="227942"/>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89FEFE26-E1F7-46FE-8E80-A37C117F2472}"/>
              </a:ext>
            </a:extLst>
          </p:cNvPr>
          <p:cNvCxnSpPr>
            <a:cxnSpLocks/>
          </p:cNvCxnSpPr>
          <p:nvPr/>
        </p:nvCxnSpPr>
        <p:spPr>
          <a:xfrm flipV="1">
            <a:off x="3863873" y="5059146"/>
            <a:ext cx="1203245" cy="231589"/>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E10E403-5C74-4D70-8DE1-DD83C05BE1C8}"/>
              </a:ext>
            </a:extLst>
          </p:cNvPr>
          <p:cNvCxnSpPr>
            <a:cxnSpLocks/>
          </p:cNvCxnSpPr>
          <p:nvPr/>
        </p:nvCxnSpPr>
        <p:spPr>
          <a:xfrm flipV="1">
            <a:off x="3856955" y="4290861"/>
            <a:ext cx="1176560" cy="32827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880D63C-2282-45F2-A1C5-3EBCD76ACD8C}"/>
              </a:ext>
            </a:extLst>
          </p:cNvPr>
          <p:cNvCxnSpPr>
            <a:cxnSpLocks/>
          </p:cNvCxnSpPr>
          <p:nvPr/>
        </p:nvCxnSpPr>
        <p:spPr>
          <a:xfrm flipV="1">
            <a:off x="3246595" y="4261925"/>
            <a:ext cx="1089723" cy="367395"/>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C776773C-2BA4-4B20-B073-A5A772AD6ABB}"/>
              </a:ext>
            </a:extLst>
          </p:cNvPr>
          <p:cNvCxnSpPr>
            <a:cxnSpLocks/>
          </p:cNvCxnSpPr>
          <p:nvPr/>
        </p:nvCxnSpPr>
        <p:spPr>
          <a:xfrm>
            <a:off x="1098574"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6" name="TextBox 225">
            <a:extLst>
              <a:ext uri="{FF2B5EF4-FFF2-40B4-BE49-F238E27FC236}">
                <a16:creationId xmlns:a16="http://schemas.microsoft.com/office/drawing/2014/main" id="{305BBE33-4FB5-4425-9AD7-898517A176B8}"/>
              </a:ext>
            </a:extLst>
          </p:cNvPr>
          <p:cNvSpPr txBox="1"/>
          <p:nvPr/>
        </p:nvSpPr>
        <p:spPr>
          <a:xfrm>
            <a:off x="904753" y="3716905"/>
            <a:ext cx="747643" cy="553998"/>
          </a:xfrm>
          <a:prstGeom prst="rect">
            <a:avLst/>
          </a:prstGeom>
          <a:solidFill>
            <a:schemeClr val="bg1"/>
          </a:solidFill>
          <a:ln>
            <a:solidFill>
              <a:schemeClr val="tx1"/>
            </a:solidFill>
            <a:prstDash val="dash"/>
          </a:ln>
        </p:spPr>
        <p:txBody>
          <a:bodyPr wrap="square" rtlCol="0">
            <a:spAutoFit/>
          </a:bodyPr>
          <a:lstStyle/>
          <a:p>
            <a:pPr algn="ctr"/>
            <a:r>
              <a:rPr lang="en-US" sz="1000" b="1" dirty="0"/>
              <a:t>USER SUBMITS LOST DOG</a:t>
            </a:r>
            <a:endParaRPr lang="en-CA" sz="1000" b="1" dirty="0"/>
          </a:p>
        </p:txBody>
      </p:sp>
      <p:pic>
        <p:nvPicPr>
          <p:cNvPr id="227" name="Picture 226" descr="A picture containing person, dog, indoor&#10;&#10;Description automatically generated">
            <a:extLst>
              <a:ext uri="{FF2B5EF4-FFF2-40B4-BE49-F238E27FC236}">
                <a16:creationId xmlns:a16="http://schemas.microsoft.com/office/drawing/2014/main" id="{2EAD5570-223F-49DC-ABF1-4B30D4A9CF56}"/>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5832051" y="4487660"/>
            <a:ext cx="561600" cy="600757"/>
          </a:xfrm>
          <a:prstGeom prst="rect">
            <a:avLst/>
          </a:prstGeom>
        </p:spPr>
      </p:pic>
      <p:cxnSp>
        <p:nvCxnSpPr>
          <p:cNvPr id="228" name="Straight Arrow Connector 227">
            <a:extLst>
              <a:ext uri="{FF2B5EF4-FFF2-40B4-BE49-F238E27FC236}">
                <a16:creationId xmlns:a16="http://schemas.microsoft.com/office/drawing/2014/main" id="{41CECC57-0657-4DF1-AB60-5512E459B0F7}"/>
              </a:ext>
            </a:extLst>
          </p:cNvPr>
          <p:cNvCxnSpPr>
            <a:cxnSpLocks/>
          </p:cNvCxnSpPr>
          <p:nvPr/>
        </p:nvCxnSpPr>
        <p:spPr>
          <a:xfrm>
            <a:off x="6529497" y="4780846"/>
            <a:ext cx="336398" cy="0"/>
          </a:xfrm>
          <a:prstGeom prst="straightConnector1">
            <a:avLst/>
          </a:prstGeom>
          <a:ln w="9525">
            <a:prstDash val="dashDot"/>
            <a:tailEnd type="triangle"/>
          </a:ln>
        </p:spPr>
        <p:style>
          <a:lnRef idx="1">
            <a:schemeClr val="dk1"/>
          </a:lnRef>
          <a:fillRef idx="0">
            <a:schemeClr val="dk1"/>
          </a:fillRef>
          <a:effectRef idx="0">
            <a:schemeClr val="dk1"/>
          </a:effectRef>
          <a:fontRef idx="minor">
            <a:schemeClr val="tx1"/>
          </a:fontRef>
        </p:style>
      </p:cxnSp>
      <p:sp>
        <p:nvSpPr>
          <p:cNvPr id="229" name="TextBox 228">
            <a:extLst>
              <a:ext uri="{FF2B5EF4-FFF2-40B4-BE49-F238E27FC236}">
                <a16:creationId xmlns:a16="http://schemas.microsoft.com/office/drawing/2014/main" id="{6B5408C3-8D57-46B2-9E01-2E4823615E66}"/>
              </a:ext>
            </a:extLst>
          </p:cNvPr>
          <p:cNvSpPr txBox="1"/>
          <p:nvPr/>
        </p:nvSpPr>
        <p:spPr>
          <a:xfrm>
            <a:off x="6865895" y="4574032"/>
            <a:ext cx="1053338" cy="400110"/>
          </a:xfrm>
          <a:prstGeom prst="rect">
            <a:avLst/>
          </a:prstGeom>
          <a:noFill/>
        </p:spPr>
        <p:txBody>
          <a:bodyPr wrap="square" rtlCol="0">
            <a:spAutoFit/>
          </a:bodyPr>
          <a:lstStyle/>
          <a:p>
            <a:r>
              <a:rPr lang="en-US" sz="1000" b="1" dirty="0"/>
              <a:t>TOP BREED CLASSIFICATION</a:t>
            </a:r>
            <a:endParaRPr lang="en-CA" sz="1000" b="1" dirty="0"/>
          </a:p>
        </p:txBody>
      </p:sp>
      <p:cxnSp>
        <p:nvCxnSpPr>
          <p:cNvPr id="230" name="Straight Arrow Connector 229">
            <a:extLst>
              <a:ext uri="{FF2B5EF4-FFF2-40B4-BE49-F238E27FC236}">
                <a16:creationId xmlns:a16="http://schemas.microsoft.com/office/drawing/2014/main" id="{1E9F461A-DB3E-4EB8-B1EE-260DF28D4107}"/>
              </a:ext>
            </a:extLst>
          </p:cNvPr>
          <p:cNvCxnSpPr>
            <a:cxnSpLocks/>
          </p:cNvCxnSpPr>
          <p:nvPr/>
        </p:nvCxnSpPr>
        <p:spPr>
          <a:xfrm>
            <a:off x="10639587" y="4354130"/>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31" name="Picture 230" descr="A picture containing person, dog, indoor&#10;&#10;Description automatically generated">
            <a:extLst>
              <a:ext uri="{FF2B5EF4-FFF2-40B4-BE49-F238E27FC236}">
                <a16:creationId xmlns:a16="http://schemas.microsoft.com/office/drawing/2014/main" id="{C550FCC4-65A3-46F1-AFBC-A21D83650B31}"/>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8692173" y="4621785"/>
            <a:ext cx="561600" cy="600757"/>
          </a:xfrm>
          <a:prstGeom prst="rect">
            <a:avLst/>
          </a:prstGeom>
        </p:spPr>
      </p:pic>
      <p:pic>
        <p:nvPicPr>
          <p:cNvPr id="232" name="Picture 231" descr="Diagram&#10;&#10;Description automatically generated">
            <a:extLst>
              <a:ext uri="{FF2B5EF4-FFF2-40B4-BE49-F238E27FC236}">
                <a16:creationId xmlns:a16="http://schemas.microsoft.com/office/drawing/2014/main" id="{B9E9E46F-2BC5-43C3-89C3-91963D590D5E}"/>
              </a:ext>
            </a:extLst>
          </p:cNvPr>
          <p:cNvPicPr>
            <a:picLocks noChangeAspect="1"/>
          </p:cNvPicPr>
          <p:nvPr/>
        </p:nvPicPr>
        <p:blipFill rotWithShape="1">
          <a:blip r:embed="rId6">
            <a:extLst>
              <a:ext uri="{28A0092B-C50C-407E-A947-70E740481C1C}">
                <a14:useLocalDpi xmlns:a14="http://schemas.microsoft.com/office/drawing/2010/main" val="0"/>
              </a:ext>
            </a:extLst>
          </a:blip>
          <a:srcRect l="4339" t="27775" r="78165" b="43662"/>
          <a:stretch/>
        </p:blipFill>
        <p:spPr>
          <a:xfrm>
            <a:off x="298985" y="3932493"/>
            <a:ext cx="542574" cy="869775"/>
          </a:xfrm>
          <a:prstGeom prst="rect">
            <a:avLst/>
          </a:prstGeom>
          <a:ln>
            <a:noFill/>
          </a:ln>
        </p:spPr>
      </p:pic>
      <p:pic>
        <p:nvPicPr>
          <p:cNvPr id="233" name="Picture 232" descr="Diagram&#10;&#10;Description automatically generated">
            <a:extLst>
              <a:ext uri="{FF2B5EF4-FFF2-40B4-BE49-F238E27FC236}">
                <a16:creationId xmlns:a16="http://schemas.microsoft.com/office/drawing/2014/main" id="{906BD08A-3AB4-4FEE-8CBD-703B3FD34CB6}"/>
              </a:ext>
            </a:extLst>
          </p:cNvPr>
          <p:cNvPicPr>
            <a:picLocks noChangeAspect="1"/>
          </p:cNvPicPr>
          <p:nvPr/>
        </p:nvPicPr>
        <p:blipFill rotWithShape="1">
          <a:blip r:embed="rId6">
            <a:extLst>
              <a:ext uri="{28A0092B-C50C-407E-A947-70E740481C1C}">
                <a14:useLocalDpi xmlns:a14="http://schemas.microsoft.com/office/drawing/2010/main" val="0"/>
              </a:ext>
            </a:extLst>
          </a:blip>
          <a:srcRect l="32302" t="78457" r="53623" b="1815"/>
          <a:stretch/>
        </p:blipFill>
        <p:spPr>
          <a:xfrm>
            <a:off x="6480905" y="5701643"/>
            <a:ext cx="669235" cy="921026"/>
          </a:xfrm>
          <a:prstGeom prst="rect">
            <a:avLst/>
          </a:prstGeom>
          <a:ln>
            <a:noFill/>
          </a:ln>
        </p:spPr>
      </p:pic>
      <p:pic>
        <p:nvPicPr>
          <p:cNvPr id="234" name="Picture 233" descr="Diagram&#10;&#10;Description automatically generated">
            <a:extLst>
              <a:ext uri="{FF2B5EF4-FFF2-40B4-BE49-F238E27FC236}">
                <a16:creationId xmlns:a16="http://schemas.microsoft.com/office/drawing/2014/main" id="{1284EFA1-691C-48E6-A1A3-692F215556AA}"/>
              </a:ext>
            </a:extLst>
          </p:cNvPr>
          <p:cNvPicPr>
            <a:picLocks noChangeAspect="1"/>
          </p:cNvPicPr>
          <p:nvPr/>
        </p:nvPicPr>
        <p:blipFill rotWithShape="1">
          <a:blip r:embed="rId6">
            <a:extLst>
              <a:ext uri="{28A0092B-C50C-407E-A947-70E740481C1C}">
                <a14:useLocalDpi xmlns:a14="http://schemas.microsoft.com/office/drawing/2010/main" val="0"/>
              </a:ext>
            </a:extLst>
          </a:blip>
          <a:srcRect l="55853" t="79025" r="31326"/>
          <a:stretch/>
        </p:blipFill>
        <p:spPr>
          <a:xfrm>
            <a:off x="6454828" y="1404803"/>
            <a:ext cx="609600" cy="979252"/>
          </a:xfrm>
          <a:prstGeom prst="rect">
            <a:avLst/>
          </a:prstGeom>
          <a:ln>
            <a:noFill/>
          </a:ln>
        </p:spPr>
      </p:pic>
      <p:pic>
        <p:nvPicPr>
          <p:cNvPr id="235" name="Picture 234" descr="Diagram&#10;&#10;Description automatically generated">
            <a:extLst>
              <a:ext uri="{FF2B5EF4-FFF2-40B4-BE49-F238E27FC236}">
                <a16:creationId xmlns:a16="http://schemas.microsoft.com/office/drawing/2014/main" id="{919CD97D-A2D8-46BE-B5C3-D88D75AFC7E6}"/>
              </a:ext>
            </a:extLst>
          </p:cNvPr>
          <p:cNvPicPr>
            <a:picLocks noChangeAspect="1"/>
          </p:cNvPicPr>
          <p:nvPr/>
        </p:nvPicPr>
        <p:blipFill rotWithShape="1">
          <a:blip r:embed="rId6">
            <a:extLst>
              <a:ext uri="{28A0092B-C50C-407E-A947-70E740481C1C}">
                <a14:useLocalDpi xmlns:a14="http://schemas.microsoft.com/office/drawing/2010/main" val="0"/>
              </a:ext>
            </a:extLst>
          </a:blip>
          <a:srcRect l="38942" t="25246" r="44075" b="54515"/>
          <a:stretch/>
        </p:blipFill>
        <p:spPr>
          <a:xfrm>
            <a:off x="1691657" y="3881690"/>
            <a:ext cx="807496" cy="944880"/>
          </a:xfrm>
          <a:prstGeom prst="rect">
            <a:avLst/>
          </a:prstGeom>
          <a:ln>
            <a:noFill/>
          </a:ln>
        </p:spPr>
      </p:pic>
      <p:cxnSp>
        <p:nvCxnSpPr>
          <p:cNvPr id="236" name="Straight Arrow Connector 235">
            <a:extLst>
              <a:ext uri="{FF2B5EF4-FFF2-40B4-BE49-F238E27FC236}">
                <a16:creationId xmlns:a16="http://schemas.microsoft.com/office/drawing/2014/main" id="{23481AF5-6C75-4811-B34E-1028498943B2}"/>
              </a:ext>
            </a:extLst>
          </p:cNvPr>
          <p:cNvCxnSpPr>
            <a:cxnSpLocks/>
          </p:cNvCxnSpPr>
          <p:nvPr/>
        </p:nvCxnSpPr>
        <p:spPr>
          <a:xfrm>
            <a:off x="7262127" y="2329551"/>
            <a:ext cx="2240728" cy="75095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7" name="Straight Arrow Connector 236">
            <a:extLst>
              <a:ext uri="{FF2B5EF4-FFF2-40B4-BE49-F238E27FC236}">
                <a16:creationId xmlns:a16="http://schemas.microsoft.com/office/drawing/2014/main" id="{0661B02D-2972-4346-A724-6C8BE9F0CB75}"/>
              </a:ext>
            </a:extLst>
          </p:cNvPr>
          <p:cNvCxnSpPr>
            <a:cxnSpLocks/>
            <a:endCxn id="233" idx="1"/>
          </p:cNvCxnSpPr>
          <p:nvPr/>
        </p:nvCxnSpPr>
        <p:spPr>
          <a:xfrm>
            <a:off x="4010348" y="5627754"/>
            <a:ext cx="2470557" cy="5344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8" name="TextBox 237">
            <a:extLst>
              <a:ext uri="{FF2B5EF4-FFF2-40B4-BE49-F238E27FC236}">
                <a16:creationId xmlns:a16="http://schemas.microsoft.com/office/drawing/2014/main" id="{E1A50B76-3CB1-4656-8FEC-930518027F29}"/>
              </a:ext>
            </a:extLst>
          </p:cNvPr>
          <p:cNvSpPr txBox="1"/>
          <p:nvPr/>
        </p:nvSpPr>
        <p:spPr>
          <a:xfrm>
            <a:off x="4835183" y="5739684"/>
            <a:ext cx="1277668" cy="400110"/>
          </a:xfrm>
          <a:prstGeom prst="rect">
            <a:avLst/>
          </a:prstGeom>
          <a:solidFill>
            <a:schemeClr val="bg1"/>
          </a:solidFill>
          <a:ln>
            <a:solidFill>
              <a:schemeClr val="tx1"/>
            </a:solidFill>
            <a:prstDash val="dash"/>
          </a:ln>
        </p:spPr>
        <p:txBody>
          <a:bodyPr wrap="square" rtlCol="0">
            <a:spAutoFit/>
          </a:bodyPr>
          <a:lstStyle/>
          <a:p>
            <a:pPr algn="ctr"/>
            <a:r>
              <a:rPr lang="en-US" sz="1000" b="1" dirty="0"/>
              <a:t>SAVE ORIGINAL UNCROPPED IMAGE</a:t>
            </a:r>
            <a:endParaRPr lang="en-CA" sz="1000" b="1" dirty="0"/>
          </a:p>
        </p:txBody>
      </p:sp>
      <p:cxnSp>
        <p:nvCxnSpPr>
          <p:cNvPr id="239" name="Straight Arrow Connector 238">
            <a:extLst>
              <a:ext uri="{FF2B5EF4-FFF2-40B4-BE49-F238E27FC236}">
                <a16:creationId xmlns:a16="http://schemas.microsoft.com/office/drawing/2014/main" id="{CF809F18-3170-45BE-9ADA-37EBD673DE9A}"/>
              </a:ext>
            </a:extLst>
          </p:cNvPr>
          <p:cNvCxnSpPr>
            <a:cxnSpLocks/>
          </p:cNvCxnSpPr>
          <p:nvPr/>
        </p:nvCxnSpPr>
        <p:spPr>
          <a:xfrm>
            <a:off x="2658988"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a:extLst>
              <a:ext uri="{FF2B5EF4-FFF2-40B4-BE49-F238E27FC236}">
                <a16:creationId xmlns:a16="http://schemas.microsoft.com/office/drawing/2014/main" id="{80A569D0-6641-4BBC-85FB-93A53310DC45}"/>
              </a:ext>
            </a:extLst>
          </p:cNvPr>
          <p:cNvCxnSpPr>
            <a:cxnSpLocks/>
          </p:cNvCxnSpPr>
          <p:nvPr/>
        </p:nvCxnSpPr>
        <p:spPr>
          <a:xfrm>
            <a:off x="5265580" y="4356093"/>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1" name="Rectangle: Rounded Corners 240">
            <a:extLst>
              <a:ext uri="{FF2B5EF4-FFF2-40B4-BE49-F238E27FC236}">
                <a16:creationId xmlns:a16="http://schemas.microsoft.com/office/drawing/2014/main" id="{7601E351-BC6D-4CE0-BDFC-CF995BED3BC7}"/>
              </a:ext>
            </a:extLst>
          </p:cNvPr>
          <p:cNvSpPr/>
          <p:nvPr/>
        </p:nvSpPr>
        <p:spPr>
          <a:xfrm>
            <a:off x="3018988" y="3278038"/>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2" name="Rectangle: Rounded Corners 241">
            <a:extLst>
              <a:ext uri="{FF2B5EF4-FFF2-40B4-BE49-F238E27FC236}">
                <a16:creationId xmlns:a16="http://schemas.microsoft.com/office/drawing/2014/main" id="{7C51059B-97C4-4258-8657-4B0B16954B9C}"/>
              </a:ext>
            </a:extLst>
          </p:cNvPr>
          <p:cNvSpPr/>
          <p:nvPr/>
        </p:nvSpPr>
        <p:spPr>
          <a:xfrm>
            <a:off x="5711179" y="3274130"/>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3" name="Straight Arrow Connector 242">
            <a:extLst>
              <a:ext uri="{FF2B5EF4-FFF2-40B4-BE49-F238E27FC236}">
                <a16:creationId xmlns:a16="http://schemas.microsoft.com/office/drawing/2014/main" id="{E27FEF37-C188-40BF-9355-A2857C5CCC8A}"/>
              </a:ext>
            </a:extLst>
          </p:cNvPr>
          <p:cNvCxnSpPr>
            <a:cxnSpLocks/>
          </p:cNvCxnSpPr>
          <p:nvPr/>
        </p:nvCxnSpPr>
        <p:spPr>
          <a:xfrm flipV="1">
            <a:off x="6791179" y="2347877"/>
            <a:ext cx="0" cy="7287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4" name="TextBox 243">
            <a:extLst>
              <a:ext uri="{FF2B5EF4-FFF2-40B4-BE49-F238E27FC236}">
                <a16:creationId xmlns:a16="http://schemas.microsoft.com/office/drawing/2014/main" id="{D6B325DF-52AE-4353-97E7-129C8523DCD0}"/>
              </a:ext>
            </a:extLst>
          </p:cNvPr>
          <p:cNvSpPr txBox="1"/>
          <p:nvPr/>
        </p:nvSpPr>
        <p:spPr>
          <a:xfrm>
            <a:off x="6311201" y="2646551"/>
            <a:ext cx="941896" cy="246221"/>
          </a:xfrm>
          <a:prstGeom prst="rect">
            <a:avLst/>
          </a:prstGeom>
          <a:solidFill>
            <a:schemeClr val="bg1"/>
          </a:solidFill>
          <a:ln>
            <a:solidFill>
              <a:schemeClr val="tx1"/>
            </a:solidFill>
            <a:prstDash val="dash"/>
          </a:ln>
        </p:spPr>
        <p:txBody>
          <a:bodyPr wrap="square" rtlCol="0">
            <a:spAutoFit/>
          </a:bodyPr>
          <a:lstStyle/>
          <a:p>
            <a:pPr algn="ctr"/>
            <a:r>
              <a:rPr lang="en-US" sz="1000" b="1" dirty="0"/>
              <a:t>RECORD TOP </a:t>
            </a:r>
            <a:endParaRPr lang="en-CA" sz="1000" b="1" dirty="0"/>
          </a:p>
        </p:txBody>
      </p:sp>
      <p:sp>
        <p:nvSpPr>
          <p:cNvPr id="245" name="Rectangle: Rounded Corners 244">
            <a:extLst>
              <a:ext uri="{FF2B5EF4-FFF2-40B4-BE49-F238E27FC236}">
                <a16:creationId xmlns:a16="http://schemas.microsoft.com/office/drawing/2014/main" id="{DC07DAC8-F153-4DA3-A143-BA5FB9D4F6EE}"/>
              </a:ext>
            </a:extLst>
          </p:cNvPr>
          <p:cNvSpPr/>
          <p:nvPr/>
        </p:nvSpPr>
        <p:spPr>
          <a:xfrm>
            <a:off x="8407657" y="3268807"/>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6" name="Straight Arrow Connector 245">
            <a:extLst>
              <a:ext uri="{FF2B5EF4-FFF2-40B4-BE49-F238E27FC236}">
                <a16:creationId xmlns:a16="http://schemas.microsoft.com/office/drawing/2014/main" id="{72F45DF5-B2AD-408C-97B7-2BB3BCE61CDA}"/>
              </a:ext>
            </a:extLst>
          </p:cNvPr>
          <p:cNvCxnSpPr>
            <a:cxnSpLocks/>
          </p:cNvCxnSpPr>
          <p:nvPr/>
        </p:nvCxnSpPr>
        <p:spPr>
          <a:xfrm flipV="1">
            <a:off x="7999603" y="4356093"/>
            <a:ext cx="360000" cy="35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47" name="Picture 246" descr="A dog in a car&#10;&#10;Description automatically generated with medium confidence">
            <a:extLst>
              <a:ext uri="{FF2B5EF4-FFF2-40B4-BE49-F238E27FC236}">
                <a16:creationId xmlns:a16="http://schemas.microsoft.com/office/drawing/2014/main" id="{DA58C895-10DA-41C1-BBCC-A69773897290}"/>
              </a:ext>
            </a:extLst>
          </p:cNvPr>
          <p:cNvPicPr>
            <a:picLocks noChangeAspect="1"/>
          </p:cNvPicPr>
          <p:nvPr/>
        </p:nvPicPr>
        <p:blipFill rotWithShape="1">
          <a:blip r:embed="rId7">
            <a:extLst>
              <a:ext uri="{28A0092B-C50C-407E-A947-70E740481C1C}">
                <a14:useLocalDpi xmlns:a14="http://schemas.microsoft.com/office/drawing/2010/main" val="0"/>
              </a:ext>
            </a:extLst>
          </a:blip>
          <a:srcRect l="6956" t="16011" r="14853" b="23539"/>
          <a:stretch/>
        </p:blipFill>
        <p:spPr>
          <a:xfrm>
            <a:off x="9817356" y="4643639"/>
            <a:ext cx="561600" cy="578903"/>
          </a:xfrm>
          <a:prstGeom prst="rect">
            <a:avLst/>
          </a:prstGeom>
        </p:spPr>
      </p:pic>
      <p:sp>
        <p:nvSpPr>
          <p:cNvPr id="248" name="Equals 247">
            <a:extLst>
              <a:ext uri="{FF2B5EF4-FFF2-40B4-BE49-F238E27FC236}">
                <a16:creationId xmlns:a16="http://schemas.microsoft.com/office/drawing/2014/main" id="{4FDB1358-C962-4F11-B144-8381E935F57B}"/>
              </a:ext>
            </a:extLst>
          </p:cNvPr>
          <p:cNvSpPr/>
          <p:nvPr/>
        </p:nvSpPr>
        <p:spPr>
          <a:xfrm>
            <a:off x="9351890" y="4863882"/>
            <a:ext cx="409575" cy="300379"/>
          </a:xfrm>
          <a:prstGeom prst="mathEqual">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49" name="TextBox 248">
            <a:extLst>
              <a:ext uri="{FF2B5EF4-FFF2-40B4-BE49-F238E27FC236}">
                <a16:creationId xmlns:a16="http://schemas.microsoft.com/office/drawing/2014/main" id="{F8107BA5-BD40-47CA-81EE-E2578C89776A}"/>
              </a:ext>
            </a:extLst>
          </p:cNvPr>
          <p:cNvSpPr txBox="1"/>
          <p:nvPr/>
        </p:nvSpPr>
        <p:spPr>
          <a:xfrm>
            <a:off x="9303059" y="4420590"/>
            <a:ext cx="465009" cy="553998"/>
          </a:xfrm>
          <a:prstGeom prst="rect">
            <a:avLst/>
          </a:prstGeom>
          <a:noFill/>
        </p:spPr>
        <p:txBody>
          <a:bodyPr wrap="square" rtlCol="0">
            <a:spAutoFit/>
          </a:bodyPr>
          <a:lstStyle/>
          <a:p>
            <a:pPr algn="ctr"/>
            <a:r>
              <a:rPr lang="en-CA" sz="3000" b="1" dirty="0"/>
              <a:t>?</a:t>
            </a:r>
          </a:p>
        </p:txBody>
      </p:sp>
      <p:cxnSp>
        <p:nvCxnSpPr>
          <p:cNvPr id="250" name="Straight Arrow Connector 249">
            <a:extLst>
              <a:ext uri="{FF2B5EF4-FFF2-40B4-BE49-F238E27FC236}">
                <a16:creationId xmlns:a16="http://schemas.microsoft.com/office/drawing/2014/main" id="{A6D5FF17-A4FF-4098-9C30-E862651EDA78}"/>
              </a:ext>
            </a:extLst>
          </p:cNvPr>
          <p:cNvCxnSpPr>
            <a:cxnSpLocks/>
          </p:cNvCxnSpPr>
          <p:nvPr/>
        </p:nvCxnSpPr>
        <p:spPr>
          <a:xfrm flipV="1">
            <a:off x="4098988" y="2337407"/>
            <a:ext cx="2218988" cy="74309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1" name="TextBox 250">
            <a:extLst>
              <a:ext uri="{FF2B5EF4-FFF2-40B4-BE49-F238E27FC236}">
                <a16:creationId xmlns:a16="http://schemas.microsoft.com/office/drawing/2014/main" id="{564FF309-663C-4544-AEFC-F37FD762C042}"/>
              </a:ext>
            </a:extLst>
          </p:cNvPr>
          <p:cNvSpPr txBox="1"/>
          <p:nvPr/>
        </p:nvSpPr>
        <p:spPr>
          <a:xfrm>
            <a:off x="4266864" y="2298723"/>
            <a:ext cx="1543439" cy="707886"/>
          </a:xfrm>
          <a:prstGeom prst="rect">
            <a:avLst/>
          </a:prstGeom>
          <a:solidFill>
            <a:schemeClr val="bg1"/>
          </a:solidFill>
          <a:ln>
            <a:solidFill>
              <a:schemeClr val="tx1"/>
            </a:solidFill>
            <a:prstDash val="dash"/>
          </a:ln>
        </p:spPr>
        <p:txBody>
          <a:bodyPr wrap="square" rtlCol="0">
            <a:spAutoFit/>
          </a:bodyPr>
          <a:lstStyle/>
          <a:p>
            <a:pPr algn="ctr"/>
            <a:r>
              <a:rPr lang="en-US" sz="1000" b="1" dirty="0"/>
              <a:t>DOG DATA RECORDED</a:t>
            </a:r>
          </a:p>
          <a:p>
            <a:pPr marL="171450" indent="-171450">
              <a:buFont typeface="Arial" panose="020B0604020202020204" pitchFamily="34" charset="0"/>
              <a:buChar char="•"/>
            </a:pPr>
            <a:r>
              <a:rPr lang="en-US" sz="1000" b="1" dirty="0"/>
              <a:t>Contact Information</a:t>
            </a:r>
          </a:p>
          <a:p>
            <a:pPr marL="171450" indent="-171450">
              <a:buFont typeface="Arial" panose="020B0604020202020204" pitchFamily="34" charset="0"/>
              <a:buChar char="•"/>
            </a:pPr>
            <a:r>
              <a:rPr lang="en-US" sz="1000" b="1" dirty="0"/>
              <a:t>Bounding Box</a:t>
            </a:r>
          </a:p>
          <a:p>
            <a:pPr marL="171450" indent="-171450">
              <a:buFont typeface="Arial" panose="020B0604020202020204" pitchFamily="34" charset="0"/>
              <a:buChar char="•"/>
            </a:pPr>
            <a:r>
              <a:rPr lang="en-US" sz="1000" b="1" dirty="0"/>
              <a:t>Location</a:t>
            </a:r>
            <a:endParaRPr lang="en-CA" sz="1000" b="1" dirty="0"/>
          </a:p>
        </p:txBody>
      </p:sp>
      <p:sp>
        <p:nvSpPr>
          <p:cNvPr id="252" name="TextBox 251">
            <a:extLst>
              <a:ext uri="{FF2B5EF4-FFF2-40B4-BE49-F238E27FC236}">
                <a16:creationId xmlns:a16="http://schemas.microsoft.com/office/drawing/2014/main" id="{E26C7F54-5FCF-4103-B182-00B3B35923E7}"/>
              </a:ext>
            </a:extLst>
          </p:cNvPr>
          <p:cNvSpPr txBox="1"/>
          <p:nvPr/>
        </p:nvSpPr>
        <p:spPr>
          <a:xfrm>
            <a:off x="7708953" y="2278977"/>
            <a:ext cx="1218075" cy="707886"/>
          </a:xfrm>
          <a:prstGeom prst="rect">
            <a:avLst/>
          </a:prstGeom>
          <a:solidFill>
            <a:schemeClr val="bg1"/>
          </a:solidFill>
          <a:ln>
            <a:solidFill>
              <a:schemeClr val="tx1"/>
            </a:solidFill>
            <a:prstDash val="dash"/>
          </a:ln>
        </p:spPr>
        <p:txBody>
          <a:bodyPr wrap="square" rtlCol="0">
            <a:spAutoFit/>
          </a:bodyPr>
          <a:lstStyle/>
          <a:p>
            <a:pPr algn="ctr"/>
            <a:r>
              <a:rPr lang="en-CA" sz="1000" b="1" dirty="0"/>
              <a:t>QUERY ENCODINGS OF FOUND DOGS BY LOCATION &amp; BREED</a:t>
            </a:r>
          </a:p>
        </p:txBody>
      </p:sp>
      <p:sp>
        <p:nvSpPr>
          <p:cNvPr id="253" name="TextBox 252">
            <a:extLst>
              <a:ext uri="{FF2B5EF4-FFF2-40B4-BE49-F238E27FC236}">
                <a16:creationId xmlns:a16="http://schemas.microsoft.com/office/drawing/2014/main" id="{494DC0D4-9F1D-4E02-A4C7-4F0242A0B9D3}"/>
              </a:ext>
            </a:extLst>
          </p:cNvPr>
          <p:cNvSpPr txBox="1"/>
          <p:nvPr/>
        </p:nvSpPr>
        <p:spPr>
          <a:xfrm>
            <a:off x="11125497" y="4153254"/>
            <a:ext cx="941896" cy="400110"/>
          </a:xfrm>
          <a:prstGeom prst="rect">
            <a:avLst/>
          </a:prstGeom>
          <a:solidFill>
            <a:schemeClr val="bg1"/>
          </a:solidFill>
          <a:ln>
            <a:solidFill>
              <a:schemeClr val="tx1"/>
            </a:solidFill>
            <a:prstDash val="dash"/>
          </a:ln>
        </p:spPr>
        <p:txBody>
          <a:bodyPr wrap="square" rtlCol="0">
            <a:spAutoFit/>
          </a:bodyPr>
          <a:lstStyle/>
          <a:p>
            <a:pPr algn="ctr"/>
            <a:r>
              <a:rPr lang="en-CA" sz="1000" b="1" dirty="0"/>
              <a:t>RETURN TOP 15 RESULTS</a:t>
            </a:r>
          </a:p>
        </p:txBody>
      </p:sp>
      <p:cxnSp>
        <p:nvCxnSpPr>
          <p:cNvPr id="254" name="Straight Arrow Connector 253">
            <a:extLst>
              <a:ext uri="{FF2B5EF4-FFF2-40B4-BE49-F238E27FC236}">
                <a16:creationId xmlns:a16="http://schemas.microsoft.com/office/drawing/2014/main" id="{775BCEFA-CD45-497E-BBD2-D429325AA702}"/>
              </a:ext>
            </a:extLst>
          </p:cNvPr>
          <p:cNvCxnSpPr>
            <a:cxnSpLocks/>
          </p:cNvCxnSpPr>
          <p:nvPr/>
        </p:nvCxnSpPr>
        <p:spPr>
          <a:xfrm flipH="1">
            <a:off x="11623550" y="4617844"/>
            <a:ext cx="10950" cy="2004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5" name="Straight Arrow Connector 254">
            <a:extLst>
              <a:ext uri="{FF2B5EF4-FFF2-40B4-BE49-F238E27FC236}">
                <a16:creationId xmlns:a16="http://schemas.microsoft.com/office/drawing/2014/main" id="{5E1B7B40-1AE1-4E2A-B4EC-1E13630FCB3B}"/>
              </a:ext>
            </a:extLst>
          </p:cNvPr>
          <p:cNvCxnSpPr>
            <a:cxnSpLocks/>
          </p:cNvCxnSpPr>
          <p:nvPr/>
        </p:nvCxnSpPr>
        <p:spPr>
          <a:xfrm flipH="1">
            <a:off x="696767" y="6687149"/>
            <a:ext cx="10829925" cy="3244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6" name="Straight Arrow Connector 255">
            <a:extLst>
              <a:ext uri="{FF2B5EF4-FFF2-40B4-BE49-F238E27FC236}">
                <a16:creationId xmlns:a16="http://schemas.microsoft.com/office/drawing/2014/main" id="{B3862835-727B-4585-9438-DF2F7C72A843}"/>
              </a:ext>
            </a:extLst>
          </p:cNvPr>
          <p:cNvCxnSpPr>
            <a:cxnSpLocks/>
          </p:cNvCxnSpPr>
          <p:nvPr/>
        </p:nvCxnSpPr>
        <p:spPr>
          <a:xfrm flipV="1">
            <a:off x="575156" y="4798771"/>
            <a:ext cx="0" cy="182389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7" name="Rectangle: Rounded Corners 256">
            <a:extLst>
              <a:ext uri="{FF2B5EF4-FFF2-40B4-BE49-F238E27FC236}">
                <a16:creationId xmlns:a16="http://schemas.microsoft.com/office/drawing/2014/main" id="{F871FF95-2CAF-49BE-8BA7-BFED6D57B304}"/>
              </a:ext>
            </a:extLst>
          </p:cNvPr>
          <p:cNvSpPr/>
          <p:nvPr/>
        </p:nvSpPr>
        <p:spPr>
          <a:xfrm>
            <a:off x="2571079" y="3076599"/>
            <a:ext cx="8488888" cy="2555063"/>
          </a:xfrm>
          <a:prstGeom prst="roundRect">
            <a:avLst>
              <a:gd name="adj" fmla="val 3867"/>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43586456"/>
      </p:ext>
    </p:extLst>
  </p:cSld>
  <p:clrMapOvr>
    <a:masterClrMapping/>
  </p:clrMapOvr>
  <mc:AlternateContent xmlns:mc="http://schemas.openxmlformats.org/markup-compatibility/2006" xmlns:p14="http://schemas.microsoft.com/office/powerpoint/2010/main">
    <mc:Choice Requires="p14">
      <p:transition spd="slow" p14:dur="2000" advTm="69949"/>
    </mc:Choice>
    <mc:Fallback xmlns="">
      <p:transition spd="slow" advTm="6994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Questions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417889" y="1918434"/>
            <a:ext cx="1042560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a dog-identification model accurately determine if two dogs are the same using the entire body of each dog (i.e., images are not normalized)? </a:t>
            </a:r>
            <a:endParaRPr lang="zh-CN" sz="3200" dirty="0"/>
          </a:p>
        </p:txBody>
      </p:sp>
      <p:sp>
        <p:nvSpPr>
          <p:cNvPr id="7" name="文本框 4">
            <a:extLst>
              <a:ext uri="{FF2B5EF4-FFF2-40B4-BE49-F238E27FC236}">
                <a16:creationId xmlns:a16="http://schemas.microsoft.com/office/drawing/2014/main" id="{81B3538C-6A13-4D79-9FD1-FE1851532C69}"/>
              </a:ext>
            </a:extLst>
          </p:cNvPr>
          <p:cNvSpPr txBox="1"/>
          <p:nvPr/>
        </p:nvSpPr>
        <p:spPr>
          <a:xfrm>
            <a:off x="417889" y="3488094"/>
            <a:ext cx="874512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we construct a pipeline that can accurately match lost and found dogs together?</a:t>
            </a:r>
          </a:p>
        </p:txBody>
      </p:sp>
    </p:spTree>
    <p:extLst>
      <p:ext uri="{BB962C8B-B14F-4D97-AF65-F5344CB8AC3E}">
        <p14:creationId xmlns:p14="http://schemas.microsoft.com/office/powerpoint/2010/main" val="847465460"/>
      </p:ext>
    </p:extLst>
  </p:cSld>
  <p:clrMapOvr>
    <a:masterClrMapping/>
  </p:clrMapOvr>
  <mc:AlternateContent xmlns:mc="http://schemas.openxmlformats.org/markup-compatibility/2006" xmlns:p14="http://schemas.microsoft.com/office/powerpoint/2010/main">
    <mc:Choice Requires="p14">
      <p:transition spd="slow" p14:dur="2000" advTm="10042"/>
    </mc:Choice>
    <mc:Fallback xmlns="">
      <p:transition spd="slow" advTm="1004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Data</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3 Data-Sets:</a:t>
            </a:r>
            <a:endParaRPr lang="zh-CN" sz="3200" dirty="0"/>
          </a:p>
        </p:txBody>
      </p:sp>
      <p:sp>
        <p:nvSpPr>
          <p:cNvPr id="8" name="文本框 4">
            <a:extLst>
              <a:ext uri="{FF2B5EF4-FFF2-40B4-BE49-F238E27FC236}">
                <a16:creationId xmlns:a16="http://schemas.microsoft.com/office/drawing/2014/main" id="{206560DF-034B-468C-88CA-4C90C51EBFA9}"/>
              </a:ext>
            </a:extLst>
          </p:cNvPr>
          <p:cNvSpPr txBox="1"/>
          <p:nvPr/>
        </p:nvSpPr>
        <p:spPr>
          <a:xfrm>
            <a:off x="182063" y="2124629"/>
            <a:ext cx="980706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Open Images Dataset</a:t>
            </a:r>
          </a:p>
          <a:p>
            <a:pPr marL="914400" lvl="1" indent="-457200">
              <a:buFont typeface="Arial" panose="020B0604020202020204" pitchFamily="34" charset="0"/>
              <a:buChar char="•"/>
            </a:pPr>
            <a:r>
              <a:rPr lang="en-US" altLang="zh-CN" sz="2200" dirty="0">
                <a:ea typeface="+mn-lt"/>
                <a:cs typeface="+mn-lt"/>
              </a:rPr>
              <a:t>Filtered the data to only images of  dogs</a:t>
            </a:r>
          </a:p>
          <a:p>
            <a:pPr marL="914400" lvl="1" indent="-457200">
              <a:buFont typeface="Arial" panose="020B0604020202020204" pitchFamily="34" charset="0"/>
              <a:buChar char="•"/>
            </a:pPr>
            <a:r>
              <a:rPr lang="en-US" altLang="zh-CN" sz="2200" dirty="0">
                <a:ea typeface="+mn-lt"/>
                <a:cs typeface="+mn-lt"/>
              </a:rPr>
              <a:t>Removed any greyscale images</a:t>
            </a:r>
          </a:p>
          <a:p>
            <a:pPr marL="914400" lvl="1" indent="-457200">
              <a:buFont typeface="Arial" panose="020B0604020202020204" pitchFamily="34" charset="0"/>
              <a:buChar char="•"/>
            </a:pPr>
            <a:r>
              <a:rPr lang="en-US" altLang="zh-CN" sz="2200" dirty="0">
                <a:ea typeface="+mn-lt"/>
                <a:cs typeface="+mn-lt"/>
              </a:rPr>
              <a:t>Converted all other images to RGB</a:t>
            </a:r>
          </a:p>
          <a:p>
            <a:pPr marL="914400" lvl="1" indent="-457200">
              <a:buFont typeface="Arial" panose="020B0604020202020204" pitchFamily="34" charset="0"/>
              <a:buChar char="•"/>
            </a:pPr>
            <a:endParaRPr lang="zh-CN" sz="3200" dirty="0"/>
          </a:p>
        </p:txBody>
      </p:sp>
      <p:sp>
        <p:nvSpPr>
          <p:cNvPr id="9" name="文本框 4">
            <a:extLst>
              <a:ext uri="{FF2B5EF4-FFF2-40B4-BE49-F238E27FC236}">
                <a16:creationId xmlns:a16="http://schemas.microsoft.com/office/drawing/2014/main" id="{78337AF6-2134-48E1-A096-7EFD3DBF74EC}"/>
              </a:ext>
            </a:extLst>
          </p:cNvPr>
          <p:cNvSpPr txBox="1"/>
          <p:nvPr/>
        </p:nvSpPr>
        <p:spPr>
          <a:xfrm>
            <a:off x="182063" y="3037171"/>
            <a:ext cx="980706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endParaRPr lang="en-US" altLang="zh-CN" sz="2200" dirty="0">
              <a:ea typeface="+mn-lt"/>
              <a:cs typeface="+mn-lt"/>
            </a:endParaRPr>
          </a:p>
        </p:txBody>
      </p:sp>
      <p:sp>
        <p:nvSpPr>
          <p:cNvPr id="10" name="文本框 4">
            <a:extLst>
              <a:ext uri="{FF2B5EF4-FFF2-40B4-BE49-F238E27FC236}">
                <a16:creationId xmlns:a16="http://schemas.microsoft.com/office/drawing/2014/main" id="{1C6E6542-ABA5-4393-8F32-16C66F7F7436}"/>
              </a:ext>
            </a:extLst>
          </p:cNvPr>
          <p:cNvSpPr txBox="1"/>
          <p:nvPr/>
        </p:nvSpPr>
        <p:spPr>
          <a:xfrm>
            <a:off x="182062" y="5343978"/>
            <a:ext cx="980706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Stanford Dogs Dataset</a:t>
            </a:r>
            <a:endParaRPr lang="zh-CN" sz="3200" dirty="0"/>
          </a:p>
        </p:txBody>
      </p:sp>
      <p:sp>
        <p:nvSpPr>
          <p:cNvPr id="13" name="文本框 4">
            <a:extLst>
              <a:ext uri="{FF2B5EF4-FFF2-40B4-BE49-F238E27FC236}">
                <a16:creationId xmlns:a16="http://schemas.microsoft.com/office/drawing/2014/main" id="{601D1792-7912-4F35-A34C-54B6EBC9245D}"/>
              </a:ext>
            </a:extLst>
          </p:cNvPr>
          <p:cNvSpPr txBox="1"/>
          <p:nvPr/>
        </p:nvSpPr>
        <p:spPr>
          <a:xfrm>
            <a:off x="182062" y="3497318"/>
            <a:ext cx="9807063"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PetFinder.com Dataset</a:t>
            </a:r>
          </a:p>
          <a:p>
            <a:pPr marL="914400" lvl="1" indent="-457200">
              <a:buFont typeface="Arial" panose="020B0604020202020204" pitchFamily="34" charset="0"/>
              <a:buChar char="•"/>
            </a:pPr>
            <a:r>
              <a:rPr lang="en-US" altLang="zh-CN" sz="2200" dirty="0">
                <a:ea typeface="+mn-lt"/>
                <a:cs typeface="+mn-lt"/>
              </a:rPr>
              <a:t>Scraped multiple images for thousands of dogs from petfinder.com</a:t>
            </a:r>
          </a:p>
          <a:p>
            <a:pPr marL="914400" lvl="1" indent="-457200">
              <a:buFont typeface="Arial" panose="020B0604020202020204" pitchFamily="34" charset="0"/>
              <a:buChar char="•"/>
            </a:pPr>
            <a:r>
              <a:rPr lang="en-US" altLang="zh-CN" sz="2200" dirty="0">
                <a:ea typeface="+mn-lt"/>
                <a:cs typeface="+mn-lt"/>
              </a:rPr>
              <a:t>Cleaned the dataset by applying the Dog Extractor model to remove images that (1) did not contain a dog and (2) contained multiple dogs</a:t>
            </a:r>
          </a:p>
          <a:p>
            <a:pPr marL="914400" lvl="1" indent="-457200">
              <a:buFont typeface="Arial" panose="020B0604020202020204" pitchFamily="34" charset="0"/>
              <a:buChar char="•"/>
            </a:pPr>
            <a:r>
              <a:rPr lang="en-US" altLang="zh-CN" sz="2200" dirty="0">
                <a:ea typeface="+mn-lt"/>
                <a:cs typeface="+mn-lt"/>
              </a:rPr>
              <a:t>Standardized the dog breeds in the dataset</a:t>
            </a:r>
          </a:p>
        </p:txBody>
      </p:sp>
    </p:spTree>
    <p:extLst>
      <p:ext uri="{BB962C8B-B14F-4D97-AF65-F5344CB8AC3E}">
        <p14:creationId xmlns:p14="http://schemas.microsoft.com/office/powerpoint/2010/main" val="116429430"/>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Dog Extractor Model:</a:t>
            </a:r>
            <a:endParaRPr lang="zh-CN" sz="3200" dirty="0"/>
          </a:p>
        </p:txBody>
      </p:sp>
      <p:sp>
        <p:nvSpPr>
          <p:cNvPr id="8" name="文本框 4">
            <a:extLst>
              <a:ext uri="{FF2B5EF4-FFF2-40B4-BE49-F238E27FC236}">
                <a16:creationId xmlns:a16="http://schemas.microsoft.com/office/drawing/2014/main" id="{206560DF-034B-468C-88CA-4C90C51EBFA9}"/>
              </a:ext>
            </a:extLst>
          </p:cNvPr>
          <p:cNvSpPr txBox="1"/>
          <p:nvPr/>
        </p:nvSpPr>
        <p:spPr>
          <a:xfrm>
            <a:off x="182063" y="2124629"/>
            <a:ext cx="980706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Achieved MAP of 0.74 on test data</a:t>
            </a:r>
          </a:p>
        </p:txBody>
      </p:sp>
      <p:sp>
        <p:nvSpPr>
          <p:cNvPr id="10" name="文本框 4">
            <a:extLst>
              <a:ext uri="{FF2B5EF4-FFF2-40B4-BE49-F238E27FC236}">
                <a16:creationId xmlns:a16="http://schemas.microsoft.com/office/drawing/2014/main" id="{1C6E6542-ABA5-4393-8F32-16C66F7F7436}"/>
              </a:ext>
            </a:extLst>
          </p:cNvPr>
          <p:cNvSpPr txBox="1"/>
          <p:nvPr/>
        </p:nvSpPr>
        <p:spPr>
          <a:xfrm>
            <a:off x="255750" y="4139296"/>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Achieved MAP of 0.72, 0.73, and 0.74 on small, medium and large dogs respectively</a:t>
            </a:r>
            <a:endParaRPr lang="zh-CN" sz="3200" dirty="0"/>
          </a:p>
        </p:txBody>
      </p:sp>
      <p:pic>
        <p:nvPicPr>
          <p:cNvPr id="12" name="Picture 11" descr="A picture containing person, dog, indoor&#10;&#10;Description automatically generated">
            <a:extLst>
              <a:ext uri="{FF2B5EF4-FFF2-40B4-BE49-F238E27FC236}">
                <a16:creationId xmlns:a16="http://schemas.microsoft.com/office/drawing/2014/main" id="{C8DDC027-C554-416A-89AB-7E3F97A404F7}"/>
              </a:ext>
            </a:extLst>
          </p:cNvPr>
          <p:cNvPicPr>
            <a:picLocks noChangeAspect="1"/>
          </p:cNvPicPr>
          <p:nvPr/>
        </p:nvPicPr>
        <p:blipFill rotWithShape="1">
          <a:blip r:embed="rId4">
            <a:extLst>
              <a:ext uri="{28A0092B-C50C-407E-A947-70E740481C1C}">
                <a14:useLocalDpi xmlns:a14="http://schemas.microsoft.com/office/drawing/2010/main" val="0"/>
              </a:ext>
            </a:extLst>
          </a:blip>
          <a:srcRect l="12677" r="6337" b="14582"/>
          <a:stretch/>
        </p:blipFill>
        <p:spPr>
          <a:xfrm>
            <a:off x="5638645" y="2927716"/>
            <a:ext cx="730800" cy="781754"/>
          </a:xfrm>
          <a:prstGeom prst="rect">
            <a:avLst/>
          </a:prstGeom>
        </p:spPr>
      </p:pic>
      <p:pic>
        <p:nvPicPr>
          <p:cNvPr id="14" name="Picture 13" descr="A picture containing person, dog, indoor&#10;&#10;Description automatically generated">
            <a:extLst>
              <a:ext uri="{FF2B5EF4-FFF2-40B4-BE49-F238E27FC236}">
                <a16:creationId xmlns:a16="http://schemas.microsoft.com/office/drawing/2014/main" id="{14A037C4-F2F7-4780-B1B9-6E6D2A191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7214" y="3230845"/>
            <a:ext cx="810000" cy="810000"/>
          </a:xfrm>
          <a:prstGeom prst="rect">
            <a:avLst/>
          </a:prstGeom>
        </p:spPr>
      </p:pic>
      <p:sp>
        <p:nvSpPr>
          <p:cNvPr id="15" name="Rectangle 14">
            <a:extLst>
              <a:ext uri="{FF2B5EF4-FFF2-40B4-BE49-F238E27FC236}">
                <a16:creationId xmlns:a16="http://schemas.microsoft.com/office/drawing/2014/main" id="{0F5625E4-561B-49D9-975F-F7454FC35B72}"/>
              </a:ext>
            </a:extLst>
          </p:cNvPr>
          <p:cNvSpPr/>
          <p:nvPr/>
        </p:nvSpPr>
        <p:spPr>
          <a:xfrm>
            <a:off x="4548923" y="3275944"/>
            <a:ext cx="622744" cy="672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6" name="Straight Connector 15">
            <a:extLst>
              <a:ext uri="{FF2B5EF4-FFF2-40B4-BE49-F238E27FC236}">
                <a16:creationId xmlns:a16="http://schemas.microsoft.com/office/drawing/2014/main" id="{BB06730A-28E5-4D68-B328-687406EF40D7}"/>
              </a:ext>
            </a:extLst>
          </p:cNvPr>
          <p:cNvCxnSpPr>
            <a:cxnSpLocks/>
          </p:cNvCxnSpPr>
          <p:nvPr/>
        </p:nvCxnSpPr>
        <p:spPr>
          <a:xfrm flipV="1">
            <a:off x="4548922" y="3715959"/>
            <a:ext cx="1089723" cy="227942"/>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FAFAEA1-5150-4CBD-ABDC-5974169D8B22}"/>
              </a:ext>
            </a:extLst>
          </p:cNvPr>
          <p:cNvCxnSpPr>
            <a:cxnSpLocks/>
          </p:cNvCxnSpPr>
          <p:nvPr/>
        </p:nvCxnSpPr>
        <p:spPr>
          <a:xfrm flipV="1">
            <a:off x="5166200" y="3715959"/>
            <a:ext cx="1203245" cy="231589"/>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44267B-CADA-410B-A074-7A89BA44736F}"/>
              </a:ext>
            </a:extLst>
          </p:cNvPr>
          <p:cNvCxnSpPr>
            <a:cxnSpLocks/>
          </p:cNvCxnSpPr>
          <p:nvPr/>
        </p:nvCxnSpPr>
        <p:spPr>
          <a:xfrm flipV="1">
            <a:off x="5159282" y="2947674"/>
            <a:ext cx="1176560" cy="32827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A07ACA-8BFC-4D23-AA64-1FAD6F04A5A0}"/>
              </a:ext>
            </a:extLst>
          </p:cNvPr>
          <p:cNvCxnSpPr>
            <a:cxnSpLocks/>
          </p:cNvCxnSpPr>
          <p:nvPr/>
        </p:nvCxnSpPr>
        <p:spPr>
          <a:xfrm flipV="1">
            <a:off x="4548922" y="2918738"/>
            <a:ext cx="1089723" cy="367395"/>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303193"/>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Dog Classifier Model:</a:t>
            </a:r>
            <a:endParaRPr lang="zh-CN" sz="3200" dirty="0"/>
          </a:p>
        </p:txBody>
      </p:sp>
    </p:spTree>
    <p:extLst>
      <p:ext uri="{BB962C8B-B14F-4D97-AF65-F5344CB8AC3E}">
        <p14:creationId xmlns:p14="http://schemas.microsoft.com/office/powerpoint/2010/main" val="2950725308"/>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Dog Comparator Model:</a:t>
            </a:r>
            <a:endParaRPr lang="zh-CN" sz="3200" dirty="0"/>
          </a:p>
        </p:txBody>
      </p:sp>
      <p:sp>
        <p:nvSpPr>
          <p:cNvPr id="12" name="文本框 4">
            <a:extLst>
              <a:ext uri="{FF2B5EF4-FFF2-40B4-BE49-F238E27FC236}">
                <a16:creationId xmlns:a16="http://schemas.microsoft.com/office/drawing/2014/main" id="{DC558B22-061B-4C8F-9EA5-EB48CBE416E9}"/>
              </a:ext>
            </a:extLst>
          </p:cNvPr>
          <p:cNvSpPr txBox="1"/>
          <p:nvPr/>
        </p:nvSpPr>
        <p:spPr>
          <a:xfrm>
            <a:off x="366791" y="2082633"/>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Achieved Classification Accuracy of 89% over randomly selected images of either the same or different dogs</a:t>
            </a:r>
          </a:p>
        </p:txBody>
      </p:sp>
      <p:sp>
        <p:nvSpPr>
          <p:cNvPr id="13" name="文本框 4">
            <a:extLst>
              <a:ext uri="{FF2B5EF4-FFF2-40B4-BE49-F238E27FC236}">
                <a16:creationId xmlns:a16="http://schemas.microsoft.com/office/drawing/2014/main" id="{D90BA285-4B37-4ABC-B812-568FB4742A6E}"/>
              </a:ext>
            </a:extLst>
          </p:cNvPr>
          <p:cNvSpPr txBox="1"/>
          <p:nvPr/>
        </p:nvSpPr>
        <p:spPr>
          <a:xfrm>
            <a:off x="366790" y="4292490"/>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Achieved Classification Accuracy of 79% over randomly selected images of the same or different dogs (of the same breed)</a:t>
            </a:r>
          </a:p>
        </p:txBody>
      </p:sp>
      <p:pic>
        <p:nvPicPr>
          <p:cNvPr id="1026" name="Picture 2" descr="How to Groom a German Shepherd Dog – American Kennel Club">
            <a:extLst>
              <a:ext uri="{FF2B5EF4-FFF2-40B4-BE49-F238E27FC236}">
                <a16:creationId xmlns:a16="http://schemas.microsoft.com/office/drawing/2014/main" id="{30465E23-4D5E-4B48-AE0D-C2300BC7CD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72" t="13696" r="22805" b="10646"/>
          <a:stretch/>
        </p:blipFill>
        <p:spPr bwMode="auto">
          <a:xfrm>
            <a:off x="3187311" y="5134916"/>
            <a:ext cx="1856510" cy="1311563"/>
          </a:xfrm>
          <a:prstGeom prst="rect">
            <a:avLst/>
          </a:prstGeom>
          <a:noFill/>
          <a:extLst>
            <a:ext uri="{909E8E84-426E-40DD-AFC4-6F175D3DCCD1}">
              <a14:hiddenFill xmlns:a14="http://schemas.microsoft.com/office/drawing/2010/main">
                <a:solidFill>
                  <a:srgbClr val="FFFFFF"/>
                </a:solidFill>
              </a14:hiddenFill>
            </a:ext>
          </a:extLst>
        </p:spPr>
      </p:pic>
      <p:sp>
        <p:nvSpPr>
          <p:cNvPr id="14" name="Equals 13">
            <a:extLst>
              <a:ext uri="{FF2B5EF4-FFF2-40B4-BE49-F238E27FC236}">
                <a16:creationId xmlns:a16="http://schemas.microsoft.com/office/drawing/2014/main" id="{45341C4B-766F-4386-85F3-2EF945FADA3D}"/>
              </a:ext>
            </a:extLst>
          </p:cNvPr>
          <p:cNvSpPr/>
          <p:nvPr/>
        </p:nvSpPr>
        <p:spPr>
          <a:xfrm>
            <a:off x="5177054" y="5790698"/>
            <a:ext cx="409575" cy="300379"/>
          </a:xfrm>
          <a:prstGeom prst="mathEqual">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TextBox 14">
            <a:extLst>
              <a:ext uri="{FF2B5EF4-FFF2-40B4-BE49-F238E27FC236}">
                <a16:creationId xmlns:a16="http://schemas.microsoft.com/office/drawing/2014/main" id="{7ACD424F-AE23-4CEE-9CFC-171A1C09A741}"/>
              </a:ext>
            </a:extLst>
          </p:cNvPr>
          <p:cNvSpPr txBox="1"/>
          <p:nvPr/>
        </p:nvSpPr>
        <p:spPr>
          <a:xfrm>
            <a:off x="5128223" y="5347406"/>
            <a:ext cx="465009" cy="553998"/>
          </a:xfrm>
          <a:prstGeom prst="rect">
            <a:avLst/>
          </a:prstGeom>
          <a:noFill/>
        </p:spPr>
        <p:txBody>
          <a:bodyPr wrap="square" rtlCol="0">
            <a:spAutoFit/>
          </a:bodyPr>
          <a:lstStyle/>
          <a:p>
            <a:pPr algn="ctr"/>
            <a:r>
              <a:rPr lang="en-CA" sz="3000" b="1" dirty="0"/>
              <a:t>?</a:t>
            </a:r>
          </a:p>
        </p:txBody>
      </p:sp>
      <p:pic>
        <p:nvPicPr>
          <p:cNvPr id="9" name="Picture 8" descr="A dog sitting in the grass&#10;&#10;Description automatically generated with medium confidence">
            <a:extLst>
              <a:ext uri="{FF2B5EF4-FFF2-40B4-BE49-F238E27FC236}">
                <a16:creationId xmlns:a16="http://schemas.microsoft.com/office/drawing/2014/main" id="{1D1B5008-33A6-4917-80B4-7F5DF4025ACD}"/>
              </a:ext>
            </a:extLst>
          </p:cNvPr>
          <p:cNvPicPr>
            <a:picLocks noChangeAspect="1"/>
          </p:cNvPicPr>
          <p:nvPr/>
        </p:nvPicPr>
        <p:blipFill rotWithShape="1">
          <a:blip r:embed="rId5">
            <a:extLst>
              <a:ext uri="{28A0092B-C50C-407E-A947-70E740481C1C}">
                <a14:useLocalDpi xmlns:a14="http://schemas.microsoft.com/office/drawing/2010/main" val="0"/>
              </a:ext>
            </a:extLst>
          </a:blip>
          <a:srcRect l="15452" r="10097" b="3266"/>
          <a:stretch/>
        </p:blipFill>
        <p:spPr>
          <a:xfrm>
            <a:off x="5755433" y="5140608"/>
            <a:ext cx="849940" cy="1311563"/>
          </a:xfrm>
          <a:prstGeom prst="rect">
            <a:avLst/>
          </a:prstGeom>
        </p:spPr>
      </p:pic>
      <p:pic>
        <p:nvPicPr>
          <p:cNvPr id="17" name="Picture 2" descr="How to Groom a German Shepherd Dog – American Kennel Club">
            <a:extLst>
              <a:ext uri="{FF2B5EF4-FFF2-40B4-BE49-F238E27FC236}">
                <a16:creationId xmlns:a16="http://schemas.microsoft.com/office/drawing/2014/main" id="{6444C42F-7949-4965-895C-D8865CFDE4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72" t="13696" r="22805" b="10646"/>
          <a:stretch/>
        </p:blipFill>
        <p:spPr bwMode="auto">
          <a:xfrm>
            <a:off x="3180708" y="2915800"/>
            <a:ext cx="1856510" cy="1311563"/>
          </a:xfrm>
          <a:prstGeom prst="rect">
            <a:avLst/>
          </a:prstGeom>
          <a:noFill/>
          <a:extLst>
            <a:ext uri="{909E8E84-426E-40DD-AFC4-6F175D3DCCD1}">
              <a14:hiddenFill xmlns:a14="http://schemas.microsoft.com/office/drawing/2010/main">
                <a:solidFill>
                  <a:srgbClr val="FFFFFF"/>
                </a:solidFill>
              </a14:hiddenFill>
            </a:ext>
          </a:extLst>
        </p:spPr>
      </p:pic>
      <p:sp>
        <p:nvSpPr>
          <p:cNvPr id="18" name="Equals 17">
            <a:extLst>
              <a:ext uri="{FF2B5EF4-FFF2-40B4-BE49-F238E27FC236}">
                <a16:creationId xmlns:a16="http://schemas.microsoft.com/office/drawing/2014/main" id="{161A0229-85C5-4DA2-BDD6-F6F2AA7C2A16}"/>
              </a:ext>
            </a:extLst>
          </p:cNvPr>
          <p:cNvSpPr/>
          <p:nvPr/>
        </p:nvSpPr>
        <p:spPr>
          <a:xfrm>
            <a:off x="5170451" y="3571582"/>
            <a:ext cx="409575" cy="300379"/>
          </a:xfrm>
          <a:prstGeom prst="mathEqual">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9" name="TextBox 18">
            <a:extLst>
              <a:ext uri="{FF2B5EF4-FFF2-40B4-BE49-F238E27FC236}">
                <a16:creationId xmlns:a16="http://schemas.microsoft.com/office/drawing/2014/main" id="{5304658A-A2C6-4F7E-85C8-264A8134D871}"/>
              </a:ext>
            </a:extLst>
          </p:cNvPr>
          <p:cNvSpPr txBox="1"/>
          <p:nvPr/>
        </p:nvSpPr>
        <p:spPr>
          <a:xfrm>
            <a:off x="5121620" y="3128290"/>
            <a:ext cx="465009" cy="553998"/>
          </a:xfrm>
          <a:prstGeom prst="rect">
            <a:avLst/>
          </a:prstGeom>
          <a:noFill/>
        </p:spPr>
        <p:txBody>
          <a:bodyPr wrap="square" rtlCol="0">
            <a:spAutoFit/>
          </a:bodyPr>
          <a:lstStyle/>
          <a:p>
            <a:pPr algn="ctr"/>
            <a:r>
              <a:rPr lang="en-CA" sz="3000" b="1" dirty="0"/>
              <a:t>?</a:t>
            </a:r>
          </a:p>
        </p:txBody>
      </p:sp>
      <p:pic>
        <p:nvPicPr>
          <p:cNvPr id="20" name="Picture 19" descr="A dog lying in the grass&#10;&#10;Description automatically generated with medium confidence">
            <a:extLst>
              <a:ext uri="{FF2B5EF4-FFF2-40B4-BE49-F238E27FC236}">
                <a16:creationId xmlns:a16="http://schemas.microsoft.com/office/drawing/2014/main" id="{67AE0F46-4499-4362-8C22-7409860A75D1}"/>
              </a:ext>
            </a:extLst>
          </p:cNvPr>
          <p:cNvPicPr>
            <a:picLocks noChangeAspect="1"/>
          </p:cNvPicPr>
          <p:nvPr/>
        </p:nvPicPr>
        <p:blipFill rotWithShape="1">
          <a:blip r:embed="rId6">
            <a:extLst>
              <a:ext uri="{28A0092B-C50C-407E-A947-70E740481C1C}">
                <a14:useLocalDpi xmlns:a14="http://schemas.microsoft.com/office/drawing/2010/main" val="0"/>
              </a:ext>
            </a:extLst>
          </a:blip>
          <a:srcRect l="9315" t="7696" r="22709" b="6483"/>
          <a:stretch/>
        </p:blipFill>
        <p:spPr>
          <a:xfrm>
            <a:off x="5719862" y="2929100"/>
            <a:ext cx="1542473" cy="1298263"/>
          </a:xfrm>
          <a:prstGeom prst="rect">
            <a:avLst/>
          </a:prstGeom>
        </p:spPr>
      </p:pic>
    </p:spTree>
    <p:extLst>
      <p:ext uri="{BB962C8B-B14F-4D97-AF65-F5344CB8AC3E}">
        <p14:creationId xmlns:p14="http://schemas.microsoft.com/office/powerpoint/2010/main" val="2022231309"/>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Pipeline:</a:t>
            </a:r>
            <a:endParaRPr lang="zh-CN" sz="3200" dirty="0"/>
          </a:p>
        </p:txBody>
      </p:sp>
      <p:graphicFrame>
        <p:nvGraphicFramePr>
          <p:cNvPr id="7" name="Table 7">
            <a:extLst>
              <a:ext uri="{FF2B5EF4-FFF2-40B4-BE49-F238E27FC236}">
                <a16:creationId xmlns:a16="http://schemas.microsoft.com/office/drawing/2014/main" id="{9B825104-F424-4F46-9B5F-6FE4EE6BF5E8}"/>
              </a:ext>
            </a:extLst>
          </p:cNvPr>
          <p:cNvGraphicFramePr>
            <a:graphicFrameLocks noGrp="1"/>
          </p:cNvGraphicFramePr>
          <p:nvPr>
            <p:extLst>
              <p:ext uri="{D42A27DB-BD31-4B8C-83A1-F6EECF244321}">
                <p14:modId xmlns:p14="http://schemas.microsoft.com/office/powerpoint/2010/main" val="1520126043"/>
              </p:ext>
            </p:extLst>
          </p:nvPr>
        </p:nvGraphicFramePr>
        <p:xfrm>
          <a:off x="2807856" y="2714719"/>
          <a:ext cx="7204364" cy="2418233"/>
        </p:xfrm>
        <a:graphic>
          <a:graphicData uri="http://schemas.openxmlformats.org/drawingml/2006/table">
            <a:tbl>
              <a:tblPr firstRow="1" bandRow="1">
                <a:tableStyleId>{5C22544A-7EE6-4342-B048-85BDC9FD1C3A}</a:tableStyleId>
              </a:tblPr>
              <a:tblGrid>
                <a:gridCol w="1801091">
                  <a:extLst>
                    <a:ext uri="{9D8B030D-6E8A-4147-A177-3AD203B41FA5}">
                      <a16:colId xmlns:a16="http://schemas.microsoft.com/office/drawing/2014/main" val="2364566932"/>
                    </a:ext>
                  </a:extLst>
                </a:gridCol>
                <a:gridCol w="1801091">
                  <a:extLst>
                    <a:ext uri="{9D8B030D-6E8A-4147-A177-3AD203B41FA5}">
                      <a16:colId xmlns:a16="http://schemas.microsoft.com/office/drawing/2014/main" val="3994332267"/>
                    </a:ext>
                  </a:extLst>
                </a:gridCol>
                <a:gridCol w="1801091">
                  <a:extLst>
                    <a:ext uri="{9D8B030D-6E8A-4147-A177-3AD203B41FA5}">
                      <a16:colId xmlns:a16="http://schemas.microsoft.com/office/drawing/2014/main" val="1043512146"/>
                    </a:ext>
                  </a:extLst>
                </a:gridCol>
                <a:gridCol w="1801091">
                  <a:extLst>
                    <a:ext uri="{9D8B030D-6E8A-4147-A177-3AD203B41FA5}">
                      <a16:colId xmlns:a16="http://schemas.microsoft.com/office/drawing/2014/main" val="377210779"/>
                    </a:ext>
                  </a:extLst>
                </a:gridCol>
              </a:tblGrid>
              <a:tr h="1120211">
                <a:tc>
                  <a:txBody>
                    <a:bodyPr/>
                    <a:lstStyle/>
                    <a:p>
                      <a:pPr algn="ctr"/>
                      <a:r>
                        <a:rPr lang="en-CA" dirty="0"/>
                        <a:t>Number of Lost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Found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Dogs Returned</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Matching Accuracy</a:t>
                      </a:r>
                    </a:p>
                  </a:txBody>
                  <a:tcPr>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994514538"/>
                  </a:ext>
                </a:extLst>
              </a:tr>
              <a:tr h="649011">
                <a:tc>
                  <a:txBody>
                    <a:bodyPr/>
                    <a:lstStyle/>
                    <a:p>
                      <a:r>
                        <a:rPr lang="en-CA"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5101624"/>
                  </a:ext>
                </a:extLst>
              </a:tr>
              <a:tr h="649011">
                <a:tc>
                  <a:txBody>
                    <a:bodyPr/>
                    <a:lstStyle/>
                    <a:p>
                      <a:r>
                        <a:rPr lang="en-CA"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7992048"/>
                  </a:ext>
                </a:extLst>
              </a:tr>
            </a:tbl>
          </a:graphicData>
        </a:graphic>
      </p:graphicFrame>
    </p:spTree>
    <p:extLst>
      <p:ext uri="{BB962C8B-B14F-4D97-AF65-F5344CB8AC3E}">
        <p14:creationId xmlns:p14="http://schemas.microsoft.com/office/powerpoint/2010/main" val="2584111381"/>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4">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Demo</a:t>
            </a:r>
            <a:endParaRPr lang="zh-CN" sz="4800" b="1" dirty="0">
              <a:solidFill>
                <a:schemeClr val="bg1"/>
              </a:solidFill>
              <a:ea typeface="+mn-lt"/>
              <a:cs typeface="+mn-lt"/>
            </a:endParaRPr>
          </a:p>
        </p:txBody>
      </p:sp>
    </p:spTree>
    <p:custDataLst>
      <p:tags r:id="rId1"/>
    </p:custDataLst>
    <p:extLst>
      <p:ext uri="{BB962C8B-B14F-4D97-AF65-F5344CB8AC3E}">
        <p14:creationId xmlns:p14="http://schemas.microsoft.com/office/powerpoint/2010/main" val="1451829119"/>
      </p:ext>
    </p:extLst>
  </p:cSld>
  <p:clrMapOvr>
    <a:masterClrMapping/>
  </p:clrMapOvr>
  <mc:AlternateContent xmlns:mc="http://schemas.openxmlformats.org/markup-compatibility/2006" xmlns:p14="http://schemas.microsoft.com/office/powerpoint/2010/main">
    <mc:Choice Requires="p14">
      <p:transition spd="slow" p14:dur="2000" advTm="64283"/>
    </mc:Choice>
    <mc:Fallback xmlns="">
      <p:transition spd="slow" advTm="64283"/>
    </mc:Fallback>
  </mc:AlternateContent>
  <p:extLst>
    <p:ext uri="{E180D4A7-C9FB-4DFB-919C-405C955672EB}">
      <p14:showEvtLst xmlns:p14="http://schemas.microsoft.com/office/powerpoint/2010/main">
        <p14:playEvt time="2202" objId="3"/>
        <p14:triggerEvt type="onClick" time="2202" objId="3"/>
        <p14:triggerEvt type="onClick" time="28512" objId="3"/>
        <p14:triggerEvt type="onClick" time="36423" objId="3"/>
        <p14:stopEvt time="63194" objId="3"/>
        <p14:playEvt time="63229" objId="3"/>
        <p14:pauseEvt time="64246" objId="3"/>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6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875</Words>
  <Application>Microsoft Office PowerPoint</Application>
  <PresentationFormat>Widescreen</PresentationFormat>
  <Paragraphs>108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Dog Finder Application CMPT 733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Vickars</dc:creator>
  <cp:lastModifiedBy>Aidan Vickars</cp:lastModifiedBy>
  <cp:revision>37</cp:revision>
  <dcterms:created xsi:type="dcterms:W3CDTF">2021-01-30T02:38:27Z</dcterms:created>
  <dcterms:modified xsi:type="dcterms:W3CDTF">2022-04-05T02:42:43Z</dcterms:modified>
</cp:coreProperties>
</file>