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1" r:id="rId2"/>
    <p:sldId id="270" r:id="rId3"/>
    <p:sldId id="263" r:id="rId4"/>
    <p:sldId id="271" r:id="rId5"/>
    <p:sldId id="276" r:id="rId6"/>
    <p:sldId id="262"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5775" autoAdjust="0"/>
  </p:normalViewPr>
  <p:slideViewPr>
    <p:cSldViewPr snapToGrid="0">
      <p:cViewPr varScale="1">
        <p:scale>
          <a:sx n="104" d="100"/>
          <a:sy n="104" d="100"/>
        </p:scale>
        <p:origin x="24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1782-AB64-458D-AF37-69C59442B371}" type="datetimeFigureOut">
              <a:rPr lang="en-CA"/>
              <a:t>2022-04-11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FA790-C6ED-458B-80C3-E7F420A018AE}" type="slidenum">
              <a:rPr lang="en-CA"/>
              <a:t>‹#›</a:t>
            </a:fld>
            <a:endParaRPr lang="en-US"/>
          </a:p>
        </p:txBody>
      </p:sp>
    </p:spTree>
    <p:extLst>
      <p:ext uri="{BB962C8B-B14F-4D97-AF65-F5344CB8AC3E}">
        <p14:creationId xmlns:p14="http://schemas.microsoft.com/office/powerpoint/2010/main" val="359029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Calibri" panose="020F0502020204030204" pitchFamily="34" charset="0"/>
                <a:ea typeface="Calibri" panose="020F0502020204030204" pitchFamily="34" charset="0"/>
                <a:cs typeface="Times New Roman" panose="02020603050405020304" pitchFamily="18" charset="0"/>
              </a:rPr>
              <a:t>Welcome to our presentation for our project for CMPT 733, where we developed an android application to help users to find lost dogs.</a:t>
            </a:r>
          </a:p>
          <a:p>
            <a:endParaRPr lang="en-CA" dirty="0"/>
          </a:p>
        </p:txBody>
      </p:sp>
      <p:sp>
        <p:nvSpPr>
          <p:cNvPr id="4" name="Slide Number Placeholder 3"/>
          <p:cNvSpPr>
            <a:spLocks noGrp="1"/>
          </p:cNvSpPr>
          <p:nvPr>
            <p:ph type="sldNum" sz="quarter" idx="5"/>
          </p:nvPr>
        </p:nvSpPr>
        <p:spPr/>
        <p:txBody>
          <a:bodyPr/>
          <a:lstStyle/>
          <a:p>
            <a:fld id="{3A9FA790-C6ED-458B-80C3-E7F420A018AE}" type="slidenum">
              <a:rPr lang="en-CA" smtClean="0"/>
              <a:t>1</a:t>
            </a:fld>
            <a:endParaRPr lang="en-US"/>
          </a:p>
        </p:txBody>
      </p:sp>
    </p:spTree>
    <p:extLst>
      <p:ext uri="{BB962C8B-B14F-4D97-AF65-F5344CB8AC3E}">
        <p14:creationId xmlns:p14="http://schemas.microsoft.com/office/powerpoint/2010/main" val="208313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our application, we have developed a pipeline that consists of a series of convolutional neural networks that match lost dogs with found dogs and vice versa.  Initially, the user will submit an image of a dog that has been lost or found.</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1</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our first model: the Dog Extractor Model that returns a bounding box of the dog that we use to crop the image.</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2</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image is passed to the second model: the Dog Classifier model that determines the most likely breed of the dog</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In the 3</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CA" sz="1100" dirty="0">
                <a:effectLst/>
                <a:latin typeface="Calibri" panose="020F0502020204030204" pitchFamily="34" charset="0"/>
                <a:ea typeface="Calibri" panose="020F0502020204030204" pitchFamily="34" charset="0"/>
                <a:cs typeface="Times New Roman" panose="02020603050405020304" pitchFamily="18" charset="0"/>
              </a:rPr>
              <a:t> step the cropped image is passed into the third model: the Dog Comparator model that compares the lost dog with the found dogs and vice versa and returns similarity scores for all the comparisons.  We use breed and location to reduce the number of comparisons.</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ANIMATION</a:t>
            </a:r>
          </a:p>
          <a:p>
            <a:pPr marL="0" lvl="0" indent="0">
              <a:lnSpc>
                <a:spcPct val="107000"/>
              </a:lnSpc>
              <a:buFont typeface="+mj-lt"/>
              <a:buNone/>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mj-lt"/>
              <a:buNone/>
            </a:pPr>
            <a:r>
              <a:rPr lang="en-CA" sz="1100" dirty="0">
                <a:effectLst/>
                <a:latin typeface="Calibri" panose="020F0502020204030204" pitchFamily="34" charset="0"/>
                <a:ea typeface="Calibri" panose="020F0502020204030204" pitchFamily="34" charset="0"/>
                <a:cs typeface="Times New Roman" panose="02020603050405020304" pitchFamily="18" charset="0"/>
              </a:rPr>
              <a:t>Finally, in the 4</a:t>
            </a:r>
            <a:r>
              <a:rPr lang="en-CA" sz="1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1100" dirty="0">
                <a:effectLst/>
                <a:latin typeface="Calibri" panose="020F0502020204030204" pitchFamily="34" charset="0"/>
                <a:ea typeface="Calibri" panose="020F0502020204030204" pitchFamily="34" charset="0"/>
                <a:cs typeface="Times New Roman" panose="02020603050405020304" pitchFamily="18" charset="0"/>
              </a:rPr>
              <a:t> and last step we return the top 15 most likely matches to the user</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2</a:t>
            </a:fld>
            <a:endParaRPr lang="en-US"/>
          </a:p>
        </p:txBody>
      </p:sp>
    </p:spTree>
    <p:extLst>
      <p:ext uri="{BB962C8B-B14F-4D97-AF65-F5344CB8AC3E}">
        <p14:creationId xmlns:p14="http://schemas.microsoft.com/office/powerpoint/2010/main" val="247037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aim to answer two questions:</a:t>
            </a:r>
          </a:p>
          <a:p>
            <a:endParaRPr lang="en-US" dirty="0"/>
          </a:p>
          <a:p>
            <a:r>
              <a:rPr lang="en-US" dirty="0"/>
              <a:t>ANIMATION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is “</a:t>
            </a:r>
            <a:r>
              <a:rPr lang="en-US" altLang="zh-CN" sz="1200" dirty="0">
                <a:ea typeface="+mn-lt"/>
                <a:cs typeface="+mn-lt"/>
              </a:rPr>
              <a:t>Can a dog-identification model accurately determine if two dogs are the same using the entire body of each dog?”  In essence what this means is that we place no restrictions on the position of the dogs in each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ANIMATION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mn-lt"/>
                <a:cs typeface="+mn-lt"/>
              </a:rPr>
              <a:t>The second is “</a:t>
            </a:r>
            <a:r>
              <a:rPr lang="en-US" altLang="zh-CN" sz="1200" dirty="0">
                <a:ea typeface="+mn-lt"/>
                <a:cs typeface="+mn-lt"/>
              </a:rPr>
              <a:t>Can we construct a pipeline that can accurately match lost and found dogs together?”</a:t>
            </a:r>
          </a:p>
        </p:txBody>
      </p:sp>
      <p:sp>
        <p:nvSpPr>
          <p:cNvPr id="4" name="Slide Number Placeholder 3"/>
          <p:cNvSpPr>
            <a:spLocks noGrp="1"/>
          </p:cNvSpPr>
          <p:nvPr>
            <p:ph type="sldNum" sz="quarter" idx="5"/>
          </p:nvPr>
        </p:nvSpPr>
        <p:spPr/>
        <p:txBody>
          <a:bodyPr/>
          <a:lstStyle/>
          <a:p>
            <a:fld id="{3A9FA790-C6ED-458B-80C3-E7F420A018AE}" type="slidenum">
              <a:rPr lang="en-CA"/>
              <a:t>3</a:t>
            </a:fld>
            <a:endParaRPr lang="en-US"/>
          </a:p>
        </p:txBody>
      </p:sp>
    </p:spTree>
    <p:extLst>
      <p:ext uri="{BB962C8B-B14F-4D97-AF65-F5344CB8AC3E}">
        <p14:creationId xmlns:p14="http://schemas.microsoft.com/office/powerpoint/2010/main" val="33664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used three datasets:</a:t>
            </a:r>
          </a:p>
          <a:p>
            <a:endParaRPr lang="en-US" dirty="0"/>
          </a:p>
          <a:p>
            <a:r>
              <a:rPr lang="en-US" dirty="0"/>
              <a:t>ANIMATION</a:t>
            </a:r>
          </a:p>
          <a:p>
            <a:endParaRPr lang="en-US" dirty="0"/>
          </a:p>
          <a:p>
            <a:r>
              <a:rPr lang="en-US" dirty="0"/>
              <a:t>1.) For the dog extractor model, we used the open images dataset that contains roughly 20 000 images of different dogs with annotated bounding boxes</a:t>
            </a:r>
          </a:p>
          <a:p>
            <a:endParaRPr lang="en-US" dirty="0"/>
          </a:p>
          <a:p>
            <a:r>
              <a:rPr lang="en-US" dirty="0"/>
              <a:t>ANIMATION</a:t>
            </a:r>
          </a:p>
          <a:p>
            <a:endParaRPr lang="en-US" dirty="0"/>
          </a:p>
          <a:p>
            <a:r>
              <a:rPr lang="en-US" dirty="0"/>
              <a:t>2.) For the Dog classifier model, we used the Stanford dogs dataset that contains roughly 20 000 images of 120 different breeds from around the world</a:t>
            </a:r>
          </a:p>
          <a:p>
            <a:endParaRPr lang="en-US" dirty="0"/>
          </a:p>
          <a:p>
            <a:r>
              <a:rPr lang="en-US" dirty="0"/>
              <a:t>ANIMATION</a:t>
            </a:r>
          </a:p>
          <a:p>
            <a:endParaRPr lang="en-US" dirty="0"/>
          </a:p>
          <a:p>
            <a:r>
              <a:rPr lang="en-US" dirty="0"/>
              <a:t>3.) Finally, for the dog comparator we created the Pet Finder Dataset.  Where we scraped multiple images for approximately 8000 dogs from petfinder.com with </a:t>
            </a:r>
            <a:r>
              <a:rPr lang="en-US" altLang="zh-CN" sz="1200" dirty="0">
                <a:ea typeface="+mn-lt"/>
                <a:cs typeface="+mn-lt"/>
              </a:rPr>
              <a:t>characteristics</a:t>
            </a:r>
            <a:r>
              <a:rPr lang="en-US" dirty="0"/>
              <a:t> such as breed, location and age.</a:t>
            </a:r>
          </a:p>
        </p:txBody>
      </p:sp>
      <p:sp>
        <p:nvSpPr>
          <p:cNvPr id="4" name="Slide Number Placeholder 3"/>
          <p:cNvSpPr>
            <a:spLocks noGrp="1"/>
          </p:cNvSpPr>
          <p:nvPr>
            <p:ph type="sldNum" sz="quarter" idx="5"/>
          </p:nvPr>
        </p:nvSpPr>
        <p:spPr/>
        <p:txBody>
          <a:bodyPr/>
          <a:lstStyle/>
          <a:p>
            <a:fld id="{3A9FA790-C6ED-458B-80C3-E7F420A018AE}" type="slidenum">
              <a:rPr lang="en-CA"/>
              <a:t>4</a:t>
            </a:fld>
            <a:endParaRPr lang="en-US"/>
          </a:p>
        </p:txBody>
      </p:sp>
    </p:spTree>
    <p:extLst>
      <p:ext uri="{BB962C8B-B14F-4D97-AF65-F5344CB8AC3E}">
        <p14:creationId xmlns:p14="http://schemas.microsoft.com/office/powerpoint/2010/main" val="30490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test results of each model:</a:t>
            </a:r>
          </a:p>
          <a:p>
            <a:endParaRPr lang="en-US" dirty="0"/>
          </a:p>
          <a:p>
            <a:r>
              <a:rPr lang="en-US" dirty="0"/>
              <a:t>ANIMATION</a:t>
            </a:r>
          </a:p>
          <a:p>
            <a:endParaRPr lang="en-US" dirty="0"/>
          </a:p>
          <a:p>
            <a:r>
              <a:rPr lang="en-US" dirty="0"/>
              <a:t>The Dog Extractor model achieved a mean average precision or MAP of 0.74</a:t>
            </a:r>
          </a:p>
          <a:p>
            <a:endParaRPr lang="en-US" dirty="0"/>
          </a:p>
          <a:p>
            <a:r>
              <a:rPr lang="en-US" dirty="0"/>
              <a:t>ANIMATION</a:t>
            </a:r>
          </a:p>
          <a:p>
            <a:endParaRPr lang="en-US" dirty="0"/>
          </a:p>
          <a:p>
            <a:r>
              <a:rPr lang="en-US" dirty="0"/>
              <a:t>The dog classification model achieved a top one accuracy of 85%</a:t>
            </a:r>
          </a:p>
          <a:p>
            <a:endParaRPr lang="en-US" dirty="0"/>
          </a:p>
          <a:p>
            <a:r>
              <a:rPr lang="en-US" dirty="0"/>
              <a:t>ANIMATION</a:t>
            </a:r>
          </a:p>
          <a:p>
            <a:endParaRPr lang="en-US" dirty="0"/>
          </a:p>
          <a:p>
            <a:r>
              <a:rPr lang="en-US" dirty="0"/>
              <a:t>The dog comparator model achieved a top one accuracy of 89%</a:t>
            </a:r>
          </a:p>
          <a:p>
            <a:endParaRPr lang="en-US" dirty="0"/>
          </a:p>
          <a:p>
            <a:r>
              <a:rPr lang="en-US" dirty="0"/>
              <a:t>In all three cases, the models performed very well!</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5</a:t>
            </a:fld>
            <a:endParaRPr lang="en-US"/>
          </a:p>
        </p:txBody>
      </p:sp>
    </p:spTree>
    <p:extLst>
      <p:ext uri="{BB962C8B-B14F-4D97-AF65-F5344CB8AC3E}">
        <p14:creationId xmlns:p14="http://schemas.microsoft.com/office/powerpoint/2010/main" val="148683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discussing the results of the pipeline, Anant will start the demo of the application</a:t>
            </a:r>
          </a:p>
        </p:txBody>
      </p:sp>
      <p:sp>
        <p:nvSpPr>
          <p:cNvPr id="4" name="Slide Number Placeholder 3"/>
          <p:cNvSpPr>
            <a:spLocks noGrp="1"/>
          </p:cNvSpPr>
          <p:nvPr>
            <p:ph type="sldNum" sz="quarter" idx="5"/>
          </p:nvPr>
        </p:nvSpPr>
        <p:spPr/>
        <p:txBody>
          <a:bodyPr/>
          <a:lstStyle/>
          <a:p>
            <a:fld id="{3A9FA790-C6ED-458B-80C3-E7F420A018AE}" type="slidenum">
              <a:rPr lang="en-CA"/>
              <a:t>6</a:t>
            </a:fld>
            <a:endParaRPr lang="en-US"/>
          </a:p>
        </p:txBody>
      </p:sp>
    </p:spTree>
    <p:extLst>
      <p:ext uri="{BB962C8B-B14F-4D97-AF65-F5344CB8AC3E}">
        <p14:creationId xmlns:p14="http://schemas.microsoft.com/office/powerpoint/2010/main" val="258956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accuracy of the pipeline, we performed two tests:</a:t>
            </a:r>
          </a:p>
          <a:p>
            <a:endParaRPr lang="en-US" dirty="0"/>
          </a:p>
          <a:p>
            <a:r>
              <a:rPr lang="en-US" dirty="0"/>
              <a:t>1.) In the first, we designated 1000 dogs as lost and 100 dogs as found.  We then calculated the percentage of lost dogs that we returned in the top 15 matches with respect to the found dogs.  We achieved an accuracy of 89%.</a:t>
            </a:r>
          </a:p>
          <a:p>
            <a:endParaRPr lang="en-US" dirty="0"/>
          </a:p>
          <a:p>
            <a:endParaRPr lang="en-US" dirty="0"/>
          </a:p>
          <a:p>
            <a:r>
              <a:rPr lang="en-US" dirty="0"/>
              <a:t>2.) In the second test we reduced the number of lost dogs to 500.  We achieved an accuracy of 98%.</a:t>
            </a:r>
          </a:p>
          <a:p>
            <a:endParaRPr lang="en-US" dirty="0"/>
          </a:p>
          <a:p>
            <a:r>
              <a:rPr lang="en-US" dirty="0"/>
              <a:t>This demonstrates that the pipeline accurately matches lost and found togethers using only a single image.  </a:t>
            </a:r>
          </a:p>
          <a:p>
            <a:endParaRPr lang="en-US" dirty="0"/>
          </a:p>
          <a:p>
            <a:endParaRPr lang="en-US" dirty="0"/>
          </a:p>
          <a:p>
            <a:r>
              <a:rPr lang="en-US" dirty="0"/>
              <a:t>Now, here is Anant to show the results of the App.</a:t>
            </a:r>
          </a:p>
          <a:p>
            <a:endParaRPr lang="en-US" dirty="0"/>
          </a:p>
        </p:txBody>
      </p:sp>
      <p:sp>
        <p:nvSpPr>
          <p:cNvPr id="4" name="Slide Number Placeholder 3"/>
          <p:cNvSpPr>
            <a:spLocks noGrp="1"/>
          </p:cNvSpPr>
          <p:nvPr>
            <p:ph type="sldNum" sz="quarter" idx="5"/>
          </p:nvPr>
        </p:nvSpPr>
        <p:spPr/>
        <p:txBody>
          <a:bodyPr/>
          <a:lstStyle/>
          <a:p>
            <a:fld id="{3A9FA790-C6ED-458B-80C3-E7F420A018AE}" type="slidenum">
              <a:rPr lang="en-CA"/>
              <a:t>7</a:t>
            </a:fld>
            <a:endParaRPr lang="en-US"/>
          </a:p>
        </p:txBody>
      </p:sp>
    </p:spTree>
    <p:extLst>
      <p:ext uri="{BB962C8B-B14F-4D97-AF65-F5344CB8AC3E}">
        <p14:creationId xmlns:p14="http://schemas.microsoft.com/office/powerpoint/2010/main" val="92935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815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465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8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556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123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9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764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41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93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97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38941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6C5501-669A-4FAC-9859-B52FB80682F9}"/>
              </a:ext>
            </a:extLst>
          </p:cNvPr>
          <p:cNvSpPr>
            <a:spLocks noGrp="1"/>
          </p:cNvSpPr>
          <p:nvPr>
            <p:ph type="ctrTitle"/>
          </p:nvPr>
        </p:nvSpPr>
        <p:spPr>
          <a:xfrm>
            <a:off x="7421580" y="1874520"/>
            <a:ext cx="4273596" cy="1792224"/>
          </a:xfrm>
        </p:spPr>
        <p:txBody>
          <a:bodyPr anchor="b">
            <a:normAutofit/>
          </a:bodyPr>
          <a:lstStyle/>
          <a:p>
            <a:pPr algn="l"/>
            <a:r>
              <a:rPr lang="en-US" altLang="zh-CN" sz="4100" b="1">
                <a:ea typeface="+mj-lt"/>
                <a:cs typeface="+mj-lt"/>
              </a:rPr>
              <a:t>Dog Finder Application</a:t>
            </a:r>
            <a:br>
              <a:rPr lang="en-US" altLang="zh-CN" sz="4100">
                <a:ea typeface="+mj-lt"/>
                <a:cs typeface="+mj-lt"/>
              </a:rPr>
            </a:br>
            <a:r>
              <a:rPr lang="en-US" altLang="zh-CN" sz="4100">
                <a:ea typeface="+mj-lt"/>
                <a:cs typeface="+mj-lt"/>
              </a:rPr>
              <a:t>CMPT 733</a:t>
            </a:r>
            <a:endParaRPr lang="zh-CN" sz="4100">
              <a:ea typeface="+mj-lt"/>
              <a:cs typeface="+mj-lt"/>
            </a:endParaRPr>
          </a:p>
        </p:txBody>
      </p:sp>
      <p:sp>
        <p:nvSpPr>
          <p:cNvPr id="3" name="副标题 2">
            <a:extLst>
              <a:ext uri="{FF2B5EF4-FFF2-40B4-BE49-F238E27FC236}">
                <a16:creationId xmlns:a16="http://schemas.microsoft.com/office/drawing/2014/main" id="{833B369A-F491-4233-B3F3-CA9CF29DC238}"/>
              </a:ext>
            </a:extLst>
          </p:cNvPr>
          <p:cNvSpPr>
            <a:spLocks noGrp="1"/>
          </p:cNvSpPr>
          <p:nvPr>
            <p:ph type="subTitle" idx="1"/>
          </p:nvPr>
        </p:nvSpPr>
        <p:spPr>
          <a:xfrm>
            <a:off x="7421579" y="3758184"/>
            <a:ext cx="4273596" cy="488233"/>
          </a:xfrm>
        </p:spPr>
        <p:txBody>
          <a:bodyPr anchor="t">
            <a:normAutofit/>
          </a:bodyPr>
          <a:lstStyle/>
          <a:p>
            <a:pPr algn="l"/>
            <a:r>
              <a:rPr lang="en-US" altLang="zh-CN" sz="1300" b="1" dirty="0">
                <a:ea typeface="+mn-lt"/>
                <a:cs typeface="+mn-lt"/>
              </a:rPr>
              <a:t>Aidan Vickars, Rishabh Kaushal, Anant </a:t>
            </a:r>
            <a:r>
              <a:rPr lang="en-US" altLang="zh-CN" sz="1300" b="1" dirty="0" err="1">
                <a:ea typeface="+mn-lt"/>
                <a:cs typeface="+mn-lt"/>
              </a:rPr>
              <a:t>Awasthy</a:t>
            </a:r>
            <a:r>
              <a:rPr lang="en-US" altLang="zh-CN" sz="1300" b="1" dirty="0">
                <a:ea typeface="+mn-lt"/>
                <a:cs typeface="+mn-lt"/>
              </a:rPr>
              <a:t>, &amp; Karthik </a:t>
            </a:r>
            <a:r>
              <a:rPr lang="en-US" altLang="zh-CN" sz="1300" b="1" dirty="0" err="1">
                <a:ea typeface="+mn-lt"/>
                <a:cs typeface="+mn-lt"/>
              </a:rPr>
              <a:t>Srinatha</a:t>
            </a:r>
            <a:endParaRPr lang="zh-CN" sz="1300" dirty="0">
              <a:ea typeface="+mn-lt"/>
              <a:cs typeface="+mn-lt"/>
            </a:endParaRPr>
          </a:p>
        </p:txBody>
      </p:sp>
      <p:sp>
        <p:nvSpPr>
          <p:cNvPr id="18" name="Freeform: Shape 17">
            <a:extLst>
              <a:ext uri="{FF2B5EF4-FFF2-40B4-BE49-F238E27FC236}">
                <a16:creationId xmlns:a16="http://schemas.microsoft.com/office/drawing/2014/main" id="{82738A5C-A1C0-481D-A59A-EB320707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313" y="617363"/>
            <a:ext cx="6122676" cy="5475458"/>
          </a:xfrm>
          <a:custGeom>
            <a:avLst/>
            <a:gdLst>
              <a:gd name="connsiteX0" fmla="*/ 3697237 w 6122676"/>
              <a:gd name="connsiteY0" fmla="*/ 2503039 h 5475458"/>
              <a:gd name="connsiteX1" fmla="*/ 5157717 w 6122676"/>
              <a:gd name="connsiteY1" fmla="*/ 2503039 h 5475458"/>
              <a:gd name="connsiteX2" fmla="*/ 5366357 w 6122676"/>
              <a:gd name="connsiteY2" fmla="*/ 2619016 h 5475458"/>
              <a:gd name="connsiteX3" fmla="*/ 6096596 w 6122676"/>
              <a:gd name="connsiteY3" fmla="*/ 3868978 h 5475458"/>
              <a:gd name="connsiteX4" fmla="*/ 6096596 w 6122676"/>
              <a:gd name="connsiteY4" fmla="*/ 4109521 h 5475458"/>
              <a:gd name="connsiteX5" fmla="*/ 5366357 w 6122676"/>
              <a:gd name="connsiteY5" fmla="*/ 5359483 h 5475458"/>
              <a:gd name="connsiteX6" fmla="*/ 5157717 w 6122676"/>
              <a:gd name="connsiteY6" fmla="*/ 5475458 h 5475458"/>
              <a:gd name="connsiteX7" fmla="*/ 3697237 w 6122676"/>
              <a:gd name="connsiteY7" fmla="*/ 5475458 h 5475458"/>
              <a:gd name="connsiteX8" fmla="*/ 3488597 w 6122676"/>
              <a:gd name="connsiteY8" fmla="*/ 5359483 h 5475458"/>
              <a:gd name="connsiteX9" fmla="*/ 2758358 w 6122676"/>
              <a:gd name="connsiteY9" fmla="*/ 4109521 h 5475458"/>
              <a:gd name="connsiteX10" fmla="*/ 2758358 w 6122676"/>
              <a:gd name="connsiteY10" fmla="*/ 3868978 h 5475458"/>
              <a:gd name="connsiteX11" fmla="*/ 3488597 w 6122676"/>
              <a:gd name="connsiteY11" fmla="*/ 2619016 h 5475458"/>
              <a:gd name="connsiteX12" fmla="*/ 3697237 w 6122676"/>
              <a:gd name="connsiteY12" fmla="*/ 2503039 h 5475458"/>
              <a:gd name="connsiteX13" fmla="*/ 5087889 w 6122676"/>
              <a:gd name="connsiteY13" fmla="*/ 880798 h 5475458"/>
              <a:gd name="connsiteX14" fmla="*/ 5602872 w 6122676"/>
              <a:gd name="connsiteY14" fmla="*/ 880798 h 5475458"/>
              <a:gd name="connsiteX15" fmla="*/ 5682956 w 6122676"/>
              <a:gd name="connsiteY15" fmla="*/ 927340 h 5475458"/>
              <a:gd name="connsiteX16" fmla="*/ 5939892 w 6122676"/>
              <a:gd name="connsiteY16" fmla="*/ 1371716 h 5475458"/>
              <a:gd name="connsiteX17" fmla="*/ 5939892 w 6122676"/>
              <a:gd name="connsiteY17" fmla="*/ 1462586 h 5475458"/>
              <a:gd name="connsiteX18" fmla="*/ 5682956 w 6122676"/>
              <a:gd name="connsiteY18" fmla="*/ 1906962 h 5475458"/>
              <a:gd name="connsiteX19" fmla="*/ 5602872 w 6122676"/>
              <a:gd name="connsiteY19" fmla="*/ 1953505 h 5475458"/>
              <a:gd name="connsiteX20" fmla="*/ 5087889 w 6122676"/>
              <a:gd name="connsiteY20" fmla="*/ 1953505 h 5475458"/>
              <a:gd name="connsiteX21" fmla="*/ 5008916 w 6122676"/>
              <a:gd name="connsiteY21" fmla="*/ 1906962 h 5475458"/>
              <a:gd name="connsiteX22" fmla="*/ 4750868 w 6122676"/>
              <a:gd name="connsiteY22" fmla="*/ 1462586 h 5475458"/>
              <a:gd name="connsiteX23" fmla="*/ 4750868 w 6122676"/>
              <a:gd name="connsiteY23" fmla="*/ 1371716 h 5475458"/>
              <a:gd name="connsiteX24" fmla="*/ 5008916 w 6122676"/>
              <a:gd name="connsiteY24" fmla="*/ 927340 h 5475458"/>
              <a:gd name="connsiteX25" fmla="*/ 5087889 w 6122676"/>
              <a:gd name="connsiteY25" fmla="*/ 880798 h 5475458"/>
              <a:gd name="connsiteX26" fmla="*/ 1437823 w 6122676"/>
              <a:gd name="connsiteY26" fmla="*/ 0 h 5475458"/>
              <a:gd name="connsiteX27" fmla="*/ 3556238 w 6122676"/>
              <a:gd name="connsiteY27" fmla="*/ 0 h 5475458"/>
              <a:gd name="connsiteX28" fmla="*/ 3885668 w 6122676"/>
              <a:gd name="connsiteY28" fmla="*/ 191458 h 5475458"/>
              <a:gd name="connsiteX29" fmla="*/ 4942588 w 6122676"/>
              <a:gd name="connsiteY29" fmla="*/ 2019425 h 5475458"/>
              <a:gd name="connsiteX30" fmla="*/ 4981194 w 6122676"/>
              <a:gd name="connsiteY30" fmla="*/ 2302766 h 5475458"/>
              <a:gd name="connsiteX31" fmla="*/ 4958806 w 6122676"/>
              <a:gd name="connsiteY31" fmla="*/ 2355223 h 5475458"/>
              <a:gd name="connsiteX32" fmla="*/ 4944721 w 6122676"/>
              <a:gd name="connsiteY32" fmla="*/ 2355223 h 5475458"/>
              <a:gd name="connsiteX33" fmla="*/ 3624769 w 6122676"/>
              <a:gd name="connsiteY33" fmla="*/ 2355223 h 5475458"/>
              <a:gd name="connsiteX34" fmla="*/ 3395379 w 6122676"/>
              <a:gd name="connsiteY34" fmla="*/ 2482734 h 5475458"/>
              <a:gd name="connsiteX35" fmla="*/ 2592510 w 6122676"/>
              <a:gd name="connsiteY35" fmla="*/ 3857016 h 5475458"/>
              <a:gd name="connsiteX36" fmla="*/ 2592510 w 6122676"/>
              <a:gd name="connsiteY36" fmla="*/ 4121483 h 5475458"/>
              <a:gd name="connsiteX37" fmla="*/ 2735404 w 6122676"/>
              <a:gd name="connsiteY37" fmla="*/ 4366076 h 5475458"/>
              <a:gd name="connsiteX38" fmla="*/ 2762612 w 6122676"/>
              <a:gd name="connsiteY38" fmla="*/ 4412648 h 5475458"/>
              <a:gd name="connsiteX39" fmla="*/ 2648495 w 6122676"/>
              <a:gd name="connsiteY39" fmla="*/ 4412648 h 5475458"/>
              <a:gd name="connsiteX40" fmla="*/ 1437823 w 6122676"/>
              <a:gd name="connsiteY40" fmla="*/ 4412648 h 5475458"/>
              <a:gd name="connsiteX41" fmla="*/ 1112968 w 6122676"/>
              <a:gd name="connsiteY41" fmla="*/ 4221190 h 5475458"/>
              <a:gd name="connsiteX42" fmla="*/ 51474 w 6122676"/>
              <a:gd name="connsiteY42" fmla="*/ 2393224 h 5475458"/>
              <a:gd name="connsiteX43" fmla="*/ 51474 w 6122676"/>
              <a:gd name="connsiteY43" fmla="*/ 2019425 h 5475458"/>
              <a:gd name="connsiteX44" fmla="*/ 1112968 w 6122676"/>
              <a:gd name="connsiteY44" fmla="*/ 191458 h 5475458"/>
              <a:gd name="connsiteX45" fmla="*/ 1437823 w 6122676"/>
              <a:gd name="connsiteY45" fmla="*/ 0 h 547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122676" h="5475458">
                <a:moveTo>
                  <a:pt x="3697237" y="2503039"/>
                </a:moveTo>
                <a:cubicBezTo>
                  <a:pt x="5157717" y="2503039"/>
                  <a:pt x="5157717" y="2503039"/>
                  <a:pt x="5157717" y="2503039"/>
                </a:cubicBezTo>
                <a:cubicBezTo>
                  <a:pt x="5231610" y="2503039"/>
                  <a:pt x="5327237" y="2554585"/>
                  <a:pt x="5366357" y="2619016"/>
                </a:cubicBezTo>
                <a:cubicBezTo>
                  <a:pt x="6096596" y="3868978"/>
                  <a:pt x="6096596" y="3868978"/>
                  <a:pt x="6096596" y="3868978"/>
                </a:cubicBezTo>
                <a:cubicBezTo>
                  <a:pt x="6131370" y="3937705"/>
                  <a:pt x="6131370" y="4040794"/>
                  <a:pt x="6096596" y="4109521"/>
                </a:cubicBezTo>
                <a:cubicBezTo>
                  <a:pt x="5366357" y="5359483"/>
                  <a:pt x="5366357" y="5359483"/>
                  <a:pt x="5366357" y="5359483"/>
                </a:cubicBezTo>
                <a:cubicBezTo>
                  <a:pt x="5327237" y="5423914"/>
                  <a:pt x="5231610" y="5475458"/>
                  <a:pt x="5157717" y="5475458"/>
                </a:cubicBezTo>
                <a:lnTo>
                  <a:pt x="3697237" y="5475458"/>
                </a:lnTo>
                <a:cubicBezTo>
                  <a:pt x="3618997" y="5475458"/>
                  <a:pt x="3523371" y="5423914"/>
                  <a:pt x="3488597" y="5359483"/>
                </a:cubicBezTo>
                <a:cubicBezTo>
                  <a:pt x="2758358" y="4109521"/>
                  <a:pt x="2758358" y="4109521"/>
                  <a:pt x="2758358" y="4109521"/>
                </a:cubicBezTo>
                <a:cubicBezTo>
                  <a:pt x="2719237" y="4040794"/>
                  <a:pt x="2719237" y="3937705"/>
                  <a:pt x="2758358" y="3868978"/>
                </a:cubicBezTo>
                <a:cubicBezTo>
                  <a:pt x="3488597" y="2619016"/>
                  <a:pt x="3488597" y="2619016"/>
                  <a:pt x="3488597" y="2619016"/>
                </a:cubicBezTo>
                <a:cubicBezTo>
                  <a:pt x="3523371" y="2554585"/>
                  <a:pt x="3618997" y="2503039"/>
                  <a:pt x="3697237" y="2503039"/>
                </a:cubicBezTo>
                <a:close/>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4994062" y="2104897"/>
                  <a:pt x="5006931" y="2208319"/>
                  <a:pt x="4981194" y="2302766"/>
                </a:cubicBezTo>
                <a:lnTo>
                  <a:pt x="4958806" y="2355223"/>
                </a:lnTo>
                <a:lnTo>
                  <a:pt x="4944721" y="2355223"/>
                </a:lnTo>
                <a:cubicBezTo>
                  <a:pt x="4722442" y="2355223"/>
                  <a:pt x="4327280" y="2355223"/>
                  <a:pt x="3624769" y="2355223"/>
                </a:cubicBezTo>
                <a:cubicBezTo>
                  <a:pt x="3538748" y="2355223"/>
                  <a:pt x="3433611" y="2411895"/>
                  <a:pt x="3395379" y="2482734"/>
                </a:cubicBezTo>
                <a:cubicBezTo>
                  <a:pt x="3395379" y="2482734"/>
                  <a:pt x="3395379" y="2482734"/>
                  <a:pt x="2592510" y="3857016"/>
                </a:cubicBezTo>
                <a:cubicBezTo>
                  <a:pt x="2549498" y="3932578"/>
                  <a:pt x="2549498" y="4045920"/>
                  <a:pt x="2592510" y="4121483"/>
                </a:cubicBezTo>
                <a:cubicBezTo>
                  <a:pt x="2592510" y="4121483"/>
                  <a:pt x="2592510" y="4121483"/>
                  <a:pt x="2735404" y="4366076"/>
                </a:cubicBezTo>
                <a:lnTo>
                  <a:pt x="2762612" y="4412648"/>
                </a:lnTo>
                <a:lnTo>
                  <a:pt x="2648495" y="4412648"/>
                </a:lnTo>
                <a:cubicBezTo>
                  <a:pt x="2352185" y="4412648"/>
                  <a:pt x="1959152"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图片 5" descr="图片包含 徽标&#10;&#10;已自动生成说明">
            <a:extLst>
              <a:ext uri="{FF2B5EF4-FFF2-40B4-BE49-F238E27FC236}">
                <a16:creationId xmlns:a16="http://schemas.microsoft.com/office/drawing/2014/main" id="{8F184655-A829-4098-9761-D745196BEB49}"/>
              </a:ext>
            </a:extLst>
          </p:cNvPr>
          <p:cNvPicPr>
            <a:picLocks noChangeAspect="1"/>
          </p:cNvPicPr>
          <p:nvPr/>
        </p:nvPicPr>
        <p:blipFill>
          <a:blip r:embed="rId3"/>
          <a:stretch>
            <a:fillRect/>
          </a:stretch>
        </p:blipFill>
        <p:spPr>
          <a:xfrm>
            <a:off x="1599534" y="1982029"/>
            <a:ext cx="2253441" cy="1118374"/>
          </a:xfrm>
          <a:prstGeom prst="rect">
            <a:avLst/>
          </a:prstGeom>
        </p:spPr>
      </p:pic>
      <p:pic>
        <p:nvPicPr>
          <p:cNvPr id="6" name="Picture 5" descr="A picture containing text, dog, black&#10;&#10;Description automatically generated">
            <a:extLst>
              <a:ext uri="{FF2B5EF4-FFF2-40B4-BE49-F238E27FC236}">
                <a16:creationId xmlns:a16="http://schemas.microsoft.com/office/drawing/2014/main" id="{A95E3F41-363D-490E-A480-86E9F8662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9200" y="3570697"/>
            <a:ext cx="1439921" cy="2071829"/>
          </a:xfrm>
          <a:prstGeom prst="rect">
            <a:avLst/>
          </a:prstGeom>
        </p:spPr>
      </p:pic>
    </p:spTree>
    <p:extLst>
      <p:ext uri="{BB962C8B-B14F-4D97-AF65-F5344CB8AC3E}">
        <p14:creationId xmlns:p14="http://schemas.microsoft.com/office/powerpoint/2010/main" val="3141426232"/>
      </p:ext>
    </p:extLst>
  </p:cSld>
  <p:clrMapOvr>
    <a:masterClrMapping/>
  </p:clrMapOvr>
  <mc:AlternateContent xmlns:mc="http://schemas.openxmlformats.org/markup-compatibility/2006" xmlns:p14="http://schemas.microsoft.com/office/powerpoint/2010/main">
    <mc:Choice Requires="p14">
      <p:transition spd="slow" p14:dur="2000" advTm="12157"/>
    </mc:Choice>
    <mc:Fallback xmlns="">
      <p:transition spd="slow" advTm="12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102"/>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Pipeline</a:t>
            </a:r>
            <a:endParaRPr lang="zh-CN" sz="4800" b="1" dirty="0">
              <a:solidFill>
                <a:schemeClr val="bg1"/>
              </a:solidFill>
              <a:ea typeface="+mn-lt"/>
              <a:cs typeface="+mn-lt"/>
            </a:endParaRPr>
          </a:p>
        </p:txBody>
      </p:sp>
      <p:pic>
        <p:nvPicPr>
          <p:cNvPr id="212" name="Picture 211" descr="Icon&#10;&#10;Description automatically generated">
            <a:extLst>
              <a:ext uri="{FF2B5EF4-FFF2-40B4-BE49-F238E27FC236}">
                <a16:creationId xmlns:a16="http://schemas.microsoft.com/office/drawing/2014/main" id="{B5678BD2-BE41-47AF-966C-538EAB788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2984" y="3596350"/>
            <a:ext cx="540000" cy="540000"/>
          </a:xfrm>
          <a:prstGeom prst="rect">
            <a:avLst/>
          </a:prstGeom>
        </p:spPr>
      </p:pic>
      <p:sp>
        <p:nvSpPr>
          <p:cNvPr id="213" name="TextBox 212">
            <a:extLst>
              <a:ext uri="{FF2B5EF4-FFF2-40B4-BE49-F238E27FC236}">
                <a16:creationId xmlns:a16="http://schemas.microsoft.com/office/drawing/2014/main" id="{0909E125-76A1-4004-84C1-0D4B99F74A3A}"/>
              </a:ext>
            </a:extLst>
          </p:cNvPr>
          <p:cNvSpPr txBox="1"/>
          <p:nvPr/>
        </p:nvSpPr>
        <p:spPr>
          <a:xfrm>
            <a:off x="3519887" y="3309829"/>
            <a:ext cx="1098550" cy="246221"/>
          </a:xfrm>
          <a:prstGeom prst="rect">
            <a:avLst/>
          </a:prstGeom>
          <a:noFill/>
        </p:spPr>
        <p:txBody>
          <a:bodyPr wrap="square" rtlCol="0">
            <a:spAutoFit/>
          </a:bodyPr>
          <a:lstStyle/>
          <a:p>
            <a:r>
              <a:rPr lang="en-US" sz="1000" b="1" dirty="0"/>
              <a:t>DOG EXTRACTOR</a:t>
            </a:r>
            <a:endParaRPr lang="en-CA" sz="1000" b="1" dirty="0"/>
          </a:p>
        </p:txBody>
      </p:sp>
      <p:pic>
        <p:nvPicPr>
          <p:cNvPr id="214" name="Picture 213" descr="Icon&#10;&#10;Description automatically generated">
            <a:extLst>
              <a:ext uri="{FF2B5EF4-FFF2-40B4-BE49-F238E27FC236}">
                <a16:creationId xmlns:a16="http://schemas.microsoft.com/office/drawing/2014/main" id="{CD3BAA88-3A53-47B1-9254-493A1BD11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44" y="3589343"/>
            <a:ext cx="540000" cy="540000"/>
          </a:xfrm>
          <a:prstGeom prst="rect">
            <a:avLst/>
          </a:prstGeom>
        </p:spPr>
      </p:pic>
      <p:pic>
        <p:nvPicPr>
          <p:cNvPr id="215" name="Picture 214" descr="A picture containing person, dog, indoor&#10;&#10;Description automatically generated">
            <a:extLst>
              <a:ext uri="{FF2B5EF4-FFF2-40B4-BE49-F238E27FC236}">
                <a16:creationId xmlns:a16="http://schemas.microsoft.com/office/drawing/2014/main" id="{2592E5B5-DDDE-47AD-8F85-B7A5E092A37C}"/>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4336318" y="4270903"/>
            <a:ext cx="730800" cy="781754"/>
          </a:xfrm>
          <a:prstGeom prst="rect">
            <a:avLst/>
          </a:prstGeom>
        </p:spPr>
      </p:pic>
      <p:sp>
        <p:nvSpPr>
          <p:cNvPr id="216" name="TextBox 215">
            <a:extLst>
              <a:ext uri="{FF2B5EF4-FFF2-40B4-BE49-F238E27FC236}">
                <a16:creationId xmlns:a16="http://schemas.microsoft.com/office/drawing/2014/main" id="{C0AB67DE-337C-4762-AC03-4962DE7E887B}"/>
              </a:ext>
            </a:extLst>
          </p:cNvPr>
          <p:cNvSpPr txBox="1"/>
          <p:nvPr/>
        </p:nvSpPr>
        <p:spPr>
          <a:xfrm>
            <a:off x="6244047" y="3287574"/>
            <a:ext cx="1098550" cy="246221"/>
          </a:xfrm>
          <a:prstGeom prst="rect">
            <a:avLst/>
          </a:prstGeom>
          <a:noFill/>
        </p:spPr>
        <p:txBody>
          <a:bodyPr wrap="square" rtlCol="0">
            <a:spAutoFit/>
          </a:bodyPr>
          <a:lstStyle/>
          <a:p>
            <a:r>
              <a:rPr lang="en-US" sz="1000" b="1" dirty="0"/>
              <a:t>DOG CLASSIFIER</a:t>
            </a:r>
            <a:endParaRPr lang="en-CA" sz="1000" b="1" dirty="0"/>
          </a:p>
        </p:txBody>
      </p:sp>
      <p:pic>
        <p:nvPicPr>
          <p:cNvPr id="217" name="Picture 216" descr="Icon&#10;&#10;Description automatically generated">
            <a:extLst>
              <a:ext uri="{FF2B5EF4-FFF2-40B4-BE49-F238E27FC236}">
                <a16:creationId xmlns:a16="http://schemas.microsoft.com/office/drawing/2014/main" id="{2BEAA9E1-2796-4AFA-BC07-300DE697A8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089" y="3589343"/>
            <a:ext cx="540000" cy="540000"/>
          </a:xfrm>
          <a:prstGeom prst="rect">
            <a:avLst/>
          </a:prstGeom>
        </p:spPr>
      </p:pic>
      <p:sp>
        <p:nvSpPr>
          <p:cNvPr id="218" name="TextBox 217">
            <a:extLst>
              <a:ext uri="{FF2B5EF4-FFF2-40B4-BE49-F238E27FC236}">
                <a16:creationId xmlns:a16="http://schemas.microsoft.com/office/drawing/2014/main" id="{BCD13A69-A032-4252-95FF-9892037E1559}"/>
              </a:ext>
            </a:extLst>
          </p:cNvPr>
          <p:cNvSpPr txBox="1"/>
          <p:nvPr/>
        </p:nvSpPr>
        <p:spPr>
          <a:xfrm>
            <a:off x="8840228" y="3309829"/>
            <a:ext cx="1285723" cy="246221"/>
          </a:xfrm>
          <a:prstGeom prst="rect">
            <a:avLst/>
          </a:prstGeom>
          <a:noFill/>
        </p:spPr>
        <p:txBody>
          <a:bodyPr wrap="square" rtlCol="0">
            <a:spAutoFit/>
          </a:bodyPr>
          <a:lstStyle/>
          <a:p>
            <a:r>
              <a:rPr lang="en-US" sz="1000" b="1" dirty="0"/>
              <a:t>DOG COMPARATOR </a:t>
            </a:r>
            <a:endParaRPr lang="en-CA" sz="1000" b="1" dirty="0"/>
          </a:p>
        </p:txBody>
      </p:sp>
      <p:pic>
        <p:nvPicPr>
          <p:cNvPr id="219" name="Picture 218" descr="A picture containing person, dog, indoor&#10;&#10;Description automatically generated">
            <a:extLst>
              <a:ext uri="{FF2B5EF4-FFF2-40B4-BE49-F238E27FC236}">
                <a16:creationId xmlns:a16="http://schemas.microsoft.com/office/drawing/2014/main" id="{A712A9AE-84C5-483F-95ED-C0D7CA5AA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887" y="4574032"/>
            <a:ext cx="810000" cy="810000"/>
          </a:xfrm>
          <a:prstGeom prst="rect">
            <a:avLst/>
          </a:prstGeom>
        </p:spPr>
      </p:pic>
      <p:sp>
        <p:nvSpPr>
          <p:cNvPr id="220" name="Rectangle 219">
            <a:extLst>
              <a:ext uri="{FF2B5EF4-FFF2-40B4-BE49-F238E27FC236}">
                <a16:creationId xmlns:a16="http://schemas.microsoft.com/office/drawing/2014/main" id="{B36A347C-0428-4027-BDEA-56784B371B60}"/>
              </a:ext>
            </a:extLst>
          </p:cNvPr>
          <p:cNvSpPr/>
          <p:nvPr/>
        </p:nvSpPr>
        <p:spPr>
          <a:xfrm>
            <a:off x="3246596" y="4619131"/>
            <a:ext cx="622744" cy="672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21" name="Straight Connector 220">
            <a:extLst>
              <a:ext uri="{FF2B5EF4-FFF2-40B4-BE49-F238E27FC236}">
                <a16:creationId xmlns:a16="http://schemas.microsoft.com/office/drawing/2014/main" id="{C9636FB8-B707-482F-8D89-1EEFAB87E740}"/>
              </a:ext>
            </a:extLst>
          </p:cNvPr>
          <p:cNvCxnSpPr>
            <a:cxnSpLocks/>
          </p:cNvCxnSpPr>
          <p:nvPr/>
        </p:nvCxnSpPr>
        <p:spPr>
          <a:xfrm flipV="1">
            <a:off x="3246595" y="5059146"/>
            <a:ext cx="1089723" cy="227942"/>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9FEFE26-E1F7-46FE-8E80-A37C117F2472}"/>
              </a:ext>
            </a:extLst>
          </p:cNvPr>
          <p:cNvCxnSpPr>
            <a:cxnSpLocks/>
          </p:cNvCxnSpPr>
          <p:nvPr/>
        </p:nvCxnSpPr>
        <p:spPr>
          <a:xfrm flipV="1">
            <a:off x="3863873" y="5059146"/>
            <a:ext cx="1203245" cy="231589"/>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E10E403-5C74-4D70-8DE1-DD83C05BE1C8}"/>
              </a:ext>
            </a:extLst>
          </p:cNvPr>
          <p:cNvCxnSpPr>
            <a:cxnSpLocks/>
          </p:cNvCxnSpPr>
          <p:nvPr/>
        </p:nvCxnSpPr>
        <p:spPr>
          <a:xfrm flipV="1">
            <a:off x="3856955" y="4290861"/>
            <a:ext cx="1176560" cy="328270"/>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880D63C-2282-45F2-A1C5-3EBCD76ACD8C}"/>
              </a:ext>
            </a:extLst>
          </p:cNvPr>
          <p:cNvCxnSpPr>
            <a:cxnSpLocks/>
          </p:cNvCxnSpPr>
          <p:nvPr/>
        </p:nvCxnSpPr>
        <p:spPr>
          <a:xfrm flipV="1">
            <a:off x="3246595" y="4261925"/>
            <a:ext cx="1089723" cy="367395"/>
          </a:xfrm>
          <a:prstGeom prst="line">
            <a:avLst/>
          </a:prstGeom>
          <a:ln w="952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776773C-2BA4-4B20-B073-A5A772AD6ABB}"/>
              </a:ext>
            </a:extLst>
          </p:cNvPr>
          <p:cNvCxnSpPr>
            <a:cxnSpLocks/>
          </p:cNvCxnSpPr>
          <p:nvPr/>
        </p:nvCxnSpPr>
        <p:spPr>
          <a:xfrm>
            <a:off x="1098574"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305BBE33-4FB5-4425-9AD7-898517A176B8}"/>
              </a:ext>
            </a:extLst>
          </p:cNvPr>
          <p:cNvSpPr txBox="1"/>
          <p:nvPr/>
        </p:nvSpPr>
        <p:spPr>
          <a:xfrm>
            <a:off x="904753" y="3716905"/>
            <a:ext cx="747643" cy="553998"/>
          </a:xfrm>
          <a:prstGeom prst="rect">
            <a:avLst/>
          </a:prstGeom>
          <a:solidFill>
            <a:schemeClr val="bg1"/>
          </a:solidFill>
          <a:ln>
            <a:solidFill>
              <a:schemeClr val="tx1"/>
            </a:solidFill>
            <a:prstDash val="dash"/>
          </a:ln>
        </p:spPr>
        <p:txBody>
          <a:bodyPr wrap="square" rtlCol="0">
            <a:spAutoFit/>
          </a:bodyPr>
          <a:lstStyle/>
          <a:p>
            <a:pPr algn="ctr"/>
            <a:r>
              <a:rPr lang="en-US" sz="1000" b="1" dirty="0"/>
              <a:t>USER SUBMITS LOST DOG</a:t>
            </a:r>
            <a:endParaRPr lang="en-CA" sz="1000" b="1" dirty="0"/>
          </a:p>
        </p:txBody>
      </p:sp>
      <p:pic>
        <p:nvPicPr>
          <p:cNvPr id="227" name="Picture 226" descr="A picture containing person, dog, indoor&#10;&#10;Description automatically generated">
            <a:extLst>
              <a:ext uri="{FF2B5EF4-FFF2-40B4-BE49-F238E27FC236}">
                <a16:creationId xmlns:a16="http://schemas.microsoft.com/office/drawing/2014/main" id="{2EAD5570-223F-49DC-ABF1-4B30D4A9CF56}"/>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5832051" y="4487660"/>
            <a:ext cx="561600" cy="600757"/>
          </a:xfrm>
          <a:prstGeom prst="rect">
            <a:avLst/>
          </a:prstGeom>
        </p:spPr>
      </p:pic>
      <p:cxnSp>
        <p:nvCxnSpPr>
          <p:cNvPr id="228" name="Straight Arrow Connector 227">
            <a:extLst>
              <a:ext uri="{FF2B5EF4-FFF2-40B4-BE49-F238E27FC236}">
                <a16:creationId xmlns:a16="http://schemas.microsoft.com/office/drawing/2014/main" id="{41CECC57-0657-4DF1-AB60-5512E459B0F7}"/>
              </a:ext>
            </a:extLst>
          </p:cNvPr>
          <p:cNvCxnSpPr>
            <a:cxnSpLocks/>
          </p:cNvCxnSpPr>
          <p:nvPr/>
        </p:nvCxnSpPr>
        <p:spPr>
          <a:xfrm>
            <a:off x="6529497" y="4780846"/>
            <a:ext cx="336398" cy="0"/>
          </a:xfrm>
          <a:prstGeom prst="straightConnector1">
            <a:avLst/>
          </a:prstGeom>
          <a:ln w="9525">
            <a:prstDash val="dashDot"/>
            <a:tailEnd type="triangle"/>
          </a:ln>
        </p:spPr>
        <p:style>
          <a:lnRef idx="1">
            <a:schemeClr val="dk1"/>
          </a:lnRef>
          <a:fillRef idx="0">
            <a:schemeClr val="dk1"/>
          </a:fillRef>
          <a:effectRef idx="0">
            <a:schemeClr val="dk1"/>
          </a:effectRef>
          <a:fontRef idx="minor">
            <a:schemeClr val="tx1"/>
          </a:fontRef>
        </p:style>
      </p:cxnSp>
      <p:sp>
        <p:nvSpPr>
          <p:cNvPr id="229" name="TextBox 228">
            <a:extLst>
              <a:ext uri="{FF2B5EF4-FFF2-40B4-BE49-F238E27FC236}">
                <a16:creationId xmlns:a16="http://schemas.microsoft.com/office/drawing/2014/main" id="{6B5408C3-8D57-46B2-9E01-2E4823615E66}"/>
              </a:ext>
            </a:extLst>
          </p:cNvPr>
          <p:cNvSpPr txBox="1"/>
          <p:nvPr/>
        </p:nvSpPr>
        <p:spPr>
          <a:xfrm>
            <a:off x="6865895" y="4574032"/>
            <a:ext cx="1053338" cy="400110"/>
          </a:xfrm>
          <a:prstGeom prst="rect">
            <a:avLst/>
          </a:prstGeom>
          <a:noFill/>
        </p:spPr>
        <p:txBody>
          <a:bodyPr wrap="square" rtlCol="0">
            <a:spAutoFit/>
          </a:bodyPr>
          <a:lstStyle/>
          <a:p>
            <a:r>
              <a:rPr lang="en-US" sz="1000" b="1" dirty="0"/>
              <a:t>TOP BREED CLASSIFICATION</a:t>
            </a:r>
            <a:endParaRPr lang="en-CA" sz="1000" b="1" dirty="0"/>
          </a:p>
        </p:txBody>
      </p:sp>
      <p:cxnSp>
        <p:nvCxnSpPr>
          <p:cNvPr id="230" name="Straight Arrow Connector 229">
            <a:extLst>
              <a:ext uri="{FF2B5EF4-FFF2-40B4-BE49-F238E27FC236}">
                <a16:creationId xmlns:a16="http://schemas.microsoft.com/office/drawing/2014/main" id="{1E9F461A-DB3E-4EB8-B1EE-260DF28D4107}"/>
              </a:ext>
            </a:extLst>
          </p:cNvPr>
          <p:cNvCxnSpPr>
            <a:cxnSpLocks/>
          </p:cNvCxnSpPr>
          <p:nvPr/>
        </p:nvCxnSpPr>
        <p:spPr>
          <a:xfrm>
            <a:off x="10639587" y="4354130"/>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31" name="Picture 230" descr="A picture containing person, dog, indoor&#10;&#10;Description automatically generated">
            <a:extLst>
              <a:ext uri="{FF2B5EF4-FFF2-40B4-BE49-F238E27FC236}">
                <a16:creationId xmlns:a16="http://schemas.microsoft.com/office/drawing/2014/main" id="{C550FCC4-65A3-46F1-AFBC-A21D83650B31}"/>
              </a:ext>
            </a:extLst>
          </p:cNvPr>
          <p:cNvPicPr>
            <a:picLocks noChangeAspect="1"/>
          </p:cNvPicPr>
          <p:nvPr/>
        </p:nvPicPr>
        <p:blipFill rotWithShape="1">
          <a:blip r:embed="rId5">
            <a:extLst>
              <a:ext uri="{28A0092B-C50C-407E-A947-70E740481C1C}">
                <a14:useLocalDpi xmlns:a14="http://schemas.microsoft.com/office/drawing/2010/main" val="0"/>
              </a:ext>
            </a:extLst>
          </a:blip>
          <a:srcRect l="12677" r="6337" b="14582"/>
          <a:stretch/>
        </p:blipFill>
        <p:spPr>
          <a:xfrm>
            <a:off x="8692173" y="4621785"/>
            <a:ext cx="561600" cy="600757"/>
          </a:xfrm>
          <a:prstGeom prst="rect">
            <a:avLst/>
          </a:prstGeom>
        </p:spPr>
      </p:pic>
      <p:pic>
        <p:nvPicPr>
          <p:cNvPr id="232" name="Picture 231" descr="Diagram&#10;&#10;Description automatically generated">
            <a:extLst>
              <a:ext uri="{FF2B5EF4-FFF2-40B4-BE49-F238E27FC236}">
                <a16:creationId xmlns:a16="http://schemas.microsoft.com/office/drawing/2014/main" id="{B9E9E46F-2BC5-43C3-89C3-91963D590D5E}"/>
              </a:ext>
            </a:extLst>
          </p:cNvPr>
          <p:cNvPicPr>
            <a:picLocks noChangeAspect="1"/>
          </p:cNvPicPr>
          <p:nvPr/>
        </p:nvPicPr>
        <p:blipFill rotWithShape="1">
          <a:blip r:embed="rId6">
            <a:extLst>
              <a:ext uri="{28A0092B-C50C-407E-A947-70E740481C1C}">
                <a14:useLocalDpi xmlns:a14="http://schemas.microsoft.com/office/drawing/2010/main" val="0"/>
              </a:ext>
            </a:extLst>
          </a:blip>
          <a:srcRect l="4339" t="27775" r="78165" b="43662"/>
          <a:stretch/>
        </p:blipFill>
        <p:spPr>
          <a:xfrm>
            <a:off x="298985" y="3932493"/>
            <a:ext cx="542574" cy="869775"/>
          </a:xfrm>
          <a:prstGeom prst="rect">
            <a:avLst/>
          </a:prstGeom>
          <a:ln>
            <a:noFill/>
          </a:ln>
        </p:spPr>
      </p:pic>
      <p:pic>
        <p:nvPicPr>
          <p:cNvPr id="233" name="Picture 232" descr="Diagram&#10;&#10;Description automatically generated">
            <a:extLst>
              <a:ext uri="{FF2B5EF4-FFF2-40B4-BE49-F238E27FC236}">
                <a16:creationId xmlns:a16="http://schemas.microsoft.com/office/drawing/2014/main" id="{906BD08A-3AB4-4FEE-8CBD-703B3FD34CB6}"/>
              </a:ext>
            </a:extLst>
          </p:cNvPr>
          <p:cNvPicPr>
            <a:picLocks noChangeAspect="1"/>
          </p:cNvPicPr>
          <p:nvPr/>
        </p:nvPicPr>
        <p:blipFill rotWithShape="1">
          <a:blip r:embed="rId6">
            <a:extLst>
              <a:ext uri="{28A0092B-C50C-407E-A947-70E740481C1C}">
                <a14:useLocalDpi xmlns:a14="http://schemas.microsoft.com/office/drawing/2010/main" val="0"/>
              </a:ext>
            </a:extLst>
          </a:blip>
          <a:srcRect l="32302" t="78457" r="53623" b="1815"/>
          <a:stretch/>
        </p:blipFill>
        <p:spPr>
          <a:xfrm>
            <a:off x="6480905" y="5701643"/>
            <a:ext cx="669235" cy="921026"/>
          </a:xfrm>
          <a:prstGeom prst="rect">
            <a:avLst/>
          </a:prstGeom>
          <a:ln>
            <a:noFill/>
          </a:ln>
        </p:spPr>
      </p:pic>
      <p:pic>
        <p:nvPicPr>
          <p:cNvPr id="234" name="Picture 233" descr="Diagram&#10;&#10;Description automatically generated">
            <a:extLst>
              <a:ext uri="{FF2B5EF4-FFF2-40B4-BE49-F238E27FC236}">
                <a16:creationId xmlns:a16="http://schemas.microsoft.com/office/drawing/2014/main" id="{1284EFA1-691C-48E6-A1A3-692F215556AA}"/>
              </a:ext>
            </a:extLst>
          </p:cNvPr>
          <p:cNvPicPr>
            <a:picLocks noChangeAspect="1"/>
          </p:cNvPicPr>
          <p:nvPr/>
        </p:nvPicPr>
        <p:blipFill rotWithShape="1">
          <a:blip r:embed="rId6">
            <a:extLst>
              <a:ext uri="{28A0092B-C50C-407E-A947-70E740481C1C}">
                <a14:useLocalDpi xmlns:a14="http://schemas.microsoft.com/office/drawing/2010/main" val="0"/>
              </a:ext>
            </a:extLst>
          </a:blip>
          <a:srcRect l="55853" t="79025" r="31326"/>
          <a:stretch/>
        </p:blipFill>
        <p:spPr>
          <a:xfrm>
            <a:off x="6454828" y="1404803"/>
            <a:ext cx="609600" cy="979252"/>
          </a:xfrm>
          <a:prstGeom prst="rect">
            <a:avLst/>
          </a:prstGeom>
          <a:ln>
            <a:noFill/>
          </a:ln>
        </p:spPr>
      </p:pic>
      <p:pic>
        <p:nvPicPr>
          <p:cNvPr id="235" name="Picture 234" descr="Diagram&#10;&#10;Description automatically generated">
            <a:extLst>
              <a:ext uri="{FF2B5EF4-FFF2-40B4-BE49-F238E27FC236}">
                <a16:creationId xmlns:a16="http://schemas.microsoft.com/office/drawing/2014/main" id="{919CD97D-A2D8-46BE-B5C3-D88D75AFC7E6}"/>
              </a:ext>
            </a:extLst>
          </p:cNvPr>
          <p:cNvPicPr>
            <a:picLocks noChangeAspect="1"/>
          </p:cNvPicPr>
          <p:nvPr/>
        </p:nvPicPr>
        <p:blipFill rotWithShape="1">
          <a:blip r:embed="rId6">
            <a:extLst>
              <a:ext uri="{28A0092B-C50C-407E-A947-70E740481C1C}">
                <a14:useLocalDpi xmlns:a14="http://schemas.microsoft.com/office/drawing/2010/main" val="0"/>
              </a:ext>
            </a:extLst>
          </a:blip>
          <a:srcRect l="38942" t="25246" r="44075" b="54515"/>
          <a:stretch/>
        </p:blipFill>
        <p:spPr>
          <a:xfrm>
            <a:off x="1691657" y="3881690"/>
            <a:ext cx="807496" cy="944880"/>
          </a:xfrm>
          <a:prstGeom prst="rect">
            <a:avLst/>
          </a:prstGeom>
          <a:ln>
            <a:noFill/>
          </a:ln>
        </p:spPr>
      </p:pic>
      <p:cxnSp>
        <p:nvCxnSpPr>
          <p:cNvPr id="236" name="Straight Arrow Connector 235">
            <a:extLst>
              <a:ext uri="{FF2B5EF4-FFF2-40B4-BE49-F238E27FC236}">
                <a16:creationId xmlns:a16="http://schemas.microsoft.com/office/drawing/2014/main" id="{23481AF5-6C75-4811-B34E-1028498943B2}"/>
              </a:ext>
            </a:extLst>
          </p:cNvPr>
          <p:cNvCxnSpPr>
            <a:cxnSpLocks/>
          </p:cNvCxnSpPr>
          <p:nvPr/>
        </p:nvCxnSpPr>
        <p:spPr>
          <a:xfrm>
            <a:off x="7262127" y="2329551"/>
            <a:ext cx="2240728" cy="7509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0661B02D-2972-4346-A724-6C8BE9F0CB75}"/>
              </a:ext>
            </a:extLst>
          </p:cNvPr>
          <p:cNvCxnSpPr>
            <a:cxnSpLocks/>
            <a:endCxn id="233" idx="1"/>
          </p:cNvCxnSpPr>
          <p:nvPr/>
        </p:nvCxnSpPr>
        <p:spPr>
          <a:xfrm>
            <a:off x="4010348" y="5627754"/>
            <a:ext cx="2470557" cy="5344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E1A50B76-3CB1-4656-8FEC-930518027F29}"/>
              </a:ext>
            </a:extLst>
          </p:cNvPr>
          <p:cNvSpPr txBox="1"/>
          <p:nvPr/>
        </p:nvSpPr>
        <p:spPr>
          <a:xfrm>
            <a:off x="4835183" y="5739684"/>
            <a:ext cx="1277668"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SAVE ORIGINAL UNCROPPED IMAGE</a:t>
            </a:r>
            <a:endParaRPr lang="en-CA" sz="1000" b="1" dirty="0"/>
          </a:p>
        </p:txBody>
      </p:sp>
      <p:cxnSp>
        <p:nvCxnSpPr>
          <p:cNvPr id="239" name="Straight Arrow Connector 238">
            <a:extLst>
              <a:ext uri="{FF2B5EF4-FFF2-40B4-BE49-F238E27FC236}">
                <a16:creationId xmlns:a16="http://schemas.microsoft.com/office/drawing/2014/main" id="{CF809F18-3170-45BE-9ADA-37EBD673DE9A}"/>
              </a:ext>
            </a:extLst>
          </p:cNvPr>
          <p:cNvCxnSpPr>
            <a:cxnSpLocks/>
          </p:cNvCxnSpPr>
          <p:nvPr/>
        </p:nvCxnSpPr>
        <p:spPr>
          <a:xfrm>
            <a:off x="2658988" y="4367381"/>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a:extLst>
              <a:ext uri="{FF2B5EF4-FFF2-40B4-BE49-F238E27FC236}">
                <a16:creationId xmlns:a16="http://schemas.microsoft.com/office/drawing/2014/main" id="{80A569D0-6641-4BBC-85FB-93A53310DC45}"/>
              </a:ext>
            </a:extLst>
          </p:cNvPr>
          <p:cNvCxnSpPr>
            <a:cxnSpLocks/>
          </p:cNvCxnSpPr>
          <p:nvPr/>
        </p:nvCxnSpPr>
        <p:spPr>
          <a:xfrm>
            <a:off x="5265580" y="4356093"/>
            <a:ext cx="36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1" name="Rectangle: Rounded Corners 240">
            <a:extLst>
              <a:ext uri="{FF2B5EF4-FFF2-40B4-BE49-F238E27FC236}">
                <a16:creationId xmlns:a16="http://schemas.microsoft.com/office/drawing/2014/main" id="{7601E351-BC6D-4CE0-BDFC-CF995BED3BC7}"/>
              </a:ext>
            </a:extLst>
          </p:cNvPr>
          <p:cNvSpPr/>
          <p:nvPr/>
        </p:nvSpPr>
        <p:spPr>
          <a:xfrm>
            <a:off x="3018988" y="3278038"/>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2" name="Rectangle: Rounded Corners 241">
            <a:extLst>
              <a:ext uri="{FF2B5EF4-FFF2-40B4-BE49-F238E27FC236}">
                <a16:creationId xmlns:a16="http://schemas.microsoft.com/office/drawing/2014/main" id="{7C51059B-97C4-4258-8657-4B0B16954B9C}"/>
              </a:ext>
            </a:extLst>
          </p:cNvPr>
          <p:cNvSpPr/>
          <p:nvPr/>
        </p:nvSpPr>
        <p:spPr>
          <a:xfrm>
            <a:off x="5711179" y="3274130"/>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3" name="Straight Arrow Connector 242">
            <a:extLst>
              <a:ext uri="{FF2B5EF4-FFF2-40B4-BE49-F238E27FC236}">
                <a16:creationId xmlns:a16="http://schemas.microsoft.com/office/drawing/2014/main" id="{E27FEF37-C188-40BF-9355-A2857C5CCC8A}"/>
              </a:ext>
            </a:extLst>
          </p:cNvPr>
          <p:cNvCxnSpPr>
            <a:cxnSpLocks/>
          </p:cNvCxnSpPr>
          <p:nvPr/>
        </p:nvCxnSpPr>
        <p:spPr>
          <a:xfrm flipV="1">
            <a:off x="6791179" y="2347877"/>
            <a:ext cx="0" cy="7287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4" name="TextBox 243">
            <a:extLst>
              <a:ext uri="{FF2B5EF4-FFF2-40B4-BE49-F238E27FC236}">
                <a16:creationId xmlns:a16="http://schemas.microsoft.com/office/drawing/2014/main" id="{D6B325DF-52AE-4353-97E7-129C8523DCD0}"/>
              </a:ext>
            </a:extLst>
          </p:cNvPr>
          <p:cNvSpPr txBox="1"/>
          <p:nvPr/>
        </p:nvSpPr>
        <p:spPr>
          <a:xfrm>
            <a:off x="6320231" y="2573082"/>
            <a:ext cx="941896" cy="400110"/>
          </a:xfrm>
          <a:prstGeom prst="rect">
            <a:avLst/>
          </a:prstGeom>
          <a:solidFill>
            <a:schemeClr val="bg1"/>
          </a:solidFill>
          <a:ln>
            <a:solidFill>
              <a:schemeClr val="tx1"/>
            </a:solidFill>
            <a:prstDash val="dash"/>
          </a:ln>
        </p:spPr>
        <p:txBody>
          <a:bodyPr wrap="square" rtlCol="0">
            <a:spAutoFit/>
          </a:bodyPr>
          <a:lstStyle/>
          <a:p>
            <a:pPr algn="ctr"/>
            <a:r>
              <a:rPr lang="en-US" sz="1000" b="1" dirty="0"/>
              <a:t>RECORD TOP BREED </a:t>
            </a:r>
            <a:endParaRPr lang="en-CA" sz="1000" b="1" dirty="0"/>
          </a:p>
        </p:txBody>
      </p:sp>
      <p:sp>
        <p:nvSpPr>
          <p:cNvPr id="245" name="Rectangle: Rounded Corners 244">
            <a:extLst>
              <a:ext uri="{FF2B5EF4-FFF2-40B4-BE49-F238E27FC236}">
                <a16:creationId xmlns:a16="http://schemas.microsoft.com/office/drawing/2014/main" id="{DC07DAC8-F153-4DA3-A143-BA5FB9D4F6EE}"/>
              </a:ext>
            </a:extLst>
          </p:cNvPr>
          <p:cNvSpPr/>
          <p:nvPr/>
        </p:nvSpPr>
        <p:spPr>
          <a:xfrm>
            <a:off x="8407657" y="3268807"/>
            <a:ext cx="2160000" cy="216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6" name="Straight Arrow Connector 245">
            <a:extLst>
              <a:ext uri="{FF2B5EF4-FFF2-40B4-BE49-F238E27FC236}">
                <a16:creationId xmlns:a16="http://schemas.microsoft.com/office/drawing/2014/main" id="{72F45DF5-B2AD-408C-97B7-2BB3BCE61CDA}"/>
              </a:ext>
            </a:extLst>
          </p:cNvPr>
          <p:cNvCxnSpPr>
            <a:cxnSpLocks/>
          </p:cNvCxnSpPr>
          <p:nvPr/>
        </p:nvCxnSpPr>
        <p:spPr>
          <a:xfrm flipV="1">
            <a:off x="7999603" y="4356093"/>
            <a:ext cx="360000" cy="3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47" name="Picture 246" descr="A dog in a car&#10;&#10;Description automatically generated with medium confidence">
            <a:extLst>
              <a:ext uri="{FF2B5EF4-FFF2-40B4-BE49-F238E27FC236}">
                <a16:creationId xmlns:a16="http://schemas.microsoft.com/office/drawing/2014/main" id="{DA58C895-10DA-41C1-BBCC-A69773897290}"/>
              </a:ext>
            </a:extLst>
          </p:cNvPr>
          <p:cNvPicPr>
            <a:picLocks noChangeAspect="1"/>
          </p:cNvPicPr>
          <p:nvPr/>
        </p:nvPicPr>
        <p:blipFill rotWithShape="1">
          <a:blip r:embed="rId7">
            <a:extLst>
              <a:ext uri="{28A0092B-C50C-407E-A947-70E740481C1C}">
                <a14:useLocalDpi xmlns:a14="http://schemas.microsoft.com/office/drawing/2010/main" val="0"/>
              </a:ext>
            </a:extLst>
          </a:blip>
          <a:srcRect l="6956" t="16011" r="14853" b="23539"/>
          <a:stretch/>
        </p:blipFill>
        <p:spPr>
          <a:xfrm>
            <a:off x="9817356" y="4643639"/>
            <a:ext cx="561600" cy="578903"/>
          </a:xfrm>
          <a:prstGeom prst="rect">
            <a:avLst/>
          </a:prstGeom>
        </p:spPr>
      </p:pic>
      <p:sp>
        <p:nvSpPr>
          <p:cNvPr id="248" name="Equals 247">
            <a:extLst>
              <a:ext uri="{FF2B5EF4-FFF2-40B4-BE49-F238E27FC236}">
                <a16:creationId xmlns:a16="http://schemas.microsoft.com/office/drawing/2014/main" id="{4FDB1358-C962-4F11-B144-8381E935F57B}"/>
              </a:ext>
            </a:extLst>
          </p:cNvPr>
          <p:cNvSpPr/>
          <p:nvPr/>
        </p:nvSpPr>
        <p:spPr>
          <a:xfrm>
            <a:off x="9351890" y="4863882"/>
            <a:ext cx="409575" cy="300379"/>
          </a:xfrm>
          <a:prstGeom prst="mathEqual">
            <a:avLst/>
          </a:prstGeom>
          <a:solidFill>
            <a:schemeClr val="tx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9" name="TextBox 248">
            <a:extLst>
              <a:ext uri="{FF2B5EF4-FFF2-40B4-BE49-F238E27FC236}">
                <a16:creationId xmlns:a16="http://schemas.microsoft.com/office/drawing/2014/main" id="{F8107BA5-BD40-47CA-81EE-E2578C89776A}"/>
              </a:ext>
            </a:extLst>
          </p:cNvPr>
          <p:cNvSpPr txBox="1"/>
          <p:nvPr/>
        </p:nvSpPr>
        <p:spPr>
          <a:xfrm>
            <a:off x="9303059" y="4420590"/>
            <a:ext cx="465009" cy="553998"/>
          </a:xfrm>
          <a:prstGeom prst="rect">
            <a:avLst/>
          </a:prstGeom>
          <a:noFill/>
        </p:spPr>
        <p:txBody>
          <a:bodyPr wrap="square" rtlCol="0">
            <a:spAutoFit/>
          </a:bodyPr>
          <a:lstStyle/>
          <a:p>
            <a:pPr algn="ctr"/>
            <a:r>
              <a:rPr lang="en-CA" sz="3000" b="1" dirty="0"/>
              <a:t>?</a:t>
            </a:r>
          </a:p>
        </p:txBody>
      </p:sp>
      <p:cxnSp>
        <p:nvCxnSpPr>
          <p:cNvPr id="250" name="Straight Arrow Connector 249">
            <a:extLst>
              <a:ext uri="{FF2B5EF4-FFF2-40B4-BE49-F238E27FC236}">
                <a16:creationId xmlns:a16="http://schemas.microsoft.com/office/drawing/2014/main" id="{A6D5FF17-A4FF-4098-9C30-E862651EDA78}"/>
              </a:ext>
            </a:extLst>
          </p:cNvPr>
          <p:cNvCxnSpPr>
            <a:cxnSpLocks/>
          </p:cNvCxnSpPr>
          <p:nvPr/>
        </p:nvCxnSpPr>
        <p:spPr>
          <a:xfrm flipV="1">
            <a:off x="4098988" y="2337407"/>
            <a:ext cx="2218988" cy="74309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1" name="TextBox 250">
            <a:extLst>
              <a:ext uri="{FF2B5EF4-FFF2-40B4-BE49-F238E27FC236}">
                <a16:creationId xmlns:a16="http://schemas.microsoft.com/office/drawing/2014/main" id="{564FF309-663C-4544-AEFC-F37FD762C042}"/>
              </a:ext>
            </a:extLst>
          </p:cNvPr>
          <p:cNvSpPr txBox="1"/>
          <p:nvPr/>
        </p:nvSpPr>
        <p:spPr>
          <a:xfrm>
            <a:off x="4266864" y="2298723"/>
            <a:ext cx="1543439" cy="707886"/>
          </a:xfrm>
          <a:prstGeom prst="rect">
            <a:avLst/>
          </a:prstGeom>
          <a:solidFill>
            <a:schemeClr val="bg1"/>
          </a:solidFill>
          <a:ln>
            <a:solidFill>
              <a:schemeClr val="tx1"/>
            </a:solidFill>
            <a:prstDash val="dash"/>
          </a:ln>
        </p:spPr>
        <p:txBody>
          <a:bodyPr wrap="square" rtlCol="0">
            <a:spAutoFit/>
          </a:bodyPr>
          <a:lstStyle/>
          <a:p>
            <a:pPr algn="ctr"/>
            <a:r>
              <a:rPr lang="en-US" sz="1000" b="1" dirty="0"/>
              <a:t>DOG DATA RECORDED</a:t>
            </a:r>
          </a:p>
          <a:p>
            <a:pPr marL="171450" indent="-171450">
              <a:buFont typeface="Arial" panose="020B0604020202020204" pitchFamily="34" charset="0"/>
              <a:buChar char="•"/>
            </a:pPr>
            <a:r>
              <a:rPr lang="en-US" sz="1000" b="1" dirty="0"/>
              <a:t>Contact Information</a:t>
            </a:r>
          </a:p>
          <a:p>
            <a:pPr marL="171450" indent="-171450">
              <a:buFont typeface="Arial" panose="020B0604020202020204" pitchFamily="34" charset="0"/>
              <a:buChar char="•"/>
            </a:pPr>
            <a:r>
              <a:rPr lang="en-US" sz="1000" b="1" dirty="0"/>
              <a:t>Bounding Box</a:t>
            </a:r>
          </a:p>
          <a:p>
            <a:pPr marL="171450" indent="-171450">
              <a:buFont typeface="Arial" panose="020B0604020202020204" pitchFamily="34" charset="0"/>
              <a:buChar char="•"/>
            </a:pPr>
            <a:r>
              <a:rPr lang="en-US" sz="1000" b="1" dirty="0"/>
              <a:t>Location</a:t>
            </a:r>
            <a:endParaRPr lang="en-CA" sz="1000" b="1" dirty="0"/>
          </a:p>
        </p:txBody>
      </p:sp>
      <p:sp>
        <p:nvSpPr>
          <p:cNvPr id="252" name="TextBox 251">
            <a:extLst>
              <a:ext uri="{FF2B5EF4-FFF2-40B4-BE49-F238E27FC236}">
                <a16:creationId xmlns:a16="http://schemas.microsoft.com/office/drawing/2014/main" id="{E26C7F54-5FCF-4103-B182-00B3B35923E7}"/>
              </a:ext>
            </a:extLst>
          </p:cNvPr>
          <p:cNvSpPr txBox="1"/>
          <p:nvPr/>
        </p:nvSpPr>
        <p:spPr>
          <a:xfrm>
            <a:off x="7708953" y="2278977"/>
            <a:ext cx="1218075" cy="707886"/>
          </a:xfrm>
          <a:prstGeom prst="rect">
            <a:avLst/>
          </a:prstGeom>
          <a:solidFill>
            <a:schemeClr val="bg1"/>
          </a:solidFill>
          <a:ln>
            <a:solidFill>
              <a:schemeClr val="tx1"/>
            </a:solidFill>
            <a:prstDash val="dash"/>
          </a:ln>
        </p:spPr>
        <p:txBody>
          <a:bodyPr wrap="square" rtlCol="0">
            <a:spAutoFit/>
          </a:bodyPr>
          <a:lstStyle/>
          <a:p>
            <a:pPr algn="ctr"/>
            <a:r>
              <a:rPr lang="en-CA" sz="1000" b="1" dirty="0"/>
              <a:t>QUERY ENCODINGS OF FOUND DOGS BY LOCATION &amp; BREED</a:t>
            </a:r>
          </a:p>
        </p:txBody>
      </p:sp>
      <p:sp>
        <p:nvSpPr>
          <p:cNvPr id="253" name="TextBox 252">
            <a:extLst>
              <a:ext uri="{FF2B5EF4-FFF2-40B4-BE49-F238E27FC236}">
                <a16:creationId xmlns:a16="http://schemas.microsoft.com/office/drawing/2014/main" id="{494DC0D4-9F1D-4E02-A4C7-4F0242A0B9D3}"/>
              </a:ext>
            </a:extLst>
          </p:cNvPr>
          <p:cNvSpPr txBox="1"/>
          <p:nvPr/>
        </p:nvSpPr>
        <p:spPr>
          <a:xfrm>
            <a:off x="11125497" y="4153254"/>
            <a:ext cx="941896" cy="400110"/>
          </a:xfrm>
          <a:prstGeom prst="rect">
            <a:avLst/>
          </a:prstGeom>
          <a:solidFill>
            <a:schemeClr val="bg1"/>
          </a:solidFill>
          <a:ln>
            <a:solidFill>
              <a:schemeClr val="tx1"/>
            </a:solidFill>
            <a:prstDash val="dash"/>
          </a:ln>
        </p:spPr>
        <p:txBody>
          <a:bodyPr wrap="square" rtlCol="0">
            <a:spAutoFit/>
          </a:bodyPr>
          <a:lstStyle/>
          <a:p>
            <a:pPr algn="ctr"/>
            <a:r>
              <a:rPr lang="en-CA" sz="1000" b="1" dirty="0"/>
              <a:t>RETURN TOP 15 RESULTS</a:t>
            </a:r>
          </a:p>
        </p:txBody>
      </p:sp>
      <p:cxnSp>
        <p:nvCxnSpPr>
          <p:cNvPr id="254" name="Straight Arrow Connector 253">
            <a:extLst>
              <a:ext uri="{FF2B5EF4-FFF2-40B4-BE49-F238E27FC236}">
                <a16:creationId xmlns:a16="http://schemas.microsoft.com/office/drawing/2014/main" id="{775BCEFA-CD45-497E-BBD2-D429325AA702}"/>
              </a:ext>
            </a:extLst>
          </p:cNvPr>
          <p:cNvCxnSpPr>
            <a:cxnSpLocks/>
          </p:cNvCxnSpPr>
          <p:nvPr/>
        </p:nvCxnSpPr>
        <p:spPr>
          <a:xfrm flipH="1">
            <a:off x="11623550" y="4617844"/>
            <a:ext cx="10950" cy="20048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5E1B7B40-1AE1-4E2A-B4EC-1E13630FCB3B}"/>
              </a:ext>
            </a:extLst>
          </p:cNvPr>
          <p:cNvCxnSpPr>
            <a:cxnSpLocks/>
          </p:cNvCxnSpPr>
          <p:nvPr/>
        </p:nvCxnSpPr>
        <p:spPr>
          <a:xfrm flipH="1">
            <a:off x="696767" y="6687149"/>
            <a:ext cx="10829925" cy="3244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B3862835-727B-4585-9438-DF2F7C72A843}"/>
              </a:ext>
            </a:extLst>
          </p:cNvPr>
          <p:cNvCxnSpPr>
            <a:cxnSpLocks/>
          </p:cNvCxnSpPr>
          <p:nvPr/>
        </p:nvCxnSpPr>
        <p:spPr>
          <a:xfrm flipV="1">
            <a:off x="575156" y="4798771"/>
            <a:ext cx="0" cy="182389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7" name="Rectangle: Rounded Corners 256">
            <a:extLst>
              <a:ext uri="{FF2B5EF4-FFF2-40B4-BE49-F238E27FC236}">
                <a16:creationId xmlns:a16="http://schemas.microsoft.com/office/drawing/2014/main" id="{F871FF95-2CAF-49BE-8BA7-BFED6D57B304}"/>
              </a:ext>
            </a:extLst>
          </p:cNvPr>
          <p:cNvSpPr/>
          <p:nvPr/>
        </p:nvSpPr>
        <p:spPr>
          <a:xfrm>
            <a:off x="2571079" y="3076599"/>
            <a:ext cx="8488888" cy="2555063"/>
          </a:xfrm>
          <a:prstGeom prst="roundRect">
            <a:avLst>
              <a:gd name="adj" fmla="val 386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43586456"/>
      </p:ext>
    </p:extLst>
  </p:cSld>
  <p:clrMapOvr>
    <a:masterClrMapping/>
  </p:clrMapOvr>
  <mc:AlternateContent xmlns:mc="http://schemas.openxmlformats.org/markup-compatibility/2006" xmlns:p14="http://schemas.microsoft.com/office/powerpoint/2010/main">
    <mc:Choice Requires="p14">
      <p:transition spd="slow" p14:dur="2000" advTm="69949"/>
    </mc:Choice>
    <mc:Fallback xmlns="">
      <p:transition spd="slow" advTm="69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2"/>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44"/>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4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16" grpId="0"/>
      <p:bldP spid="218" grpId="0"/>
      <p:bldP spid="220" grpId="0" animBg="1"/>
      <p:bldP spid="229" grpId="0"/>
      <p:bldP spid="238" grpId="0" animBg="1"/>
      <p:bldP spid="241" grpId="0" animBg="1"/>
      <p:bldP spid="242" grpId="0" animBg="1"/>
      <p:bldP spid="244" grpId="0" animBg="1"/>
      <p:bldP spid="245" grpId="0" animBg="1"/>
      <p:bldP spid="248" grpId="0" animBg="1"/>
      <p:bldP spid="249" grpId="0"/>
      <p:bldP spid="251" grpId="0" animBg="1"/>
      <p:bldP spid="252" grpId="0" animBg="1"/>
      <p:bldP spid="2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Questions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966056" y="1884536"/>
            <a:ext cx="10425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a dog-identification model accurately determine if two dogs are the same using the entire body of each dog (i.e., no position restrictions)? </a:t>
            </a:r>
            <a:endParaRPr lang="zh-CN" sz="3200" dirty="0"/>
          </a:p>
        </p:txBody>
      </p:sp>
      <p:sp>
        <p:nvSpPr>
          <p:cNvPr id="7" name="文本框 4">
            <a:extLst>
              <a:ext uri="{FF2B5EF4-FFF2-40B4-BE49-F238E27FC236}">
                <a16:creationId xmlns:a16="http://schemas.microsoft.com/office/drawing/2014/main" id="{81B3538C-6A13-4D79-9FD1-FE1851532C69}"/>
              </a:ext>
            </a:extLst>
          </p:cNvPr>
          <p:cNvSpPr txBox="1"/>
          <p:nvPr/>
        </p:nvSpPr>
        <p:spPr>
          <a:xfrm>
            <a:off x="966056" y="4051512"/>
            <a:ext cx="874512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3200" dirty="0">
                <a:ea typeface="+mn-lt"/>
                <a:cs typeface="+mn-lt"/>
              </a:rPr>
              <a:t>Can we construct a pipeline that can accurately match lost and found dogs together?</a:t>
            </a:r>
          </a:p>
        </p:txBody>
      </p:sp>
    </p:spTree>
    <p:extLst>
      <p:ext uri="{BB962C8B-B14F-4D97-AF65-F5344CB8AC3E}">
        <p14:creationId xmlns:p14="http://schemas.microsoft.com/office/powerpoint/2010/main" val="847465460"/>
      </p:ext>
    </p:extLst>
  </p:cSld>
  <p:clrMapOvr>
    <a:masterClrMapping/>
  </p:clrMapOvr>
  <mc:AlternateContent xmlns:mc="http://schemas.openxmlformats.org/markup-compatibility/2006" xmlns:p14="http://schemas.microsoft.com/office/powerpoint/2010/main">
    <mc:Choice Requires="p14">
      <p:transition spd="slow" p14:dur="2000" advTm="10042"/>
    </mc:Choice>
    <mc:Fallback xmlns="">
      <p:transition spd="slow" advTm="100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Data</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3 Data-Sets:</a:t>
            </a:r>
            <a:endParaRPr lang="zh-CN" sz="3200" dirty="0"/>
          </a:p>
        </p:txBody>
      </p:sp>
      <p:sp>
        <p:nvSpPr>
          <p:cNvPr id="8" name="文本框 4">
            <a:extLst>
              <a:ext uri="{FF2B5EF4-FFF2-40B4-BE49-F238E27FC236}">
                <a16:creationId xmlns:a16="http://schemas.microsoft.com/office/drawing/2014/main" id="{206560DF-034B-468C-88CA-4C90C51EBFA9}"/>
              </a:ext>
            </a:extLst>
          </p:cNvPr>
          <p:cNvSpPr txBox="1"/>
          <p:nvPr/>
        </p:nvSpPr>
        <p:spPr>
          <a:xfrm>
            <a:off x="182063" y="2124629"/>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Extractor: Open Images Dataset</a:t>
            </a:r>
          </a:p>
          <a:p>
            <a:pPr marL="914400" lvl="1" indent="-457200">
              <a:buFont typeface="Arial" panose="020B0604020202020204" pitchFamily="34" charset="0"/>
              <a:buChar char="•"/>
            </a:pPr>
            <a:r>
              <a:rPr lang="en-CA" altLang="zh-CN" sz="2200" dirty="0"/>
              <a:t>Contained ~20 000 images of different dogs with annotated bounding boxes.</a:t>
            </a:r>
            <a:endParaRPr lang="zh-CN" sz="2200" dirty="0"/>
          </a:p>
        </p:txBody>
      </p:sp>
      <p:sp>
        <p:nvSpPr>
          <p:cNvPr id="10" name="文本框 4">
            <a:extLst>
              <a:ext uri="{FF2B5EF4-FFF2-40B4-BE49-F238E27FC236}">
                <a16:creationId xmlns:a16="http://schemas.microsoft.com/office/drawing/2014/main" id="{1C6E6542-ABA5-4393-8F32-16C66F7F7436}"/>
              </a:ext>
            </a:extLst>
          </p:cNvPr>
          <p:cNvSpPr txBox="1"/>
          <p:nvPr/>
        </p:nvSpPr>
        <p:spPr>
          <a:xfrm>
            <a:off x="182063" y="3342738"/>
            <a:ext cx="980706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Classifier: Stanford Dogs Dataset</a:t>
            </a:r>
          </a:p>
          <a:p>
            <a:pPr marL="914400" lvl="1" indent="-457200">
              <a:buFont typeface="Arial" panose="020B0604020202020204" pitchFamily="34" charset="0"/>
              <a:buChar char="•"/>
            </a:pPr>
            <a:r>
              <a:rPr lang="en-US" altLang="zh-CN" sz="2200" dirty="0">
                <a:ea typeface="+mn-lt"/>
                <a:cs typeface="+mn-lt"/>
              </a:rPr>
              <a:t>Contained ~20 000 images with 120 different breeds from around the world.</a:t>
            </a:r>
          </a:p>
        </p:txBody>
      </p:sp>
      <p:sp>
        <p:nvSpPr>
          <p:cNvPr id="13" name="文本框 4">
            <a:extLst>
              <a:ext uri="{FF2B5EF4-FFF2-40B4-BE49-F238E27FC236}">
                <a16:creationId xmlns:a16="http://schemas.microsoft.com/office/drawing/2014/main" id="{601D1792-7912-4F35-A34C-54B6EBC9245D}"/>
              </a:ext>
            </a:extLst>
          </p:cNvPr>
          <p:cNvSpPr txBox="1"/>
          <p:nvPr/>
        </p:nvSpPr>
        <p:spPr>
          <a:xfrm>
            <a:off x="182063" y="4312687"/>
            <a:ext cx="980706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altLang="zh-CN" sz="2200" dirty="0">
                <a:ea typeface="+mn-lt"/>
                <a:cs typeface="+mn-lt"/>
              </a:rPr>
              <a:t>Dog Comparator: Pet Finder Dataset</a:t>
            </a:r>
          </a:p>
          <a:p>
            <a:pPr marL="914400" lvl="1" indent="-457200">
              <a:buFont typeface="Arial" panose="020B0604020202020204" pitchFamily="34" charset="0"/>
              <a:buChar char="•"/>
            </a:pPr>
            <a:r>
              <a:rPr lang="en-US" altLang="zh-CN" sz="2200" dirty="0">
                <a:ea typeface="+mn-lt"/>
                <a:cs typeface="+mn-lt"/>
              </a:rPr>
              <a:t>Scraped multiple images for ~8000 dogs from petfinder.com with characteristics such as breed, location, and age.</a:t>
            </a:r>
          </a:p>
        </p:txBody>
      </p:sp>
    </p:spTree>
    <p:extLst>
      <p:ext uri="{BB962C8B-B14F-4D97-AF65-F5344CB8AC3E}">
        <p14:creationId xmlns:p14="http://schemas.microsoft.com/office/powerpoint/2010/main" val="116429430"/>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Test Results</a:t>
            </a:r>
            <a:endParaRPr lang="zh-CN" sz="4800" b="1" dirty="0">
              <a:solidFill>
                <a:schemeClr val="bg1"/>
              </a:solidFill>
              <a:ea typeface="+mn-lt"/>
              <a:cs typeface="+mn-lt"/>
            </a:endParaRPr>
          </a:p>
        </p:txBody>
      </p:sp>
      <p:pic>
        <p:nvPicPr>
          <p:cNvPr id="8" name="Picture 7" descr="Icon&#10;&#10;Description automatically generated">
            <a:extLst>
              <a:ext uri="{FF2B5EF4-FFF2-40B4-BE49-F238E27FC236}">
                <a16:creationId xmlns:a16="http://schemas.microsoft.com/office/drawing/2014/main" id="{68E57A9A-EDC7-0049-A8ED-E73880539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190" y="2843220"/>
            <a:ext cx="1110894" cy="1110894"/>
          </a:xfrm>
          <a:prstGeom prst="rect">
            <a:avLst/>
          </a:prstGeom>
        </p:spPr>
      </p:pic>
      <p:sp>
        <p:nvSpPr>
          <p:cNvPr id="9" name="TextBox 8">
            <a:extLst>
              <a:ext uri="{FF2B5EF4-FFF2-40B4-BE49-F238E27FC236}">
                <a16:creationId xmlns:a16="http://schemas.microsoft.com/office/drawing/2014/main" id="{AC96B5E4-D2CF-3D41-B0C4-FF32069310AF}"/>
              </a:ext>
            </a:extLst>
          </p:cNvPr>
          <p:cNvSpPr txBox="1"/>
          <p:nvPr/>
        </p:nvSpPr>
        <p:spPr>
          <a:xfrm>
            <a:off x="746622" y="2270640"/>
            <a:ext cx="3316031" cy="553998"/>
          </a:xfrm>
          <a:prstGeom prst="rect">
            <a:avLst/>
          </a:prstGeom>
          <a:noFill/>
        </p:spPr>
        <p:txBody>
          <a:bodyPr wrap="square" rtlCol="0">
            <a:spAutoFit/>
          </a:bodyPr>
          <a:lstStyle/>
          <a:p>
            <a:pPr algn="ctr"/>
            <a:r>
              <a:rPr lang="en-US" sz="3000" b="1" dirty="0"/>
              <a:t>DOG EXTRACTOR</a:t>
            </a:r>
            <a:endParaRPr lang="en-CA" sz="3000" b="1" dirty="0"/>
          </a:p>
        </p:txBody>
      </p:sp>
      <p:sp>
        <p:nvSpPr>
          <p:cNvPr id="28" name="Rectangle: Rounded Corners 240">
            <a:extLst>
              <a:ext uri="{FF2B5EF4-FFF2-40B4-BE49-F238E27FC236}">
                <a16:creationId xmlns:a16="http://schemas.microsoft.com/office/drawing/2014/main" id="{F11E8561-D06F-A34D-90ED-65A8485B866F}"/>
              </a:ext>
            </a:extLst>
          </p:cNvPr>
          <p:cNvSpPr/>
          <p:nvPr/>
        </p:nvSpPr>
        <p:spPr>
          <a:xfrm>
            <a:off x="746622"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Rounded Corners 240">
            <a:extLst>
              <a:ext uri="{FF2B5EF4-FFF2-40B4-BE49-F238E27FC236}">
                <a16:creationId xmlns:a16="http://schemas.microsoft.com/office/drawing/2014/main" id="{3E1E3670-814A-4147-BBC9-04B70504FF40}"/>
              </a:ext>
            </a:extLst>
          </p:cNvPr>
          <p:cNvSpPr/>
          <p:nvPr/>
        </p:nvSpPr>
        <p:spPr>
          <a:xfrm>
            <a:off x="4476000" y="2238630"/>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Rounded Corners 240">
            <a:extLst>
              <a:ext uri="{FF2B5EF4-FFF2-40B4-BE49-F238E27FC236}">
                <a16:creationId xmlns:a16="http://schemas.microsoft.com/office/drawing/2014/main" id="{CDE103A6-A94F-F94A-BEF9-C7F485609B86}"/>
              </a:ext>
            </a:extLst>
          </p:cNvPr>
          <p:cNvSpPr/>
          <p:nvPr/>
        </p:nvSpPr>
        <p:spPr>
          <a:xfrm>
            <a:off x="8246708" y="2231703"/>
            <a:ext cx="3240000" cy="3240000"/>
          </a:xfrm>
          <a:prstGeom prst="roundRect">
            <a:avLst>
              <a:gd name="adj" fmla="val 7861"/>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descr="Icon&#10;&#10;Description automatically generated">
            <a:extLst>
              <a:ext uri="{FF2B5EF4-FFF2-40B4-BE49-F238E27FC236}">
                <a16:creationId xmlns:a16="http://schemas.microsoft.com/office/drawing/2014/main" id="{8081BC68-A181-3943-85BF-5A4161972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151" y="2876443"/>
            <a:ext cx="1110894" cy="1110894"/>
          </a:xfrm>
          <a:prstGeom prst="rect">
            <a:avLst/>
          </a:prstGeom>
        </p:spPr>
      </p:pic>
      <p:sp>
        <p:nvSpPr>
          <p:cNvPr id="39" name="TextBox 38">
            <a:extLst>
              <a:ext uri="{FF2B5EF4-FFF2-40B4-BE49-F238E27FC236}">
                <a16:creationId xmlns:a16="http://schemas.microsoft.com/office/drawing/2014/main" id="{DDAFA515-20CF-FB49-BE91-BB6BD6646B25}"/>
              </a:ext>
            </a:extLst>
          </p:cNvPr>
          <p:cNvSpPr txBox="1"/>
          <p:nvPr/>
        </p:nvSpPr>
        <p:spPr>
          <a:xfrm>
            <a:off x="4437985" y="2289222"/>
            <a:ext cx="3316031" cy="553998"/>
          </a:xfrm>
          <a:prstGeom prst="rect">
            <a:avLst/>
          </a:prstGeom>
          <a:noFill/>
        </p:spPr>
        <p:txBody>
          <a:bodyPr wrap="square" rtlCol="0">
            <a:spAutoFit/>
          </a:bodyPr>
          <a:lstStyle/>
          <a:p>
            <a:pPr algn="ctr"/>
            <a:r>
              <a:rPr lang="en-US" sz="3000" b="1" dirty="0"/>
              <a:t>DOG CLASSIFIER</a:t>
            </a:r>
            <a:endParaRPr lang="en-CA" sz="3000" b="1" dirty="0"/>
          </a:p>
        </p:txBody>
      </p:sp>
      <p:pic>
        <p:nvPicPr>
          <p:cNvPr id="40" name="Picture 39" descr="Icon&#10;&#10;Description automatically generated">
            <a:extLst>
              <a:ext uri="{FF2B5EF4-FFF2-40B4-BE49-F238E27FC236}">
                <a16:creationId xmlns:a16="http://schemas.microsoft.com/office/drawing/2014/main" id="{BDDC01F6-A400-5443-AC9B-AE7C87A6B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5238" y="2843220"/>
            <a:ext cx="1110894" cy="1110894"/>
          </a:xfrm>
          <a:prstGeom prst="rect">
            <a:avLst/>
          </a:prstGeom>
        </p:spPr>
      </p:pic>
      <p:sp>
        <p:nvSpPr>
          <p:cNvPr id="41" name="TextBox 40">
            <a:extLst>
              <a:ext uri="{FF2B5EF4-FFF2-40B4-BE49-F238E27FC236}">
                <a16:creationId xmlns:a16="http://schemas.microsoft.com/office/drawing/2014/main" id="{2BE5C005-6279-464A-9E64-C2D1F96A66DD}"/>
              </a:ext>
            </a:extLst>
          </p:cNvPr>
          <p:cNvSpPr txBox="1"/>
          <p:nvPr/>
        </p:nvSpPr>
        <p:spPr>
          <a:xfrm>
            <a:off x="8025855" y="2272220"/>
            <a:ext cx="3709661" cy="553998"/>
          </a:xfrm>
          <a:prstGeom prst="rect">
            <a:avLst/>
          </a:prstGeom>
          <a:noFill/>
        </p:spPr>
        <p:txBody>
          <a:bodyPr wrap="square" rtlCol="0">
            <a:spAutoFit/>
          </a:bodyPr>
          <a:lstStyle/>
          <a:p>
            <a:pPr algn="ctr"/>
            <a:r>
              <a:rPr lang="en-US" sz="3000" b="1" dirty="0"/>
              <a:t>DOG COMPARATOR</a:t>
            </a:r>
            <a:endParaRPr lang="en-CA" sz="3000" b="1" dirty="0"/>
          </a:p>
        </p:txBody>
      </p:sp>
      <p:sp>
        <p:nvSpPr>
          <p:cNvPr id="42" name="文本框 4">
            <a:extLst>
              <a:ext uri="{FF2B5EF4-FFF2-40B4-BE49-F238E27FC236}">
                <a16:creationId xmlns:a16="http://schemas.microsoft.com/office/drawing/2014/main" id="{F00B3434-495A-8547-8E62-DF7ECE6D3569}"/>
              </a:ext>
            </a:extLst>
          </p:cNvPr>
          <p:cNvSpPr txBox="1"/>
          <p:nvPr/>
        </p:nvSpPr>
        <p:spPr>
          <a:xfrm>
            <a:off x="1256577" y="4156267"/>
            <a:ext cx="22961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MAP: </a:t>
            </a:r>
          </a:p>
          <a:p>
            <a:pPr algn="ctr"/>
            <a:r>
              <a:rPr lang="en-US" altLang="zh-CN" sz="3200" b="1" dirty="0">
                <a:ea typeface="+mn-lt"/>
                <a:cs typeface="+mn-lt"/>
              </a:rPr>
              <a:t>0.74</a:t>
            </a:r>
            <a:endParaRPr lang="zh-CN" sz="3200" b="1" dirty="0"/>
          </a:p>
        </p:txBody>
      </p:sp>
      <p:sp>
        <p:nvSpPr>
          <p:cNvPr id="43" name="文本框 4">
            <a:extLst>
              <a:ext uri="{FF2B5EF4-FFF2-40B4-BE49-F238E27FC236}">
                <a16:creationId xmlns:a16="http://schemas.microsoft.com/office/drawing/2014/main" id="{80019542-B7D9-8045-86FC-B9C25312EC57}"/>
              </a:ext>
            </a:extLst>
          </p:cNvPr>
          <p:cNvSpPr txBox="1"/>
          <p:nvPr/>
        </p:nvSpPr>
        <p:spPr>
          <a:xfrm>
            <a:off x="4690832"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85%</a:t>
            </a:r>
            <a:endParaRPr lang="zh-CN" sz="3200" b="1" dirty="0"/>
          </a:p>
        </p:txBody>
      </p:sp>
      <p:sp>
        <p:nvSpPr>
          <p:cNvPr id="44" name="文本框 4">
            <a:extLst>
              <a:ext uri="{FF2B5EF4-FFF2-40B4-BE49-F238E27FC236}">
                <a16:creationId xmlns:a16="http://schemas.microsoft.com/office/drawing/2014/main" id="{2EBE9C57-743A-3A49-873A-2E55C6543204}"/>
              </a:ext>
            </a:extLst>
          </p:cNvPr>
          <p:cNvSpPr txBox="1"/>
          <p:nvPr/>
        </p:nvSpPr>
        <p:spPr>
          <a:xfrm>
            <a:off x="8480919" y="4155317"/>
            <a:ext cx="279953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200" dirty="0">
                <a:ea typeface="+mn-lt"/>
                <a:cs typeface="+mn-lt"/>
              </a:rPr>
              <a:t>Top 1 Accuracy: </a:t>
            </a:r>
            <a:r>
              <a:rPr lang="en-US" altLang="zh-CN" sz="3200" b="1" dirty="0">
                <a:ea typeface="+mn-lt"/>
                <a:cs typeface="+mn-lt"/>
              </a:rPr>
              <a:t>89%</a:t>
            </a:r>
            <a:endParaRPr lang="zh-CN" sz="3200" b="1" dirty="0"/>
          </a:p>
        </p:txBody>
      </p:sp>
    </p:spTree>
    <p:extLst>
      <p:ext uri="{BB962C8B-B14F-4D97-AF65-F5344CB8AC3E}">
        <p14:creationId xmlns:p14="http://schemas.microsoft.com/office/powerpoint/2010/main" val="2548523958"/>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8" grpId="0" animBg="1"/>
      <p:bldP spid="36" grpId="0" animBg="1"/>
      <p:bldP spid="37" grpId="0" animBg="1"/>
      <p:bldP spid="39" grpId="0"/>
      <p:bldP spid="41" grpId="0"/>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4">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Demo</a:t>
            </a:r>
            <a:endParaRPr lang="zh-CN" sz="4800" b="1" dirty="0">
              <a:solidFill>
                <a:schemeClr val="bg1"/>
              </a:solidFill>
              <a:ea typeface="+mn-lt"/>
              <a:cs typeface="+mn-lt"/>
            </a:endParaRPr>
          </a:p>
        </p:txBody>
      </p:sp>
    </p:spTree>
    <p:custDataLst>
      <p:tags r:id="rId1"/>
    </p:custDataLst>
    <p:extLst>
      <p:ext uri="{BB962C8B-B14F-4D97-AF65-F5344CB8AC3E}">
        <p14:creationId xmlns:p14="http://schemas.microsoft.com/office/powerpoint/2010/main" val="1451829119"/>
      </p:ext>
    </p:extLst>
  </p:cSld>
  <p:clrMapOvr>
    <a:masterClrMapping/>
  </p:clrMapOvr>
  <mc:AlternateContent xmlns:mc="http://schemas.openxmlformats.org/markup-compatibility/2006" xmlns:p14="http://schemas.microsoft.com/office/powerpoint/2010/main">
    <mc:Choice Requires="p14">
      <p:transition spd="slow" p14:dur="2000" advTm="64283"/>
    </mc:Choice>
    <mc:Fallback xmlns="">
      <p:transition spd="slow" advTm="64283"/>
    </mc:Fallback>
  </mc:AlternateContent>
  <p:extLst>
    <p:ext uri="{E180D4A7-C9FB-4DFB-919C-405C955672EB}">
      <p14:showEvtLst xmlns:p14="http://schemas.microsoft.com/office/powerpoint/2010/main">
        <p14:playEvt time="2202" objId="3"/>
        <p14:triggerEvt type="onClick" time="2202" objId="3"/>
        <p14:triggerEvt type="onClick" time="28512" objId="3"/>
        <p14:triggerEvt type="onClick" time="36423" objId="3"/>
        <p14:stopEvt time="63194" objId="3"/>
        <p14:playEvt time="63229" objId="3"/>
        <p14:pauseEvt time="64246" objId="3"/>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63CB71-770E-4583-9A6B-BFD2CD649B27}"/>
              </a:ext>
            </a:extLst>
          </p:cNvPr>
          <p:cNvSpPr/>
          <p:nvPr/>
        </p:nvSpPr>
        <p:spPr>
          <a:xfrm>
            <a:off x="0" y="-18814"/>
            <a:ext cx="12192000" cy="1412826"/>
          </a:xfrm>
          <a:prstGeom prst="rect">
            <a:avLst/>
          </a:prstGeom>
          <a:solidFill>
            <a:srgbClr val="CC0633"/>
          </a:solidFill>
          <a:ln>
            <a:solidFill>
              <a:srgbClr val="CC0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6" name="Picture 5" descr="Graphical user interface, application&#10;&#10;Description automatically generated">
            <a:extLst>
              <a:ext uri="{FF2B5EF4-FFF2-40B4-BE49-F238E27FC236}">
                <a16:creationId xmlns:a16="http://schemas.microsoft.com/office/drawing/2014/main" id="{C4748201-781A-4327-B179-0D6E205B4E49}"/>
              </a:ext>
            </a:extLst>
          </p:cNvPr>
          <p:cNvPicPr>
            <a:picLocks noChangeAspect="1"/>
          </p:cNvPicPr>
          <p:nvPr/>
        </p:nvPicPr>
        <p:blipFill rotWithShape="1">
          <a:blip r:embed="rId3">
            <a:extLst>
              <a:ext uri="{28A0092B-C50C-407E-A947-70E740481C1C}">
                <a14:useLocalDpi xmlns:a14="http://schemas.microsoft.com/office/drawing/2010/main" val="0"/>
              </a:ext>
            </a:extLst>
          </a:blip>
          <a:srcRect r="58007" b="3574"/>
          <a:stretch/>
        </p:blipFill>
        <p:spPr>
          <a:xfrm>
            <a:off x="1" y="-23419"/>
            <a:ext cx="1187532" cy="632012"/>
          </a:xfrm>
          <a:prstGeom prst="rect">
            <a:avLst/>
          </a:prstGeom>
        </p:spPr>
      </p:pic>
      <p:sp>
        <p:nvSpPr>
          <p:cNvPr id="2" name="文本框 1">
            <a:extLst>
              <a:ext uri="{FF2B5EF4-FFF2-40B4-BE49-F238E27FC236}">
                <a16:creationId xmlns:a16="http://schemas.microsoft.com/office/drawing/2014/main" id="{F3344798-B676-4FE0-8E17-1763BD368CCF}"/>
              </a:ext>
            </a:extLst>
          </p:cNvPr>
          <p:cNvSpPr txBox="1"/>
          <p:nvPr/>
        </p:nvSpPr>
        <p:spPr>
          <a:xfrm>
            <a:off x="58325" y="669807"/>
            <a:ext cx="46529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800" b="1" dirty="0">
                <a:solidFill>
                  <a:schemeClr val="bg1"/>
                </a:solidFill>
                <a:ea typeface="+mn-lt"/>
                <a:cs typeface="+mn-lt"/>
              </a:rPr>
              <a:t>Results</a:t>
            </a:r>
            <a:endParaRPr lang="zh-CN" sz="4800" b="1" dirty="0">
              <a:solidFill>
                <a:schemeClr val="bg1"/>
              </a:solidFill>
              <a:ea typeface="+mn-lt"/>
              <a:cs typeface="+mn-lt"/>
            </a:endParaRPr>
          </a:p>
        </p:txBody>
      </p:sp>
      <p:sp>
        <p:nvSpPr>
          <p:cNvPr id="5" name="文本框 4">
            <a:extLst>
              <a:ext uri="{FF2B5EF4-FFF2-40B4-BE49-F238E27FC236}">
                <a16:creationId xmlns:a16="http://schemas.microsoft.com/office/drawing/2014/main" id="{68B1BA4B-3F2D-413D-B877-61D78EEBE4EB}"/>
              </a:ext>
            </a:extLst>
          </p:cNvPr>
          <p:cNvSpPr txBox="1"/>
          <p:nvPr/>
        </p:nvSpPr>
        <p:spPr>
          <a:xfrm>
            <a:off x="1955" y="1510594"/>
            <a:ext cx="9807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3200" dirty="0">
                <a:ea typeface="+mn-lt"/>
                <a:cs typeface="+mn-lt"/>
              </a:rPr>
              <a:t>Pipeline:</a:t>
            </a:r>
            <a:endParaRPr lang="zh-CN" sz="3200" dirty="0"/>
          </a:p>
        </p:txBody>
      </p:sp>
      <p:graphicFrame>
        <p:nvGraphicFramePr>
          <p:cNvPr id="10" name="Table 7">
            <a:extLst>
              <a:ext uri="{FF2B5EF4-FFF2-40B4-BE49-F238E27FC236}">
                <a16:creationId xmlns:a16="http://schemas.microsoft.com/office/drawing/2014/main" id="{8B2A35B5-D76D-4529-9180-06898F336DE1}"/>
              </a:ext>
            </a:extLst>
          </p:cNvPr>
          <p:cNvGraphicFramePr>
            <a:graphicFrameLocks noGrp="1"/>
          </p:cNvGraphicFramePr>
          <p:nvPr>
            <p:extLst>
              <p:ext uri="{D42A27DB-BD31-4B8C-83A1-F6EECF244321}">
                <p14:modId xmlns:p14="http://schemas.microsoft.com/office/powerpoint/2010/main" val="1069431607"/>
              </p:ext>
            </p:extLst>
          </p:nvPr>
        </p:nvGraphicFramePr>
        <p:xfrm>
          <a:off x="2807856" y="2714719"/>
          <a:ext cx="7204364" cy="2418233"/>
        </p:xfrm>
        <a:graphic>
          <a:graphicData uri="http://schemas.openxmlformats.org/drawingml/2006/table">
            <a:tbl>
              <a:tblPr firstRow="1" bandRow="1">
                <a:tableStyleId>{5C22544A-7EE6-4342-B048-85BDC9FD1C3A}</a:tableStyleId>
              </a:tblPr>
              <a:tblGrid>
                <a:gridCol w="1801091">
                  <a:extLst>
                    <a:ext uri="{9D8B030D-6E8A-4147-A177-3AD203B41FA5}">
                      <a16:colId xmlns:a16="http://schemas.microsoft.com/office/drawing/2014/main" val="2364566932"/>
                    </a:ext>
                  </a:extLst>
                </a:gridCol>
                <a:gridCol w="1801091">
                  <a:extLst>
                    <a:ext uri="{9D8B030D-6E8A-4147-A177-3AD203B41FA5}">
                      <a16:colId xmlns:a16="http://schemas.microsoft.com/office/drawing/2014/main" val="3994332267"/>
                    </a:ext>
                  </a:extLst>
                </a:gridCol>
                <a:gridCol w="1801091">
                  <a:extLst>
                    <a:ext uri="{9D8B030D-6E8A-4147-A177-3AD203B41FA5}">
                      <a16:colId xmlns:a16="http://schemas.microsoft.com/office/drawing/2014/main" val="1043512146"/>
                    </a:ext>
                  </a:extLst>
                </a:gridCol>
                <a:gridCol w="1801091">
                  <a:extLst>
                    <a:ext uri="{9D8B030D-6E8A-4147-A177-3AD203B41FA5}">
                      <a16:colId xmlns:a16="http://schemas.microsoft.com/office/drawing/2014/main" val="377210779"/>
                    </a:ext>
                  </a:extLst>
                </a:gridCol>
              </a:tblGrid>
              <a:tr h="1120211">
                <a:tc>
                  <a:txBody>
                    <a:bodyPr/>
                    <a:lstStyle/>
                    <a:p>
                      <a:pPr algn="ctr"/>
                      <a:r>
                        <a:rPr lang="en-CA" dirty="0"/>
                        <a:t>Number of Lost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Found Dogs</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Number of Dogs Returned</a:t>
                      </a:r>
                    </a:p>
                  </a:txBody>
                  <a:tcPr>
                    <a:lnB w="12700" cap="flat" cmpd="sng" algn="ctr">
                      <a:solidFill>
                        <a:schemeClr val="tx1"/>
                      </a:solidFill>
                      <a:prstDash val="solid"/>
                      <a:round/>
                      <a:headEnd type="none" w="med" len="med"/>
                      <a:tailEnd type="none" w="med" len="med"/>
                    </a:lnB>
                    <a:solidFill>
                      <a:srgbClr val="C00000"/>
                    </a:solidFill>
                  </a:tcPr>
                </a:tc>
                <a:tc>
                  <a:txBody>
                    <a:bodyPr/>
                    <a:lstStyle/>
                    <a:p>
                      <a:pPr algn="ctr"/>
                      <a:r>
                        <a:rPr lang="en-CA" dirty="0"/>
                        <a:t>Matching Accuracy</a:t>
                      </a:r>
                    </a:p>
                  </a:txBody>
                  <a:tcPr>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994514538"/>
                  </a:ext>
                </a:extLst>
              </a:tr>
              <a:tr h="649011">
                <a:tc>
                  <a:txBody>
                    <a:bodyPr/>
                    <a:lstStyle/>
                    <a:p>
                      <a:r>
                        <a:rPr lang="en-CA"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5101624"/>
                  </a:ext>
                </a:extLst>
              </a:tr>
              <a:tr h="649011">
                <a:tc>
                  <a:txBody>
                    <a:bodyPr/>
                    <a:lstStyle/>
                    <a:p>
                      <a:r>
                        <a:rPr lang="en-CA"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7992048"/>
                  </a:ext>
                </a:extLst>
              </a:tr>
            </a:tbl>
          </a:graphicData>
        </a:graphic>
      </p:graphicFrame>
    </p:spTree>
    <p:extLst>
      <p:ext uri="{BB962C8B-B14F-4D97-AF65-F5344CB8AC3E}">
        <p14:creationId xmlns:p14="http://schemas.microsoft.com/office/powerpoint/2010/main" val="2584111381"/>
      </p:ext>
    </p:extLst>
  </p:cSld>
  <p:clrMapOvr>
    <a:masterClrMapping/>
  </p:clrMapOvr>
  <mc:AlternateContent xmlns:mc="http://schemas.openxmlformats.org/markup-compatibility/2006" xmlns:p14="http://schemas.microsoft.com/office/powerpoint/2010/main">
    <mc:Choice Requires="p14">
      <p:transition spd="slow" p14:dur="2000" advTm="61822"/>
    </mc:Choice>
    <mc:Fallback xmlns="">
      <p:transition spd="slow" advTm="6182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818</Words>
  <Application>Microsoft Office PowerPoint</Application>
  <PresentationFormat>Widescreen</PresentationFormat>
  <Paragraphs>125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Dog Finder Application CMPT 733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Vickars</dc:creator>
  <cp:lastModifiedBy>Aidan Vickars</cp:lastModifiedBy>
  <cp:revision>53</cp:revision>
  <dcterms:created xsi:type="dcterms:W3CDTF">2021-01-30T02:38:27Z</dcterms:created>
  <dcterms:modified xsi:type="dcterms:W3CDTF">2022-04-11T14:12:39Z</dcterms:modified>
</cp:coreProperties>
</file>