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  <p:sldMasterId id="2147483668" r:id="rId2"/>
    <p:sldMasterId id="2147483749" r:id="rId3"/>
  </p:sldMasterIdLst>
  <p:notesMasterIdLst>
    <p:notesMasterId r:id="rId55"/>
  </p:notesMasterIdLst>
  <p:handoutMasterIdLst>
    <p:handoutMasterId r:id="rId56"/>
  </p:handoutMasterIdLst>
  <p:sldIdLst>
    <p:sldId id="486" r:id="rId4"/>
    <p:sldId id="642" r:id="rId5"/>
    <p:sldId id="595" r:id="rId6"/>
    <p:sldId id="704" r:id="rId7"/>
    <p:sldId id="711" r:id="rId8"/>
    <p:sldId id="707" r:id="rId9"/>
    <p:sldId id="710" r:id="rId10"/>
    <p:sldId id="698" r:id="rId11"/>
    <p:sldId id="715" r:id="rId12"/>
    <p:sldId id="716" r:id="rId13"/>
    <p:sldId id="722" r:id="rId14"/>
    <p:sldId id="724" r:id="rId15"/>
    <p:sldId id="753" r:id="rId16"/>
    <p:sldId id="791" r:id="rId17"/>
    <p:sldId id="726" r:id="rId18"/>
    <p:sldId id="792" r:id="rId19"/>
    <p:sldId id="728" r:id="rId20"/>
    <p:sldId id="793" r:id="rId21"/>
    <p:sldId id="794" r:id="rId22"/>
    <p:sldId id="790" r:id="rId23"/>
    <p:sldId id="796" r:id="rId24"/>
    <p:sldId id="795" r:id="rId25"/>
    <p:sldId id="797" r:id="rId26"/>
    <p:sldId id="798" r:id="rId27"/>
    <p:sldId id="799" r:id="rId28"/>
    <p:sldId id="807" r:id="rId29"/>
    <p:sldId id="808" r:id="rId30"/>
    <p:sldId id="809" r:id="rId31"/>
    <p:sldId id="810" r:id="rId32"/>
    <p:sldId id="811" r:id="rId33"/>
    <p:sldId id="812" r:id="rId34"/>
    <p:sldId id="813" r:id="rId35"/>
    <p:sldId id="814" r:id="rId36"/>
    <p:sldId id="815" r:id="rId37"/>
    <p:sldId id="818" r:id="rId38"/>
    <p:sldId id="806" r:id="rId39"/>
    <p:sldId id="744" r:id="rId40"/>
    <p:sldId id="746" r:id="rId41"/>
    <p:sldId id="745" r:id="rId42"/>
    <p:sldId id="764" r:id="rId43"/>
    <p:sldId id="770" r:id="rId44"/>
    <p:sldId id="816" r:id="rId45"/>
    <p:sldId id="817" r:id="rId46"/>
    <p:sldId id="785" r:id="rId47"/>
    <p:sldId id="771" r:id="rId48"/>
    <p:sldId id="772" r:id="rId49"/>
    <p:sldId id="788" r:id="rId50"/>
    <p:sldId id="802" r:id="rId51"/>
    <p:sldId id="765" r:id="rId52"/>
    <p:sldId id="786" r:id="rId53"/>
    <p:sldId id="787" r:id="rId54"/>
  </p:sldIdLst>
  <p:sldSz cx="9144000" cy="6858000" type="screen4x3"/>
  <p:notesSz cx="6858000" cy="9144000"/>
  <p:custShowLst>
    <p:custShow name="Lecture" id="0">
      <p:sldLst/>
    </p:custShow>
    <p:custShow name="Handout" id="1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89"/>
    <a:srgbClr val="000000"/>
    <a:srgbClr val="FF9999"/>
    <a:srgbClr val="E7E2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0298" autoAdjust="0"/>
    <p:restoredTop sz="76582" autoAdjust="0"/>
  </p:normalViewPr>
  <p:slideViewPr>
    <p:cSldViewPr>
      <p:cViewPr>
        <p:scale>
          <a:sx n="69" d="100"/>
          <a:sy n="69" d="100"/>
        </p:scale>
        <p:origin x="-187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" y="27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r>
              <a:rPr lang="en-US" smtClean="0"/>
              <a:t>The Future of Software Engineering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r>
              <a:rPr lang="en-US" smtClean="0"/>
              <a:t>December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r>
              <a:rPr lang="en-US" smtClean="0"/>
              <a:t>Twin-SPIN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2D6E0D9A-FCF3-48EC-92A4-F7239449DA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6067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r>
              <a:rPr lang="en-US" smtClean="0"/>
              <a:t>The Future of Software Engineering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r>
              <a:rPr lang="en-US" smtClean="0"/>
              <a:t>December 2010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r>
              <a:rPr lang="en-US" smtClean="0"/>
              <a:t>Twin-SPIN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D9CB0E98-E80B-4A42-BF02-E77AB449F8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777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Future of Software Engineering</a:t>
            </a: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December 2010</a:t>
            </a:r>
            <a:endParaRPr lang="en-US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Twin-SPIN</a:t>
            </a:r>
            <a:endParaRPr lang="en-US"/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5F952E-9DC1-4C3E-A624-023E0ED0AEB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6" name="Rectangle 2"/>
          <p:cNvSpPr>
            <a:spLocks noChangeArrowheads="1"/>
          </p:cNvSpPr>
          <p:nvPr/>
        </p:nvSpPr>
        <p:spPr bwMode="auto">
          <a:xfrm>
            <a:off x="3887391" y="-3024"/>
            <a:ext cx="2970609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56327" name="Rectangle 3"/>
          <p:cNvSpPr>
            <a:spLocks noChangeArrowheads="1"/>
          </p:cNvSpPr>
          <p:nvPr/>
        </p:nvSpPr>
        <p:spPr bwMode="auto">
          <a:xfrm>
            <a:off x="3887391" y="8684381"/>
            <a:ext cx="2970609" cy="45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729" tIns="0" rIns="18729" bIns="0" anchor="b"/>
          <a:lstStyle/>
          <a:p>
            <a:pPr algn="r" defTabSz="934005"/>
            <a:r>
              <a:rPr lang="en-US" sz="1000" i="1" dirty="0"/>
              <a:t>1</a:t>
            </a:r>
          </a:p>
        </p:txBody>
      </p:sp>
      <p:sp>
        <p:nvSpPr>
          <p:cNvPr id="56328" name="Rectangle 4"/>
          <p:cNvSpPr>
            <a:spLocks noChangeArrowheads="1"/>
          </p:cNvSpPr>
          <p:nvPr/>
        </p:nvSpPr>
        <p:spPr bwMode="auto">
          <a:xfrm>
            <a:off x="0" y="8684381"/>
            <a:ext cx="2970609" cy="45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56329" name="Rectangle 5"/>
          <p:cNvSpPr>
            <a:spLocks noChangeArrowheads="1"/>
          </p:cNvSpPr>
          <p:nvPr/>
        </p:nvSpPr>
        <p:spPr bwMode="auto">
          <a:xfrm>
            <a:off x="0" y="-3024"/>
            <a:ext cx="2970609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563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8975"/>
            <a:ext cx="4557713" cy="3419475"/>
          </a:xfrm>
          <a:ln cap="flat">
            <a:solidFill>
              <a:schemeClr val="tx1"/>
            </a:solidFill>
          </a:ln>
        </p:spPr>
      </p:sp>
      <p:sp>
        <p:nvSpPr>
          <p:cNvPr id="563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805" y="4340679"/>
            <a:ext cx="5030391" cy="4115405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EAD7-9BE8-4FAC-BA7E-B86AFA7F8EB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The Future of Software Engineering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December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Twin-SPIN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9CB0E98-E80B-4A42-BF02-E77AB449F8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6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00DE4-1640-45FA-8235-6F9F03A0150B}" type="slidenum">
              <a:rPr lang="en-US"/>
              <a:pPr/>
              <a:t>45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70412" cy="3427412"/>
          </a:xfrm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64"/>
            <a:ext cx="5029200" cy="4114487"/>
          </a:xfrm>
        </p:spPr>
        <p:txBody>
          <a:bodyPr/>
          <a:lstStyle/>
          <a:p>
            <a:endParaRPr lang="en-US" sz="16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Counterexamples</a:t>
            </a:r>
            <a:r>
              <a:rPr lang="en-US" baseline="0" dirty="0" smtClean="0"/>
              <a:t> can be hard to figure out when you have a functional system.  </a:t>
            </a:r>
            <a:br>
              <a:rPr lang="en-US" baseline="0" dirty="0" smtClean="0"/>
            </a:br>
            <a:r>
              <a:rPr lang="en-US" baseline="0" dirty="0" smtClean="0"/>
              <a:t>They are much harder to understand (in my experience) when doing these compositional proofs.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The Future of Software Engineering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December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Twin-SPIN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9CB0E98-E80B-4A42-BF02-E77AB449F81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8DFD8-56C4-4731-B925-034D32C17E6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341813"/>
            <a:ext cx="5715000" cy="43529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the point of my talk?</a:t>
            </a:r>
          </a:p>
          <a:p>
            <a:r>
              <a:rPr lang="en-US" baseline="0" dirty="0" smtClean="0"/>
              <a:t>   - Your how is my what.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The Future of Software Engineering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December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Twin-SPIN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9CB0E98-E80B-4A42-BF02-E77AB449F81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not a one man</a:t>
            </a:r>
            <a:r>
              <a:rPr lang="en-US" baseline="0" dirty="0" smtClean="0"/>
              <a:t> show!  Collins continues to use this technology.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The Future of Software Engineering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December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Twin-SPIN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9CB0E98-E80B-4A42-BF02-E77AB449F81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44491A-BD40-4D43-A25E-B798BF59776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The Future of Software Engineering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December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Twin-SPIN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9CB0E98-E80B-4A42-BF02-E77AB449F81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A7BFC-E384-4BFB-8AAC-A47C416EA3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0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1E093-14B0-48D9-82EC-8D857351C90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UofM-4_T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2670175"/>
            <a:ext cx="9145588" cy="4191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3391793" y="6279705"/>
            <a:ext cx="2425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0000"/>
                </a:solidFill>
              </a:rPr>
              <a:t>Software Engineering</a:t>
            </a:r>
            <a:r>
              <a:rPr lang="en-US" sz="1400" baseline="0" dirty="0" smtClean="0">
                <a:solidFill>
                  <a:srgbClr val="920000"/>
                </a:solidFill>
              </a:rPr>
              <a:t> Center</a:t>
            </a:r>
            <a:endParaRPr lang="en-US" sz="1400" dirty="0">
              <a:solidFill>
                <a:srgbClr val="920000"/>
              </a:solidFill>
            </a:endParaRPr>
          </a:p>
        </p:txBody>
      </p:sp>
      <p:pic>
        <p:nvPicPr>
          <p:cNvPr id="9" name="Picture 6" descr="goldyM2out-RGB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4956175"/>
            <a:ext cx="2743200" cy="19018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971800"/>
            <a:ext cx="6400800" cy="16002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76200"/>
            <a:ext cx="2133600" cy="365125"/>
          </a:xfrm>
        </p:spPr>
        <p:txBody>
          <a:bodyPr/>
          <a:lstStyle/>
          <a:p>
            <a:r>
              <a:rPr lang="en-US" smtClean="0"/>
              <a:t>February,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76200"/>
            <a:ext cx="2895600" cy="365125"/>
          </a:xfrm>
        </p:spPr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76200"/>
            <a:ext cx="2133600" cy="365125"/>
          </a:xfrm>
        </p:spPr>
        <p:txBody>
          <a:bodyPr/>
          <a:lstStyle/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February, 2012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3" descr="UofM-4_T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2670175"/>
            <a:ext cx="9145588" cy="4191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3391793" y="6279705"/>
            <a:ext cx="2425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0000"/>
                </a:solidFill>
              </a:rPr>
              <a:t>Software Engineering</a:t>
            </a:r>
            <a:r>
              <a:rPr lang="en-US" sz="1400" baseline="0" dirty="0" smtClean="0">
                <a:solidFill>
                  <a:srgbClr val="920000"/>
                </a:solidFill>
              </a:rPr>
              <a:t> Center</a:t>
            </a:r>
            <a:endParaRPr lang="en-US" sz="1400" dirty="0">
              <a:solidFill>
                <a:srgbClr val="920000"/>
              </a:solidFill>
            </a:endParaRPr>
          </a:p>
        </p:txBody>
      </p:sp>
      <p:pic>
        <p:nvPicPr>
          <p:cNvPr id="13" name="Picture 6" descr="goldyM2out-RGB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4956175"/>
            <a:ext cx="2743200" cy="1901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+mn-lt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+mn-lt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+mn-lt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+mn-lt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513" y="0"/>
            <a:ext cx="7837487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498600"/>
            <a:ext cx="8902700" cy="2359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00" y="4010025"/>
            <a:ext cx="8902700" cy="2359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 noChangeAspect="1"/>
          </p:cNvGrpSpPr>
          <p:nvPr userDrawn="1"/>
        </p:nvGrpSpPr>
        <p:grpSpPr bwMode="auto">
          <a:xfrm>
            <a:off x="20638" y="17463"/>
            <a:ext cx="2687637" cy="4040187"/>
            <a:chOff x="13" y="15"/>
            <a:chExt cx="2741" cy="3858"/>
          </a:xfrm>
        </p:grpSpPr>
        <p:sp>
          <p:nvSpPr>
            <p:cNvPr id="3179" name="Freeform 107"/>
            <p:cNvSpPr>
              <a:spLocks noChangeAspect="1"/>
            </p:cNvSpPr>
            <p:nvPr userDrawn="1"/>
          </p:nvSpPr>
          <p:spPr bwMode="auto">
            <a:xfrm>
              <a:off x="13" y="2190"/>
              <a:ext cx="1009" cy="98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906" y="98"/>
                </a:cxn>
                <a:cxn ang="0">
                  <a:pos x="1004" y="0"/>
                </a:cxn>
              </a:cxnLst>
              <a:rect l="0" t="0" r="r" b="b"/>
              <a:pathLst>
                <a:path w="1004" h="98">
                  <a:moveTo>
                    <a:pt x="1004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906" y="9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3180" name="Freeform 108"/>
            <p:cNvSpPr>
              <a:spLocks noChangeAspect="1"/>
            </p:cNvSpPr>
            <p:nvPr userDrawn="1"/>
          </p:nvSpPr>
          <p:spPr bwMode="auto">
            <a:xfrm>
              <a:off x="13" y="1016"/>
              <a:ext cx="411" cy="98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409" y="98"/>
                </a:cxn>
                <a:cxn ang="0">
                  <a:pos x="311" y="0"/>
                </a:cxn>
              </a:cxnLst>
              <a:rect l="0" t="0" r="r" b="b"/>
              <a:pathLst>
                <a:path w="409" h="98">
                  <a:moveTo>
                    <a:pt x="31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409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3181" name="Freeform 109"/>
            <p:cNvSpPr>
              <a:spLocks noChangeAspect="1"/>
            </p:cNvSpPr>
            <p:nvPr userDrawn="1"/>
          </p:nvSpPr>
          <p:spPr bwMode="auto">
            <a:xfrm>
              <a:off x="13" y="2789"/>
              <a:ext cx="420" cy="10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311" y="107"/>
                </a:cxn>
                <a:cxn ang="0">
                  <a:pos x="418" y="0"/>
                </a:cxn>
              </a:cxnLst>
              <a:rect l="0" t="0" r="r" b="b"/>
              <a:pathLst>
                <a:path w="418" h="107">
                  <a:moveTo>
                    <a:pt x="418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311" y="10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3182" name="Freeform 110"/>
            <p:cNvSpPr>
              <a:spLocks noChangeAspect="1"/>
            </p:cNvSpPr>
            <p:nvPr userDrawn="1"/>
          </p:nvSpPr>
          <p:spPr bwMode="auto">
            <a:xfrm>
              <a:off x="13" y="1599"/>
              <a:ext cx="1009" cy="9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004" y="98"/>
                </a:cxn>
                <a:cxn ang="0">
                  <a:pos x="906" y="0"/>
                </a:cxn>
              </a:cxnLst>
              <a:rect l="0" t="0" r="r" b="b"/>
              <a:pathLst>
                <a:path w="1004" h="98">
                  <a:moveTo>
                    <a:pt x="90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04" y="98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3183" name="Freeform 111"/>
            <p:cNvSpPr>
              <a:spLocks noChangeAspect="1"/>
            </p:cNvSpPr>
            <p:nvPr userDrawn="1"/>
          </p:nvSpPr>
          <p:spPr bwMode="auto">
            <a:xfrm>
              <a:off x="13" y="1222"/>
              <a:ext cx="2277" cy="286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2266" y="285"/>
                </a:cxn>
                <a:cxn ang="0">
                  <a:pos x="1982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66" h="285">
                  <a:moveTo>
                    <a:pt x="0" y="285"/>
                  </a:moveTo>
                  <a:lnTo>
                    <a:pt x="2266" y="285"/>
                  </a:lnTo>
                  <a:lnTo>
                    <a:pt x="1982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3184" name="Freeform 112"/>
            <p:cNvSpPr>
              <a:spLocks noChangeAspect="1"/>
            </p:cNvSpPr>
            <p:nvPr userDrawn="1"/>
          </p:nvSpPr>
          <p:spPr bwMode="auto">
            <a:xfrm>
              <a:off x="13" y="2395"/>
              <a:ext cx="2286" cy="286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991" y="285"/>
                </a:cxn>
                <a:cxn ang="0">
                  <a:pos x="227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75" h="285">
                  <a:moveTo>
                    <a:pt x="0" y="285"/>
                  </a:moveTo>
                  <a:lnTo>
                    <a:pt x="1991" y="285"/>
                  </a:lnTo>
                  <a:lnTo>
                    <a:pt x="227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3185" name="Freeform 113"/>
            <p:cNvSpPr>
              <a:spLocks noChangeAspect="1"/>
            </p:cNvSpPr>
            <p:nvPr userDrawn="1"/>
          </p:nvSpPr>
          <p:spPr bwMode="auto">
            <a:xfrm>
              <a:off x="13" y="1805"/>
              <a:ext cx="2741" cy="286"/>
            </a:xfrm>
            <a:custGeom>
              <a:avLst/>
              <a:gdLst/>
              <a:ahLst/>
              <a:cxnLst>
                <a:cxn ang="0">
                  <a:pos x="2586" y="0"/>
                </a:cxn>
                <a:cxn ang="0">
                  <a:pos x="0" y="0"/>
                </a:cxn>
                <a:cxn ang="0">
                  <a:pos x="0" y="285"/>
                </a:cxn>
                <a:cxn ang="0">
                  <a:pos x="2586" y="285"/>
                </a:cxn>
                <a:cxn ang="0">
                  <a:pos x="2728" y="142"/>
                </a:cxn>
                <a:cxn ang="0">
                  <a:pos x="2586" y="0"/>
                </a:cxn>
              </a:cxnLst>
              <a:rect l="0" t="0" r="r" b="b"/>
              <a:pathLst>
                <a:path w="2728" h="285">
                  <a:moveTo>
                    <a:pt x="2586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586" y="285"/>
                  </a:lnTo>
                  <a:lnTo>
                    <a:pt x="2728" y="142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3186" name="Freeform 114"/>
            <p:cNvSpPr>
              <a:spLocks noChangeAspect="1"/>
            </p:cNvSpPr>
            <p:nvPr userDrawn="1"/>
          </p:nvSpPr>
          <p:spPr bwMode="auto">
            <a:xfrm>
              <a:off x="13" y="2994"/>
              <a:ext cx="1679" cy="286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86" y="285"/>
                </a:cxn>
                <a:cxn ang="0">
                  <a:pos x="1671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71" h="285">
                  <a:moveTo>
                    <a:pt x="0" y="285"/>
                  </a:moveTo>
                  <a:lnTo>
                    <a:pt x="1386" y="285"/>
                  </a:lnTo>
                  <a:lnTo>
                    <a:pt x="1671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3187" name="Freeform 115"/>
            <p:cNvSpPr>
              <a:spLocks noChangeAspect="1"/>
            </p:cNvSpPr>
            <p:nvPr userDrawn="1"/>
          </p:nvSpPr>
          <p:spPr bwMode="auto">
            <a:xfrm>
              <a:off x="13" y="3588"/>
              <a:ext cx="1071" cy="285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782" y="284"/>
                </a:cxn>
                <a:cxn ang="0">
                  <a:pos x="1066" y="0"/>
                </a:cxn>
                <a:cxn ang="0">
                  <a:pos x="0" y="0"/>
                </a:cxn>
                <a:cxn ang="0">
                  <a:pos x="0" y="284"/>
                </a:cxn>
              </a:cxnLst>
              <a:rect l="0" t="0" r="r" b="b"/>
              <a:pathLst>
                <a:path w="1066" h="284">
                  <a:moveTo>
                    <a:pt x="0" y="284"/>
                  </a:moveTo>
                  <a:lnTo>
                    <a:pt x="782" y="284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3188" name="Freeform 116"/>
            <p:cNvSpPr>
              <a:spLocks noChangeAspect="1"/>
            </p:cNvSpPr>
            <p:nvPr userDrawn="1"/>
          </p:nvSpPr>
          <p:spPr bwMode="auto">
            <a:xfrm>
              <a:off x="13" y="15"/>
              <a:ext cx="1089" cy="286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084" y="285"/>
                </a:cxn>
                <a:cxn ang="0">
                  <a:pos x="800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084" h="285">
                  <a:moveTo>
                    <a:pt x="0" y="285"/>
                  </a:moveTo>
                  <a:lnTo>
                    <a:pt x="1084" y="285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3189" name="Freeform 117"/>
            <p:cNvSpPr>
              <a:spLocks noChangeAspect="1"/>
            </p:cNvSpPr>
            <p:nvPr userDrawn="1"/>
          </p:nvSpPr>
          <p:spPr bwMode="auto">
            <a:xfrm>
              <a:off x="13" y="614"/>
              <a:ext cx="1688" cy="286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680" y="285"/>
                </a:cxn>
                <a:cxn ang="0">
                  <a:pos x="139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80" h="285">
                  <a:moveTo>
                    <a:pt x="0" y="285"/>
                  </a:moveTo>
                  <a:lnTo>
                    <a:pt x="1680" y="285"/>
                  </a:lnTo>
                  <a:lnTo>
                    <a:pt x="13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</p:grpSp>
      <p:sp>
        <p:nvSpPr>
          <p:cNvPr id="3190" name="Line 118"/>
          <p:cNvSpPr>
            <a:spLocks noChangeShapeType="1"/>
          </p:cNvSpPr>
          <p:nvPr userDrawn="1"/>
        </p:nvSpPr>
        <p:spPr bwMode="auto">
          <a:xfrm>
            <a:off x="0" y="4075113"/>
            <a:ext cx="9144000" cy="1587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3191" name="Rectangle 119"/>
          <p:cNvSpPr>
            <a:spLocks noChangeArrowheads="1"/>
          </p:cNvSpPr>
          <p:nvPr userDrawn="1"/>
        </p:nvSpPr>
        <p:spPr bwMode="auto">
          <a:xfrm>
            <a:off x="533400" y="5346700"/>
            <a:ext cx="8153400" cy="663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marL="177800" indent="-177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ea typeface="ＭＳ Ｐゴシック" pitchFamily="1" charset="-128"/>
              </a:rPr>
              <a:t>	Sponsored by the U.S. Department of Defense</a:t>
            </a:r>
          </a:p>
          <a:p>
            <a:pPr marL="177800" indent="-177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ea typeface="ＭＳ Ｐゴシック" pitchFamily="1" charset="-128"/>
              </a:rPr>
              <a:t>© 	</a:t>
            </a:r>
            <a:r>
              <a:rPr lang="en-US" sz="1200" b="1" dirty="0" smtClean="0">
                <a:solidFill>
                  <a:srgbClr val="000000"/>
                </a:solidFill>
                <a:ea typeface="ＭＳ Ｐゴシック" pitchFamily="1" charset="-128"/>
              </a:rPr>
              <a:t>2010 </a:t>
            </a:r>
            <a:r>
              <a:rPr lang="en-US" sz="1200" b="1" dirty="0">
                <a:solidFill>
                  <a:srgbClr val="000000"/>
                </a:solidFill>
                <a:ea typeface="ＭＳ Ｐゴシック" pitchFamily="1" charset="-128"/>
              </a:rPr>
              <a:t>by Carnegie Mellon University</a:t>
            </a:r>
            <a:endParaRPr lang="en-US" sz="1400" b="1" dirty="0">
              <a:solidFill>
                <a:srgbClr val="000000"/>
              </a:solidFill>
              <a:ea typeface="ＭＳ Ｐゴシック" pitchFamily="1" charset="-128"/>
            </a:endParaRPr>
          </a:p>
          <a:p>
            <a:pPr marL="177800" indent="-177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ea typeface="ＭＳ Ｐゴシック" pitchFamily="1" charset="-128"/>
              </a:rPr>
              <a:t>	This material is approved  for public release.  Distribution is limited by the Software Engineering Institute to attendees.</a:t>
            </a:r>
            <a:endParaRPr lang="en-US" sz="2000" dirty="0">
              <a:solidFill>
                <a:srgbClr val="000000"/>
              </a:solidFill>
              <a:ea typeface="ＭＳ Ｐゴシック" pitchFamily="1" charset="-128"/>
            </a:endParaRPr>
          </a:p>
        </p:txBody>
      </p:sp>
      <p:pic>
        <p:nvPicPr>
          <p:cNvPr id="3193" name="Picture 121" descr="SEI_CMU_1Line_Blk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590550"/>
            <a:ext cx="5522913" cy="330200"/>
          </a:xfrm>
          <a:prstGeom prst="rect">
            <a:avLst/>
          </a:prstGeom>
          <a:noFill/>
        </p:spPr>
      </p:pic>
      <p:sp>
        <p:nvSpPr>
          <p:cNvPr id="3197" name="Rectangle 125"/>
          <p:cNvSpPr>
            <a:spLocks noGrp="1" noChangeArrowheads="1"/>
          </p:cNvSpPr>
          <p:nvPr>
            <p:ph type="ctrTitle" sz="quarter"/>
          </p:nvPr>
        </p:nvSpPr>
        <p:spPr>
          <a:xfrm>
            <a:off x="3228975" y="1219200"/>
            <a:ext cx="5153025" cy="1470025"/>
          </a:xfrm>
        </p:spPr>
        <p:txBody>
          <a:bodyPr lIns="91440" tIns="45720" rIns="91440" bIns="45720"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00" name="Rectangle 128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3228975" y="3476625"/>
            <a:ext cx="5181600" cy="485775"/>
          </a:xfrm>
        </p:spPr>
        <p:txBody>
          <a:bodyPr lIns="91440" tIns="45720" rIns="91440" bIns="45720" anchor="ctr"/>
          <a:lstStyle>
            <a:lvl1pPr>
              <a:spcAft>
                <a:spcPct val="0"/>
              </a:spcAft>
              <a:defRPr sz="17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213" name="Text Box 141"/>
          <p:cNvSpPr txBox="1">
            <a:spLocks noChangeArrowheads="1"/>
          </p:cNvSpPr>
          <p:nvPr userDrawn="1"/>
        </p:nvSpPr>
        <p:spPr bwMode="auto">
          <a:xfrm>
            <a:off x="3219450" y="2438400"/>
            <a:ext cx="5029200" cy="833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2309" tIns="46154" rIns="92309" bIns="46154">
            <a:spAutoFit/>
          </a:bodyPr>
          <a:lstStyle/>
          <a:p>
            <a:pPr fontAlgn="base">
              <a:lnSpc>
                <a:spcPct val="70000"/>
              </a:lnSpc>
              <a:spcBef>
                <a:spcPct val="30000"/>
              </a:spcBef>
              <a:spcAft>
                <a:spcPct val="0"/>
              </a:spcAft>
              <a:tabLst>
                <a:tab pos="292100" algn="l"/>
                <a:tab pos="571500" algn="l"/>
              </a:tabLst>
            </a:pPr>
            <a:r>
              <a:rPr lang="en-US">
                <a:solidFill>
                  <a:srgbClr val="000000"/>
                </a:solidFill>
                <a:ea typeface="ＭＳ Ｐゴシック" pitchFamily="1" charset="-128"/>
              </a:rPr>
              <a:t>Software Engineering Institute</a:t>
            </a:r>
          </a:p>
          <a:p>
            <a:pPr fontAlgn="base">
              <a:lnSpc>
                <a:spcPct val="70000"/>
              </a:lnSpc>
              <a:spcBef>
                <a:spcPct val="30000"/>
              </a:spcBef>
              <a:spcAft>
                <a:spcPct val="0"/>
              </a:spcAft>
              <a:tabLst>
                <a:tab pos="292100" algn="l"/>
                <a:tab pos="571500" algn="l"/>
              </a:tabLst>
            </a:pPr>
            <a:r>
              <a:rPr lang="en-US">
                <a:solidFill>
                  <a:srgbClr val="000000"/>
                </a:solidFill>
                <a:ea typeface="ＭＳ Ｐゴシック" pitchFamily="1" charset="-128"/>
              </a:rPr>
              <a:t>Carnegie Mellon University</a:t>
            </a:r>
          </a:p>
          <a:p>
            <a:pPr fontAlgn="base">
              <a:lnSpc>
                <a:spcPct val="70000"/>
              </a:lnSpc>
              <a:spcBef>
                <a:spcPct val="30000"/>
              </a:spcBef>
              <a:spcAft>
                <a:spcPct val="0"/>
              </a:spcAft>
              <a:tabLst>
                <a:tab pos="292100" algn="l"/>
                <a:tab pos="571500" algn="l"/>
              </a:tabLst>
            </a:pPr>
            <a:r>
              <a:rPr lang="en-US">
                <a:solidFill>
                  <a:srgbClr val="000000"/>
                </a:solidFill>
                <a:ea typeface="ＭＳ Ｐゴシック" pitchFamily="1" charset="-128"/>
              </a:rPr>
              <a:t>Pittsburgh, PA  15213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417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7575" y="1295400"/>
            <a:ext cx="404336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533400"/>
            <a:ext cx="2058988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60261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533400" y="1295400"/>
            <a:ext cx="4041775" cy="49530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7575" y="1295400"/>
            <a:ext cx="4043363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 sz="2400">
                <a:latin typeface="+mn-lt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+mn-lt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+mn-lt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+mn-lt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 sz="2400">
                <a:latin typeface="+mn-lt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+mn-lt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+mn-lt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+mn-lt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+mn-lt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+mn-lt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+mn-lt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+mn-lt"/>
                <a:ea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+mn-lt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+mn-lt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+mn-lt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+mn-lt"/>
                <a:ea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 sz="2800">
                <a:latin typeface="+mn-lt"/>
                <a:ea typeface="Tahoma" pitchFamily="34" charset="0"/>
                <a:cs typeface="Tahoma" pitchFamily="34" charset="0"/>
              </a:defRPr>
            </a:lvl2pPr>
            <a:lvl3pPr>
              <a:defRPr sz="2400">
                <a:latin typeface="+mn-lt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+mn-lt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+mn-lt"/>
                <a:ea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UofM-4_M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0" y="0"/>
            <a:ext cx="9145588" cy="676433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86509" y="6537283"/>
            <a:ext cx="2425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0000"/>
                </a:solidFill>
              </a:rPr>
              <a:t>Software Engineering</a:t>
            </a:r>
            <a:r>
              <a:rPr lang="en-US" sz="1400" baseline="0" dirty="0" smtClean="0">
                <a:solidFill>
                  <a:srgbClr val="920000"/>
                </a:solidFill>
              </a:rPr>
              <a:t> Center</a:t>
            </a:r>
            <a:endParaRPr lang="en-US" sz="1400" dirty="0">
              <a:solidFill>
                <a:srgbClr val="92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February,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C00000"/>
                </a:solidFill>
              </a:defRPr>
            </a:lvl1pPr>
          </a:lstStyle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C00000"/>
                </a:solidFill>
              </a:defRPr>
            </a:lvl1pPr>
          </a:lstStyle>
          <a:p>
            <a:fld id="{A5FA6E97-0784-490A-A9E7-F8345BF344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February, 2012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FA6E97-0784-490A-A9E7-F8345BF344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760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Rectangle 90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2375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15" name="Rectangle 9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33400"/>
            <a:ext cx="82359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16" name="Line 92"/>
          <p:cNvSpPr>
            <a:spLocks noChangeShapeType="1"/>
          </p:cNvSpPr>
          <p:nvPr/>
        </p:nvSpPr>
        <p:spPr bwMode="auto">
          <a:xfrm>
            <a:off x="0" y="406400"/>
            <a:ext cx="9144000" cy="1588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117" name="Rectangle 93"/>
          <p:cNvSpPr>
            <a:spLocks noChangeArrowheads="1"/>
          </p:cNvSpPr>
          <p:nvPr/>
        </p:nvSpPr>
        <p:spPr bwMode="ltGray">
          <a:xfrm>
            <a:off x="6054725" y="6575425"/>
            <a:ext cx="23558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00000"/>
                </a:solidFill>
                <a:ea typeface="ＭＳ Ｐゴシック" pitchFamily="1" charset="-128"/>
              </a:rPr>
              <a:t>© </a:t>
            </a:r>
            <a:r>
              <a:rPr lang="en-US" sz="800" b="1" dirty="0" smtClean="0">
                <a:solidFill>
                  <a:srgbClr val="000000"/>
                </a:solidFill>
                <a:ea typeface="ＭＳ Ｐゴシック" pitchFamily="1" charset="-128"/>
              </a:rPr>
              <a:t>2010 </a:t>
            </a:r>
            <a:r>
              <a:rPr lang="en-US" sz="800" b="1" dirty="0">
                <a:solidFill>
                  <a:srgbClr val="000000"/>
                </a:solidFill>
                <a:ea typeface="ＭＳ Ｐゴシック" pitchFamily="1" charset="-128"/>
              </a:rPr>
              <a:t>Carnegie Mellon University</a:t>
            </a:r>
            <a:endParaRPr lang="en-US" sz="800" dirty="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118" name="Rectangle 94"/>
          <p:cNvSpPr>
            <a:spLocks noChangeArrowheads="1"/>
          </p:cNvSpPr>
          <p:nvPr/>
        </p:nvSpPr>
        <p:spPr bwMode="auto">
          <a:xfrm>
            <a:off x="457200" y="101600"/>
            <a:ext cx="5334000" cy="24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685" tIns="46342" rIns="92685" bIns="46342">
            <a:spAutoFit/>
          </a:bodyPr>
          <a:lstStyle/>
          <a:p>
            <a:pPr defTabSz="8112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ea typeface="ＭＳ Ｐゴシック" pitchFamily="1" charset="-128"/>
              </a:rPr>
              <a:t>An Overview of AADL V2</a:t>
            </a:r>
            <a:endParaRPr lang="en-US" sz="1000" b="1" dirty="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119" name="Rectangle 95"/>
          <p:cNvSpPr>
            <a:spLocks noChangeArrowheads="1"/>
          </p:cNvSpPr>
          <p:nvPr/>
        </p:nvSpPr>
        <p:spPr bwMode="auto">
          <a:xfrm>
            <a:off x="8450263" y="6565900"/>
            <a:ext cx="323850" cy="2286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B0839839-20DE-4AC0-980C-540449044AAE}" type="slidenum">
              <a:rPr lang="en-US" sz="900" b="1">
                <a:solidFill>
                  <a:srgbClr val="000000"/>
                </a:solidFill>
                <a:ea typeface="ＭＳ Ｐゴシック" pitchFamily="1" charset="-128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>
                    <a:tint val="75000"/>
                  </a:srgbClr>
                </a:solidFill>
                <a:ea typeface="ＭＳ Ｐゴシック" pitchFamily="1" charset="-128"/>
              </a:rPr>
              <a:t>IFIP 2012:  Mike Whalen</a:t>
            </a:r>
            <a:endParaRPr lang="en-US" b="1">
              <a:solidFill>
                <a:srgbClr val="000000">
                  <a:tint val="75000"/>
                </a:srgbClr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</p:sldLayoutIdLst>
  <p:transition/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SzPct val="7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•"/>
        <a:defRPr>
          <a:solidFill>
            <a:srgbClr val="3C4F82"/>
          </a:solidFill>
          <a:latin typeface="+mn-lt"/>
        </a:defRPr>
      </a:lvl2pPr>
      <a:lvl3pPr marL="576263" indent="-179388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3C4F82"/>
          </a:solidFill>
          <a:latin typeface="+mn-lt"/>
        </a:defRPr>
      </a:lvl3pPr>
      <a:lvl4pPr marL="858838" indent="-16827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>
          <a:solidFill>
            <a:schemeClr val="bg2"/>
          </a:solidFill>
          <a:latin typeface="+mn-lt"/>
        </a:defRPr>
      </a:lvl4pPr>
      <a:lvl5pPr marL="11430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chemeClr val="bg2"/>
          </a:solidFill>
          <a:latin typeface="+mn-lt"/>
        </a:defRPr>
      </a:lvl5pPr>
      <a:lvl6pPr marL="16002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chemeClr val="bg2"/>
          </a:solidFill>
          <a:latin typeface="+mn-lt"/>
        </a:defRPr>
      </a:lvl6pPr>
      <a:lvl7pPr marL="20574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chemeClr val="bg2"/>
          </a:solidFill>
          <a:latin typeface="+mn-lt"/>
        </a:defRPr>
      </a:lvl7pPr>
      <a:lvl8pPr marL="25146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chemeClr val="bg2"/>
          </a:solidFill>
          <a:latin typeface="+mn-lt"/>
        </a:defRPr>
      </a:lvl8pPr>
      <a:lvl9pPr marL="29718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5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432560" y="359898"/>
            <a:ext cx="7406640" cy="19261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Compositional Safety and Security Analysis of Architecture Models</a:t>
            </a:r>
            <a:endParaRPr lang="en-US" dirty="0" smtClean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990600" y="3200400"/>
            <a:ext cx="7086600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Mike Whalen</a:t>
            </a:r>
          </a:p>
          <a:p>
            <a:r>
              <a:rPr lang="en-US" sz="1900" dirty="0" smtClean="0">
                <a:solidFill>
                  <a:schemeClr val="tx1"/>
                </a:solidFill>
              </a:rPr>
              <a:t>Program Director</a:t>
            </a:r>
            <a:br>
              <a:rPr lang="en-US" sz="1900" dirty="0" smtClean="0">
                <a:solidFill>
                  <a:schemeClr val="tx1"/>
                </a:solidFill>
              </a:rPr>
            </a:br>
            <a:r>
              <a:rPr lang="en-US" sz="1900" dirty="0" smtClean="0">
                <a:solidFill>
                  <a:schemeClr val="tx1"/>
                </a:solidFill>
              </a:rPr>
              <a:t>University of Minnesota Software Engineering Center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990600" y="350520"/>
            <a:ext cx="8153400" cy="868680"/>
          </a:xfrm>
        </p:spPr>
        <p:txBody>
          <a:bodyPr>
            <a:noAutofit/>
          </a:bodyPr>
          <a:lstStyle/>
          <a:p>
            <a:r>
              <a:rPr lang="en-US" sz="3500" dirty="0" smtClean="0"/>
              <a:t>System Design Through Pattern Application</a:t>
            </a:r>
            <a:br>
              <a:rPr lang="en-US" sz="3500" dirty="0" smtClean="0"/>
            </a:br>
            <a:endParaRPr lang="en-US" sz="3500" dirty="0"/>
          </a:p>
        </p:txBody>
      </p:sp>
      <p:sp>
        <p:nvSpPr>
          <p:cNvPr id="7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D2A4-BC34-402A-A326-382728C7CEE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8195" name="Picture 3" descr="Ideal_System_Page_1"/>
          <p:cNvPicPr>
            <a:picLocks noChangeArrowheads="1"/>
          </p:cNvPicPr>
          <p:nvPr/>
        </p:nvPicPr>
        <p:blipFill>
          <a:blip r:embed="rId2" cstate="print"/>
          <a:srcRect b="8235"/>
          <a:stretch>
            <a:fillRect/>
          </a:stretch>
        </p:blipFill>
        <p:spPr bwMode="auto">
          <a:xfrm>
            <a:off x="858838" y="2005013"/>
            <a:ext cx="1425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2393950" y="2000250"/>
            <a:ext cx="1446213" cy="3887788"/>
            <a:chOff x="1508" y="1260"/>
            <a:chExt cx="911" cy="2449"/>
          </a:xfrm>
        </p:grpSpPr>
        <p:pic>
          <p:nvPicPr>
            <p:cNvPr id="8260" name="Picture 6" descr="Replicate_FGS_Page_3"/>
            <p:cNvPicPr>
              <a:picLocks noChangeArrowheads="1"/>
            </p:cNvPicPr>
            <p:nvPr/>
          </p:nvPicPr>
          <p:blipFill>
            <a:blip r:embed="rId3" cstate="print"/>
            <a:srcRect b="8235"/>
            <a:stretch>
              <a:fillRect/>
            </a:stretch>
          </p:blipFill>
          <p:spPr bwMode="auto">
            <a:xfrm>
              <a:off x="1508" y="3006"/>
              <a:ext cx="898" cy="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61" name="Picture 7" descr="Replicate_FGS_Page_1"/>
            <p:cNvPicPr>
              <a:picLocks noChangeArrowheads="1"/>
            </p:cNvPicPr>
            <p:nvPr/>
          </p:nvPicPr>
          <p:blipFill>
            <a:blip r:embed="rId4" cstate="print"/>
            <a:srcRect b="8235"/>
            <a:stretch>
              <a:fillRect/>
            </a:stretch>
          </p:blipFill>
          <p:spPr bwMode="auto">
            <a:xfrm>
              <a:off x="1520" y="1260"/>
              <a:ext cx="899" cy="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62" name="Picture 8" descr="Replicate_FGS_Page_2"/>
            <p:cNvPicPr>
              <a:picLocks noChangeArrowheads="1"/>
            </p:cNvPicPr>
            <p:nvPr/>
          </p:nvPicPr>
          <p:blipFill>
            <a:blip r:embed="rId5" cstate="print"/>
            <a:srcRect b="8235"/>
            <a:stretch>
              <a:fillRect/>
            </a:stretch>
          </p:blipFill>
          <p:spPr bwMode="auto">
            <a:xfrm>
              <a:off x="1513" y="2121"/>
              <a:ext cx="899" cy="70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</p:spPr>
        </p:pic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960813" y="2000250"/>
            <a:ext cx="1435100" cy="3890963"/>
            <a:chOff x="2495" y="1260"/>
            <a:chExt cx="904" cy="2451"/>
          </a:xfrm>
        </p:grpSpPr>
        <p:pic>
          <p:nvPicPr>
            <p:cNvPr id="8257" name="Picture 9" descr="Leader_Selection_Page_1"/>
            <p:cNvPicPr>
              <a:picLocks noChangeArrowheads="1"/>
            </p:cNvPicPr>
            <p:nvPr/>
          </p:nvPicPr>
          <p:blipFill>
            <a:blip r:embed="rId4" cstate="print"/>
            <a:srcRect b="8235"/>
            <a:stretch>
              <a:fillRect/>
            </a:stretch>
          </p:blipFill>
          <p:spPr bwMode="auto">
            <a:xfrm>
              <a:off x="2500" y="1260"/>
              <a:ext cx="899" cy="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8" name="Picture 10" descr="Leader_Selection_Page_2"/>
            <p:cNvPicPr>
              <a:picLocks noChangeArrowheads="1"/>
            </p:cNvPicPr>
            <p:nvPr/>
          </p:nvPicPr>
          <p:blipFill>
            <a:blip r:embed="rId6" cstate="print"/>
            <a:srcRect b="8235"/>
            <a:stretch>
              <a:fillRect/>
            </a:stretch>
          </p:blipFill>
          <p:spPr bwMode="auto">
            <a:xfrm>
              <a:off x="2499" y="2124"/>
              <a:ext cx="899" cy="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9" name="Picture 11" descr="Leader_Selection_Page_3"/>
            <p:cNvPicPr>
              <a:picLocks noChangeArrowheads="1"/>
            </p:cNvPicPr>
            <p:nvPr/>
          </p:nvPicPr>
          <p:blipFill>
            <a:blip r:embed="rId7" cstate="print"/>
            <a:srcRect b="8235"/>
            <a:stretch>
              <a:fillRect/>
            </a:stretch>
          </p:blipFill>
          <p:spPr bwMode="auto">
            <a:xfrm>
              <a:off x="2495" y="3009"/>
              <a:ext cx="899" cy="702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</p:spPr>
        </p:pic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5524500" y="2000250"/>
            <a:ext cx="1435100" cy="3887788"/>
            <a:chOff x="3480" y="1260"/>
            <a:chExt cx="904" cy="2449"/>
          </a:xfrm>
        </p:grpSpPr>
        <p:pic>
          <p:nvPicPr>
            <p:cNvPr id="8254" name="Picture 12" descr="PALS_Page_1"/>
            <p:cNvPicPr>
              <a:picLocks noChangeArrowheads="1"/>
            </p:cNvPicPr>
            <p:nvPr/>
          </p:nvPicPr>
          <p:blipFill>
            <a:blip r:embed="rId4" cstate="print"/>
            <a:srcRect b="8235"/>
            <a:stretch>
              <a:fillRect/>
            </a:stretch>
          </p:blipFill>
          <p:spPr bwMode="auto">
            <a:xfrm>
              <a:off x="3480" y="1260"/>
              <a:ext cx="899" cy="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5" name="Picture 13" descr="PALS_Page_2"/>
            <p:cNvPicPr>
              <a:picLocks noChangeArrowheads="1"/>
            </p:cNvPicPr>
            <p:nvPr/>
          </p:nvPicPr>
          <p:blipFill>
            <a:blip r:embed="rId8" cstate="print"/>
            <a:srcRect b="8235"/>
            <a:stretch>
              <a:fillRect/>
            </a:stretch>
          </p:blipFill>
          <p:spPr bwMode="auto">
            <a:xfrm>
              <a:off x="3485" y="2121"/>
              <a:ext cx="899" cy="70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</p:spPr>
        </p:pic>
        <p:pic>
          <p:nvPicPr>
            <p:cNvPr id="8256" name="Picture 14" descr="PALS_Page_3"/>
            <p:cNvPicPr>
              <a:picLocks noChangeArrowheads="1"/>
            </p:cNvPicPr>
            <p:nvPr/>
          </p:nvPicPr>
          <p:blipFill>
            <a:blip r:embed="rId9" cstate="print"/>
            <a:srcRect b="8235"/>
            <a:stretch>
              <a:fillRect/>
            </a:stretch>
          </p:blipFill>
          <p:spPr bwMode="auto">
            <a:xfrm>
              <a:off x="3483" y="3006"/>
              <a:ext cx="899" cy="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199" name="Text Box 17"/>
          <p:cNvSpPr txBox="1">
            <a:spLocks noChangeArrowheads="1"/>
          </p:cNvSpPr>
          <p:nvPr/>
        </p:nvSpPr>
        <p:spPr bwMode="auto">
          <a:xfrm rot="-5400000">
            <a:off x="-5556" y="2342357"/>
            <a:ext cx="87153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047" tIns="9523" rIns="19047" bIns="9523">
            <a:spAutoFit/>
          </a:bodyPr>
          <a:lstStyle/>
          <a:p>
            <a:pPr algn="ctr"/>
            <a:r>
              <a:rPr lang="en-US" sz="1400" b="1">
                <a:latin typeface="Verdana" pitchFamily="34" charset="0"/>
              </a:rPr>
              <a:t>Avionics</a:t>
            </a:r>
          </a:p>
          <a:p>
            <a:pPr algn="ctr"/>
            <a:r>
              <a:rPr lang="en-US" sz="1400" b="1">
                <a:latin typeface="Verdana" pitchFamily="34" charset="0"/>
              </a:rPr>
              <a:t>System</a:t>
            </a:r>
          </a:p>
        </p:txBody>
      </p:sp>
      <p:sp>
        <p:nvSpPr>
          <p:cNvPr id="8200" name="Text Box 20"/>
          <p:cNvSpPr txBox="1">
            <a:spLocks noChangeArrowheads="1"/>
          </p:cNvSpPr>
          <p:nvPr/>
        </p:nvSpPr>
        <p:spPr bwMode="auto">
          <a:xfrm>
            <a:off x="1073150" y="1482725"/>
            <a:ext cx="773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047" tIns="9523" rIns="19047" bIns="9523">
            <a:spAutoFit/>
          </a:bodyPr>
          <a:lstStyle/>
          <a:p>
            <a:pPr algn="ctr"/>
            <a:r>
              <a:rPr lang="en-US" sz="1400" b="1">
                <a:latin typeface="Verdana" pitchFamily="34" charset="0"/>
              </a:rPr>
              <a:t>Initial</a:t>
            </a:r>
          </a:p>
          <a:p>
            <a:pPr algn="ctr"/>
            <a:r>
              <a:rPr lang="en-US" sz="1400" b="1">
                <a:latin typeface="Verdana" pitchFamily="34" charset="0"/>
              </a:rPr>
              <a:t>System</a:t>
            </a:r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7080250" y="1460500"/>
            <a:ext cx="1444625" cy="4427538"/>
            <a:chOff x="4460" y="920"/>
            <a:chExt cx="910" cy="2789"/>
          </a:xfrm>
        </p:grpSpPr>
        <p:grpSp>
          <p:nvGrpSpPr>
            <p:cNvPr id="6" name="Group 64"/>
            <p:cNvGrpSpPr>
              <a:grpSpLocks/>
            </p:cNvGrpSpPr>
            <p:nvPr/>
          </p:nvGrpSpPr>
          <p:grpSpPr bwMode="auto">
            <a:xfrm>
              <a:off x="4460" y="1248"/>
              <a:ext cx="910" cy="2461"/>
              <a:chOff x="4460" y="1248"/>
              <a:chExt cx="910" cy="2461"/>
            </a:xfrm>
          </p:grpSpPr>
          <p:pic>
            <p:nvPicPr>
              <p:cNvPr id="8251" name="Picture 2" descr="AS_fcs_replicate_system"/>
              <p:cNvPicPr>
                <a:picLocks noChangeArrowheads="1"/>
              </p:cNvPicPr>
              <p:nvPr/>
            </p:nvPicPr>
            <p:blipFill>
              <a:blip r:embed="rId10" cstate="print"/>
              <a:srcRect b="8235"/>
              <a:stretch>
                <a:fillRect/>
              </a:stretch>
            </p:blipFill>
            <p:spPr bwMode="auto">
              <a:xfrm>
                <a:off x="4460" y="1248"/>
                <a:ext cx="899" cy="70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</p:pic>
          <p:pic>
            <p:nvPicPr>
              <p:cNvPr id="8252" name="Picture 15" descr="Replicate_System_Page_3"/>
              <p:cNvPicPr>
                <a:picLocks noChangeArrowheads="1"/>
              </p:cNvPicPr>
              <p:nvPr/>
            </p:nvPicPr>
            <p:blipFill>
              <a:blip r:embed="rId11" cstate="print"/>
              <a:srcRect b="8235"/>
              <a:stretch>
                <a:fillRect/>
              </a:stretch>
            </p:blipFill>
            <p:spPr bwMode="auto">
              <a:xfrm>
                <a:off x="4471" y="3006"/>
                <a:ext cx="899" cy="7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53" name="Picture 16" descr="Replicate_System_Page_2"/>
              <p:cNvPicPr>
                <a:picLocks noChangeArrowheads="1"/>
              </p:cNvPicPr>
              <p:nvPr/>
            </p:nvPicPr>
            <p:blipFill>
              <a:blip r:embed="rId6" cstate="print"/>
              <a:srcRect b="8235"/>
              <a:stretch>
                <a:fillRect/>
              </a:stretch>
            </p:blipFill>
            <p:spPr bwMode="auto">
              <a:xfrm>
                <a:off x="4471" y="2109"/>
                <a:ext cx="899" cy="7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250" name="Text Box 24"/>
            <p:cNvSpPr txBox="1">
              <a:spLocks noChangeArrowheads="1"/>
            </p:cNvSpPr>
            <p:nvPr/>
          </p:nvSpPr>
          <p:spPr bwMode="auto">
            <a:xfrm>
              <a:off x="4718" y="920"/>
              <a:ext cx="487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47" tIns="9523" rIns="19047" bIns="9523"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Final</a:t>
              </a:r>
            </a:p>
            <a:p>
              <a:pPr algn="ctr"/>
              <a:r>
                <a:rPr lang="en-US" sz="1400" b="1">
                  <a:latin typeface="Verdana" pitchFamily="34" charset="0"/>
                </a:rPr>
                <a:t>System</a:t>
              </a:r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1873250" y="6080125"/>
            <a:ext cx="5365750" cy="263525"/>
            <a:chOff x="1180" y="3830"/>
            <a:chExt cx="3380" cy="166"/>
          </a:xfrm>
        </p:grpSpPr>
        <p:sp>
          <p:nvSpPr>
            <p:cNvPr id="8247" name="Line 27"/>
            <p:cNvSpPr>
              <a:spLocks noChangeShapeType="1"/>
            </p:cNvSpPr>
            <p:nvPr/>
          </p:nvSpPr>
          <p:spPr bwMode="auto">
            <a:xfrm flipV="1">
              <a:off x="1180" y="3914"/>
              <a:ext cx="33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Text Box 28"/>
            <p:cNvSpPr txBox="1">
              <a:spLocks noChangeArrowheads="1"/>
            </p:cNvSpPr>
            <p:nvPr/>
          </p:nvSpPr>
          <p:spPr bwMode="auto">
            <a:xfrm>
              <a:off x="2270" y="3830"/>
              <a:ext cx="1501" cy="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9047" tIns="9523" rIns="19047" bIns="9523">
              <a:spAutoFit/>
            </a:bodyPr>
            <a:lstStyle/>
            <a:p>
              <a:r>
                <a:rPr lang="en-US" sz="1600" b="1">
                  <a:latin typeface="Verdana" pitchFamily="34" charset="0"/>
                </a:rPr>
                <a:t> Pattern Application </a:t>
              </a:r>
            </a:p>
          </p:txBody>
        </p: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8645525" y="2057400"/>
            <a:ext cx="263525" cy="3492500"/>
            <a:chOff x="5446" y="1296"/>
            <a:chExt cx="166" cy="2200"/>
          </a:xfrm>
        </p:grpSpPr>
        <p:sp>
          <p:nvSpPr>
            <p:cNvPr id="8245" name="Line 29"/>
            <p:cNvSpPr>
              <a:spLocks noChangeShapeType="1"/>
            </p:cNvSpPr>
            <p:nvPr/>
          </p:nvSpPr>
          <p:spPr bwMode="auto">
            <a:xfrm rot="5400000" flipH="1" flipV="1">
              <a:off x="4430" y="2396"/>
              <a:ext cx="2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Text Box 30"/>
            <p:cNvSpPr txBox="1">
              <a:spLocks noChangeArrowheads="1"/>
            </p:cNvSpPr>
            <p:nvPr/>
          </p:nvSpPr>
          <p:spPr bwMode="auto">
            <a:xfrm rot="-5400000">
              <a:off x="4837" y="2240"/>
              <a:ext cx="1383" cy="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9047" tIns="9523" rIns="19047" bIns="9523">
              <a:spAutoFit/>
            </a:bodyPr>
            <a:lstStyle/>
            <a:p>
              <a:r>
                <a:rPr lang="en-US" sz="1600" b="1">
                  <a:latin typeface="Verdana" pitchFamily="34" charset="0"/>
                </a:rPr>
                <a:t> System Hierarchy </a:t>
              </a: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1936750" y="1549400"/>
            <a:ext cx="1222375" cy="434975"/>
            <a:chOff x="1220" y="976"/>
            <a:chExt cx="770" cy="274"/>
          </a:xfrm>
        </p:grpSpPr>
        <p:sp>
          <p:nvSpPr>
            <p:cNvPr id="8243" name="Text Box 21"/>
            <p:cNvSpPr txBox="1">
              <a:spLocks noChangeArrowheads="1"/>
            </p:cNvSpPr>
            <p:nvPr/>
          </p:nvSpPr>
          <p:spPr bwMode="auto">
            <a:xfrm>
              <a:off x="1376" y="976"/>
              <a:ext cx="463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47" tIns="9523" rIns="19047" bIns="9523">
              <a:spAutoFit/>
            </a:bodyPr>
            <a:lstStyle/>
            <a:p>
              <a:pPr algn="ctr"/>
              <a:r>
                <a:rPr lang="en-US" sz="1200">
                  <a:latin typeface="Verdana" pitchFamily="34" charset="0"/>
                </a:rPr>
                <a:t>Replicate</a:t>
              </a:r>
            </a:p>
          </p:txBody>
        </p:sp>
        <p:sp>
          <p:nvSpPr>
            <p:cNvPr id="8244" name="Freeform 34"/>
            <p:cNvSpPr>
              <a:spLocks/>
            </p:cNvSpPr>
            <p:nvPr/>
          </p:nvSpPr>
          <p:spPr bwMode="auto">
            <a:xfrm>
              <a:off x="1220" y="1120"/>
              <a:ext cx="770" cy="130"/>
            </a:xfrm>
            <a:custGeom>
              <a:avLst/>
              <a:gdLst>
                <a:gd name="T0" fmla="*/ 0 w 3264"/>
                <a:gd name="T1" fmla="*/ 130 h 720"/>
                <a:gd name="T2" fmla="*/ 170 w 3264"/>
                <a:gd name="T3" fmla="*/ 0 h 720"/>
                <a:gd name="T4" fmla="*/ 600 w 3264"/>
                <a:gd name="T5" fmla="*/ 0 h 720"/>
                <a:gd name="T6" fmla="*/ 770 w 3264"/>
                <a:gd name="T7" fmla="*/ 13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64"/>
                <a:gd name="T13" fmla="*/ 0 h 720"/>
                <a:gd name="T14" fmla="*/ 3264 w 3264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64" h="720">
                  <a:moveTo>
                    <a:pt x="0" y="720"/>
                  </a:moveTo>
                  <a:lnTo>
                    <a:pt x="720" y="0"/>
                  </a:lnTo>
                  <a:lnTo>
                    <a:pt x="2544" y="0"/>
                  </a:lnTo>
                  <a:lnTo>
                    <a:pt x="3264" y="72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3254375" y="1549400"/>
            <a:ext cx="1397000" cy="419100"/>
            <a:chOff x="2050" y="976"/>
            <a:chExt cx="880" cy="264"/>
          </a:xfrm>
        </p:grpSpPr>
        <p:sp>
          <p:nvSpPr>
            <p:cNvPr id="8241" name="Text Box 22"/>
            <p:cNvSpPr txBox="1">
              <a:spLocks noChangeArrowheads="1"/>
            </p:cNvSpPr>
            <p:nvPr/>
          </p:nvSpPr>
          <p:spPr bwMode="auto">
            <a:xfrm>
              <a:off x="2072" y="976"/>
              <a:ext cx="823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47" tIns="9523" rIns="19047" bIns="9523">
              <a:spAutoFit/>
            </a:bodyPr>
            <a:lstStyle/>
            <a:p>
              <a:pPr algn="ctr"/>
              <a:r>
                <a:rPr lang="en-US" sz="1200">
                  <a:latin typeface="Verdana" pitchFamily="34" charset="0"/>
                </a:rPr>
                <a:t>Leader Selection</a:t>
              </a:r>
            </a:p>
          </p:txBody>
        </p:sp>
        <p:sp>
          <p:nvSpPr>
            <p:cNvPr id="8242" name="Freeform 35"/>
            <p:cNvSpPr>
              <a:spLocks/>
            </p:cNvSpPr>
            <p:nvPr/>
          </p:nvSpPr>
          <p:spPr bwMode="auto">
            <a:xfrm>
              <a:off x="2050" y="1130"/>
              <a:ext cx="880" cy="110"/>
            </a:xfrm>
            <a:custGeom>
              <a:avLst/>
              <a:gdLst>
                <a:gd name="T0" fmla="*/ 0 w 3264"/>
                <a:gd name="T1" fmla="*/ 110 h 720"/>
                <a:gd name="T2" fmla="*/ 194 w 3264"/>
                <a:gd name="T3" fmla="*/ 0 h 720"/>
                <a:gd name="T4" fmla="*/ 686 w 3264"/>
                <a:gd name="T5" fmla="*/ 0 h 720"/>
                <a:gd name="T6" fmla="*/ 880 w 3264"/>
                <a:gd name="T7" fmla="*/ 11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64"/>
                <a:gd name="T13" fmla="*/ 0 h 720"/>
                <a:gd name="T14" fmla="*/ 3264 w 3264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64" h="720">
                  <a:moveTo>
                    <a:pt x="0" y="720"/>
                  </a:moveTo>
                  <a:lnTo>
                    <a:pt x="720" y="0"/>
                  </a:lnTo>
                  <a:lnTo>
                    <a:pt x="2544" y="0"/>
                  </a:lnTo>
                  <a:lnTo>
                    <a:pt x="3264" y="72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4714875" y="1549400"/>
            <a:ext cx="1333500" cy="403225"/>
            <a:chOff x="2970" y="976"/>
            <a:chExt cx="840" cy="254"/>
          </a:xfrm>
        </p:grpSpPr>
        <p:sp>
          <p:nvSpPr>
            <p:cNvPr id="8239" name="Text Box 23"/>
            <p:cNvSpPr txBox="1">
              <a:spLocks noChangeArrowheads="1"/>
            </p:cNvSpPr>
            <p:nvPr/>
          </p:nvSpPr>
          <p:spPr bwMode="auto">
            <a:xfrm>
              <a:off x="3251" y="976"/>
              <a:ext cx="267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47" tIns="9523" rIns="19047" bIns="9523">
              <a:spAutoFit/>
            </a:bodyPr>
            <a:lstStyle/>
            <a:p>
              <a:pPr algn="ctr"/>
              <a:r>
                <a:rPr lang="en-US" sz="1200">
                  <a:latin typeface="Verdana" pitchFamily="34" charset="0"/>
                </a:rPr>
                <a:t>PALS</a:t>
              </a:r>
            </a:p>
          </p:txBody>
        </p:sp>
        <p:sp>
          <p:nvSpPr>
            <p:cNvPr id="8240" name="Freeform 36"/>
            <p:cNvSpPr>
              <a:spLocks/>
            </p:cNvSpPr>
            <p:nvPr/>
          </p:nvSpPr>
          <p:spPr bwMode="auto">
            <a:xfrm>
              <a:off x="2970" y="1120"/>
              <a:ext cx="840" cy="110"/>
            </a:xfrm>
            <a:custGeom>
              <a:avLst/>
              <a:gdLst>
                <a:gd name="T0" fmla="*/ 0 w 3264"/>
                <a:gd name="T1" fmla="*/ 110 h 720"/>
                <a:gd name="T2" fmla="*/ 185 w 3264"/>
                <a:gd name="T3" fmla="*/ 0 h 720"/>
                <a:gd name="T4" fmla="*/ 655 w 3264"/>
                <a:gd name="T5" fmla="*/ 0 h 720"/>
                <a:gd name="T6" fmla="*/ 840 w 3264"/>
                <a:gd name="T7" fmla="*/ 11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64"/>
                <a:gd name="T13" fmla="*/ 0 h 720"/>
                <a:gd name="T14" fmla="*/ 3264 w 3264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64" h="720">
                  <a:moveTo>
                    <a:pt x="0" y="720"/>
                  </a:moveTo>
                  <a:lnTo>
                    <a:pt x="720" y="0"/>
                  </a:lnTo>
                  <a:lnTo>
                    <a:pt x="2544" y="0"/>
                  </a:lnTo>
                  <a:lnTo>
                    <a:pt x="3264" y="72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6354763" y="1452563"/>
            <a:ext cx="1079500" cy="484187"/>
            <a:chOff x="4003" y="915"/>
            <a:chExt cx="680" cy="305"/>
          </a:xfrm>
        </p:grpSpPr>
        <p:sp>
          <p:nvSpPr>
            <p:cNvPr id="8237" name="Freeform 37"/>
            <p:cNvSpPr>
              <a:spLocks/>
            </p:cNvSpPr>
            <p:nvPr/>
          </p:nvSpPr>
          <p:spPr bwMode="auto">
            <a:xfrm>
              <a:off x="4003" y="1070"/>
              <a:ext cx="680" cy="150"/>
            </a:xfrm>
            <a:custGeom>
              <a:avLst/>
              <a:gdLst>
                <a:gd name="T0" fmla="*/ 0 w 3264"/>
                <a:gd name="T1" fmla="*/ 150 h 720"/>
                <a:gd name="T2" fmla="*/ 150 w 3264"/>
                <a:gd name="T3" fmla="*/ 0 h 720"/>
                <a:gd name="T4" fmla="*/ 530 w 3264"/>
                <a:gd name="T5" fmla="*/ 0 h 720"/>
                <a:gd name="T6" fmla="*/ 680 w 3264"/>
                <a:gd name="T7" fmla="*/ 15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64"/>
                <a:gd name="T13" fmla="*/ 0 h 720"/>
                <a:gd name="T14" fmla="*/ 3264 w 3264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64" h="720">
                  <a:moveTo>
                    <a:pt x="0" y="720"/>
                  </a:moveTo>
                  <a:lnTo>
                    <a:pt x="720" y="0"/>
                  </a:lnTo>
                  <a:lnTo>
                    <a:pt x="2544" y="0"/>
                  </a:lnTo>
                  <a:lnTo>
                    <a:pt x="3264" y="72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Text Box 38"/>
            <p:cNvSpPr txBox="1">
              <a:spLocks noChangeArrowheads="1"/>
            </p:cNvSpPr>
            <p:nvPr/>
          </p:nvSpPr>
          <p:spPr bwMode="auto">
            <a:xfrm>
              <a:off x="4088" y="915"/>
              <a:ext cx="50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47" tIns="9523" rIns="19047" bIns="9523">
              <a:spAutoFit/>
            </a:bodyPr>
            <a:lstStyle/>
            <a:p>
              <a:pPr algn="ctr"/>
              <a:r>
                <a:rPr lang="en-US" sz="1300">
                  <a:latin typeface="Verdana" pitchFamily="34" charset="0"/>
                </a:rPr>
                <a:t>Replicate</a:t>
              </a:r>
            </a:p>
          </p:txBody>
        </p:sp>
      </p:grp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5603875" y="2159000"/>
            <a:ext cx="1460500" cy="619125"/>
            <a:chOff x="3530" y="1360"/>
            <a:chExt cx="920" cy="390"/>
          </a:xfrm>
        </p:grpSpPr>
        <p:sp>
          <p:nvSpPr>
            <p:cNvPr id="8233" name="AutoShape 43"/>
            <p:cNvSpPr>
              <a:spLocks noChangeArrowheads="1"/>
            </p:cNvSpPr>
            <p:nvPr/>
          </p:nvSpPr>
          <p:spPr bwMode="auto">
            <a:xfrm>
              <a:off x="3530" y="1550"/>
              <a:ext cx="170" cy="2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AutoShape 44"/>
            <p:cNvSpPr>
              <a:spLocks noChangeArrowheads="1"/>
            </p:cNvSpPr>
            <p:nvPr/>
          </p:nvSpPr>
          <p:spPr bwMode="auto">
            <a:xfrm>
              <a:off x="4140" y="1550"/>
              <a:ext cx="170" cy="2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5" name="AutoShape 45"/>
            <p:cNvSpPr>
              <a:spLocks noChangeArrowheads="1"/>
            </p:cNvSpPr>
            <p:nvPr/>
          </p:nvSpPr>
          <p:spPr bwMode="auto">
            <a:xfrm>
              <a:off x="3620" y="1360"/>
              <a:ext cx="170" cy="11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6" name="Line 46"/>
            <p:cNvSpPr>
              <a:spLocks noChangeShapeType="1"/>
            </p:cNvSpPr>
            <p:nvPr/>
          </p:nvSpPr>
          <p:spPr bwMode="auto">
            <a:xfrm>
              <a:off x="4310" y="1650"/>
              <a:ext cx="1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2619375" y="3730625"/>
            <a:ext cx="1444625" cy="1031875"/>
            <a:chOff x="1650" y="2350"/>
            <a:chExt cx="910" cy="650"/>
          </a:xfrm>
        </p:grpSpPr>
        <p:sp>
          <p:nvSpPr>
            <p:cNvPr id="8231" name="Line 41"/>
            <p:cNvSpPr>
              <a:spLocks noChangeShapeType="1"/>
            </p:cNvSpPr>
            <p:nvPr/>
          </p:nvSpPr>
          <p:spPr bwMode="auto">
            <a:xfrm>
              <a:off x="2290" y="2660"/>
              <a:ext cx="270" cy="3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AutoShape 47"/>
            <p:cNvSpPr>
              <a:spLocks noChangeArrowheads="1"/>
            </p:cNvSpPr>
            <p:nvPr/>
          </p:nvSpPr>
          <p:spPr bwMode="auto">
            <a:xfrm>
              <a:off x="1650" y="2350"/>
              <a:ext cx="650" cy="31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59"/>
          <p:cNvGrpSpPr>
            <a:grpSpLocks/>
          </p:cNvGrpSpPr>
          <p:nvPr/>
        </p:nvGrpSpPr>
        <p:grpSpPr bwMode="auto">
          <a:xfrm>
            <a:off x="4413250" y="4095750"/>
            <a:ext cx="1111250" cy="1063625"/>
            <a:chOff x="2780" y="2580"/>
            <a:chExt cx="700" cy="670"/>
          </a:xfrm>
        </p:grpSpPr>
        <p:sp>
          <p:nvSpPr>
            <p:cNvPr id="8229" name="Line 42"/>
            <p:cNvSpPr>
              <a:spLocks noChangeShapeType="1"/>
            </p:cNvSpPr>
            <p:nvPr/>
          </p:nvSpPr>
          <p:spPr bwMode="auto">
            <a:xfrm flipV="1">
              <a:off x="3180" y="2580"/>
              <a:ext cx="300" cy="5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AutoShape 48"/>
            <p:cNvSpPr>
              <a:spLocks noChangeArrowheads="1"/>
            </p:cNvSpPr>
            <p:nvPr/>
          </p:nvSpPr>
          <p:spPr bwMode="auto">
            <a:xfrm>
              <a:off x="2780" y="3070"/>
              <a:ext cx="410" cy="18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1882775" y="1222375"/>
            <a:ext cx="4244975" cy="771525"/>
            <a:chOff x="1186" y="770"/>
            <a:chExt cx="2674" cy="486"/>
          </a:xfrm>
        </p:grpSpPr>
        <p:sp>
          <p:nvSpPr>
            <p:cNvPr id="8227" name="Text Box 26"/>
            <p:cNvSpPr txBox="1">
              <a:spLocks noChangeArrowheads="1"/>
            </p:cNvSpPr>
            <p:nvPr/>
          </p:nvSpPr>
          <p:spPr bwMode="auto">
            <a:xfrm>
              <a:off x="1730" y="770"/>
              <a:ext cx="140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9047" tIns="9523" rIns="19047" bIns="9523">
              <a:spAutoFit/>
            </a:bodyPr>
            <a:lstStyle/>
            <a:p>
              <a:pPr algn="ctr"/>
              <a:r>
                <a:rPr lang="en-US" sz="1300">
                  <a:latin typeface="Verdana" pitchFamily="34" charset="0"/>
                </a:rPr>
                <a:t>Active Standby Pattern</a:t>
              </a:r>
            </a:p>
          </p:txBody>
        </p:sp>
        <p:sp>
          <p:nvSpPr>
            <p:cNvPr id="8228" name="Freeform 49"/>
            <p:cNvSpPr>
              <a:spLocks/>
            </p:cNvSpPr>
            <p:nvPr/>
          </p:nvSpPr>
          <p:spPr bwMode="auto">
            <a:xfrm>
              <a:off x="1186" y="919"/>
              <a:ext cx="2674" cy="337"/>
            </a:xfrm>
            <a:custGeom>
              <a:avLst/>
              <a:gdLst>
                <a:gd name="T0" fmla="*/ 0 w 12834"/>
                <a:gd name="T1" fmla="*/ 337 h 1619"/>
                <a:gd name="T2" fmla="*/ 168 w 12834"/>
                <a:gd name="T3" fmla="*/ 0 h 1619"/>
                <a:gd name="T4" fmla="*/ 2454 w 12834"/>
                <a:gd name="T5" fmla="*/ 0 h 1619"/>
                <a:gd name="T6" fmla="*/ 2674 w 12834"/>
                <a:gd name="T7" fmla="*/ 307 h 16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34"/>
                <a:gd name="T13" fmla="*/ 0 h 1619"/>
                <a:gd name="T14" fmla="*/ 12834 w 12834"/>
                <a:gd name="T15" fmla="*/ 1619 h 16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34" h="1619">
                  <a:moveTo>
                    <a:pt x="0" y="1619"/>
                  </a:moveTo>
                  <a:lnTo>
                    <a:pt x="804" y="0"/>
                  </a:lnTo>
                  <a:lnTo>
                    <a:pt x="11776" y="0"/>
                  </a:lnTo>
                  <a:lnTo>
                    <a:pt x="12834" y="147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190500" y="2819400"/>
            <a:ext cx="2073275" cy="1668463"/>
            <a:chOff x="120" y="1776"/>
            <a:chExt cx="1306" cy="1051"/>
          </a:xfrm>
        </p:grpSpPr>
        <p:pic>
          <p:nvPicPr>
            <p:cNvPr id="8223" name="Picture 4" descr="Ideal_System_Page_2"/>
            <p:cNvPicPr>
              <a:picLocks noChangeArrowheads="1"/>
            </p:cNvPicPr>
            <p:nvPr/>
          </p:nvPicPr>
          <p:blipFill>
            <a:blip r:embed="rId12" cstate="print"/>
            <a:srcRect b="8235"/>
            <a:stretch>
              <a:fillRect/>
            </a:stretch>
          </p:blipFill>
          <p:spPr bwMode="auto">
            <a:xfrm>
              <a:off x="527" y="2124"/>
              <a:ext cx="899" cy="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24" name="Text Box 18"/>
            <p:cNvSpPr txBox="1">
              <a:spLocks noChangeArrowheads="1"/>
            </p:cNvSpPr>
            <p:nvPr/>
          </p:nvSpPr>
          <p:spPr bwMode="auto">
            <a:xfrm rot="-5400000">
              <a:off x="18" y="2290"/>
              <a:ext cx="484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47" tIns="9523" rIns="19047" bIns="9523"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Flight</a:t>
              </a:r>
            </a:p>
            <a:p>
              <a:pPr algn="ctr"/>
              <a:r>
                <a:rPr lang="en-US" sz="1400" b="1">
                  <a:latin typeface="Verdana" pitchFamily="34" charset="0"/>
                </a:rPr>
                <a:t>Control</a:t>
              </a:r>
            </a:p>
          </p:txBody>
        </p:sp>
        <p:sp>
          <p:nvSpPr>
            <p:cNvPr id="8225" name="Line 65"/>
            <p:cNvSpPr>
              <a:spLocks noChangeShapeType="1"/>
            </p:cNvSpPr>
            <p:nvPr/>
          </p:nvSpPr>
          <p:spPr bwMode="auto">
            <a:xfrm flipH="1">
              <a:off x="528" y="1776"/>
              <a:ext cx="336" cy="33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66"/>
            <p:cNvSpPr>
              <a:spLocks noChangeShapeType="1"/>
            </p:cNvSpPr>
            <p:nvPr/>
          </p:nvSpPr>
          <p:spPr bwMode="auto">
            <a:xfrm>
              <a:off x="1104" y="1776"/>
              <a:ext cx="288" cy="33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70"/>
          <p:cNvGrpSpPr>
            <a:grpSpLocks/>
          </p:cNvGrpSpPr>
          <p:nvPr/>
        </p:nvGrpSpPr>
        <p:grpSpPr bwMode="auto">
          <a:xfrm>
            <a:off x="171450" y="4114800"/>
            <a:ext cx="2081213" cy="1773238"/>
            <a:chOff x="108" y="2592"/>
            <a:chExt cx="1311" cy="1117"/>
          </a:xfrm>
        </p:grpSpPr>
        <p:pic>
          <p:nvPicPr>
            <p:cNvPr id="8219" name="Picture 5" descr="Ideal_System_Page_3"/>
            <p:cNvPicPr>
              <a:picLocks noChangeArrowheads="1"/>
            </p:cNvPicPr>
            <p:nvPr/>
          </p:nvPicPr>
          <p:blipFill>
            <a:blip r:embed="rId13" cstate="print"/>
            <a:srcRect b="8235"/>
            <a:stretch>
              <a:fillRect/>
            </a:stretch>
          </p:blipFill>
          <p:spPr bwMode="auto">
            <a:xfrm>
              <a:off x="520" y="3006"/>
              <a:ext cx="899" cy="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20" name="Text Box 19"/>
            <p:cNvSpPr txBox="1">
              <a:spLocks noChangeArrowheads="1"/>
            </p:cNvSpPr>
            <p:nvPr/>
          </p:nvSpPr>
          <p:spPr bwMode="auto">
            <a:xfrm rot="-5400000">
              <a:off x="-55" y="3200"/>
              <a:ext cx="606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47" tIns="9523" rIns="19047" bIns="9523"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Flight</a:t>
              </a:r>
            </a:p>
            <a:p>
              <a:pPr algn="ctr"/>
              <a:r>
                <a:rPr lang="en-US" sz="1400" b="1">
                  <a:latin typeface="Verdana" pitchFamily="34" charset="0"/>
                </a:rPr>
                <a:t>Guidance</a:t>
              </a:r>
            </a:p>
          </p:txBody>
        </p:sp>
        <p:sp>
          <p:nvSpPr>
            <p:cNvPr id="8221" name="Line 67"/>
            <p:cNvSpPr>
              <a:spLocks noChangeShapeType="1"/>
            </p:cNvSpPr>
            <p:nvPr/>
          </p:nvSpPr>
          <p:spPr bwMode="auto">
            <a:xfrm flipH="1">
              <a:off x="528" y="2592"/>
              <a:ext cx="384" cy="39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68"/>
            <p:cNvSpPr>
              <a:spLocks noChangeShapeType="1"/>
            </p:cNvSpPr>
            <p:nvPr/>
          </p:nvSpPr>
          <p:spPr bwMode="auto">
            <a:xfrm>
              <a:off x="1056" y="2592"/>
              <a:ext cx="336" cy="39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57"/>
          <p:cNvGrpSpPr>
            <a:grpSpLocks/>
          </p:cNvGrpSpPr>
          <p:nvPr/>
        </p:nvGrpSpPr>
        <p:grpSpPr bwMode="auto">
          <a:xfrm>
            <a:off x="1365250" y="3746500"/>
            <a:ext cx="1031875" cy="476250"/>
            <a:chOff x="860" y="2360"/>
            <a:chExt cx="650" cy="300"/>
          </a:xfrm>
        </p:grpSpPr>
        <p:sp>
          <p:nvSpPr>
            <p:cNvPr id="8217" name="AutoShape 39"/>
            <p:cNvSpPr>
              <a:spLocks noChangeArrowheads="1"/>
            </p:cNvSpPr>
            <p:nvPr/>
          </p:nvSpPr>
          <p:spPr bwMode="auto">
            <a:xfrm>
              <a:off x="860" y="2360"/>
              <a:ext cx="260" cy="3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Line 40"/>
            <p:cNvSpPr>
              <a:spLocks noChangeShapeType="1"/>
            </p:cNvSpPr>
            <p:nvPr/>
          </p:nvSpPr>
          <p:spPr bwMode="auto">
            <a:xfrm>
              <a:off x="1110" y="2500"/>
              <a:ext cx="4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Rectangle 15"/>
          <p:cNvSpPr>
            <a:spLocks noChangeArrowheads="1"/>
          </p:cNvSpPr>
          <p:nvPr/>
        </p:nvSpPr>
        <p:spPr bwMode="auto">
          <a:xfrm>
            <a:off x="1303338" y="6491288"/>
            <a:ext cx="227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>
                <a:latin typeface="Verdana" pitchFamily="34" charset="0"/>
              </a:rPr>
              <a:t>© Copyright 2011 Rockwell Collins, Inc. </a:t>
            </a:r>
          </a:p>
          <a:p>
            <a:r>
              <a:rPr lang="en-US" sz="800" dirty="0">
                <a:latin typeface="Verdana" pitchFamily="34" charset="0"/>
              </a:rPr>
              <a:t>All rights reserved.</a:t>
            </a: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System verification </a:t>
            </a:r>
            <a:endParaRPr lang="en-US" sz="4400" dirty="0"/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DD97-A415-431A-95AD-DA5E445264B8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6250" y="1447800"/>
            <a:ext cx="8286750" cy="3962400"/>
            <a:chOff x="468" y="1307"/>
            <a:chExt cx="5136" cy="2389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2328" y="1737"/>
              <a:ext cx="1344" cy="1410"/>
            </a:xfrm>
            <a:custGeom>
              <a:avLst/>
              <a:gdLst>
                <a:gd name="G0" fmla="+- -5887686 0 0"/>
                <a:gd name="G1" fmla="+- -10019528 0 0"/>
                <a:gd name="G2" fmla="+- -5887686 0 -10019528"/>
                <a:gd name="G3" fmla="+- 10800 0 0"/>
                <a:gd name="G4" fmla="+- 0 0 -588768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538 0 0"/>
                <a:gd name="G9" fmla="+- 0 0 -10019528"/>
                <a:gd name="G10" fmla="+- 8538 0 2700"/>
                <a:gd name="G11" fmla="cos G10 -5887686"/>
                <a:gd name="G12" fmla="sin G10 -5887686"/>
                <a:gd name="G13" fmla="cos 13500 -5887686"/>
                <a:gd name="G14" fmla="sin 13500 -5887686"/>
                <a:gd name="G15" fmla="+- G11 10800 0"/>
                <a:gd name="G16" fmla="+- G12 10800 0"/>
                <a:gd name="G17" fmla="+- G13 10800 0"/>
                <a:gd name="G18" fmla="+- G14 10800 0"/>
                <a:gd name="G19" fmla="*/ 8538 1 2"/>
                <a:gd name="G20" fmla="+- G19 5400 0"/>
                <a:gd name="G21" fmla="cos G20 -5887686"/>
                <a:gd name="G22" fmla="sin G20 -5887686"/>
                <a:gd name="G23" fmla="+- G21 10800 0"/>
                <a:gd name="G24" fmla="+- G12 G23 G22"/>
                <a:gd name="G25" fmla="+- G22 G23 G11"/>
                <a:gd name="G26" fmla="cos 10800 -5887686"/>
                <a:gd name="G27" fmla="sin 10800 -5887686"/>
                <a:gd name="G28" fmla="cos 8538 -5887686"/>
                <a:gd name="G29" fmla="sin 8538 -588768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0019528"/>
                <a:gd name="G36" fmla="sin G34 -10019528"/>
                <a:gd name="G37" fmla="+/ -10019528 -588768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538 G39"/>
                <a:gd name="G43" fmla="sin 8538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5179 w 21600"/>
                <a:gd name="T5" fmla="*/ 1577 h 21600"/>
                <a:gd name="T6" fmla="*/ 2193 w 21600"/>
                <a:gd name="T7" fmla="*/ 6393 h 21600"/>
                <a:gd name="T8" fmla="*/ 6356 w 21600"/>
                <a:gd name="T9" fmla="*/ 3509 h 21600"/>
                <a:gd name="T10" fmla="*/ 10837 w 21600"/>
                <a:gd name="T11" fmla="*/ -2700 h 21600"/>
                <a:gd name="T12" fmla="*/ 14658 w 21600"/>
                <a:gd name="T13" fmla="*/ 1142 h 21600"/>
                <a:gd name="T14" fmla="*/ 10816 w 21600"/>
                <a:gd name="T15" fmla="*/ 496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823" y="2262"/>
                  </a:moveTo>
                  <a:cubicBezTo>
                    <a:pt x="10815" y="2262"/>
                    <a:pt x="10807" y="2262"/>
                    <a:pt x="10800" y="2262"/>
                  </a:cubicBezTo>
                  <a:cubicBezTo>
                    <a:pt x="7595" y="2261"/>
                    <a:pt x="4660" y="4056"/>
                    <a:pt x="3200" y="6908"/>
                  </a:cubicBezTo>
                  <a:lnTo>
                    <a:pt x="1186" y="5877"/>
                  </a:lnTo>
                  <a:cubicBezTo>
                    <a:pt x="3034" y="2269"/>
                    <a:pt x="6746" y="-1"/>
                    <a:pt x="10800" y="0"/>
                  </a:cubicBezTo>
                  <a:cubicBezTo>
                    <a:pt x="10810" y="0"/>
                    <a:pt x="10820" y="0"/>
                    <a:pt x="10830" y="0"/>
                  </a:cubicBezTo>
                  <a:lnTo>
                    <a:pt x="10837" y="-2700"/>
                  </a:lnTo>
                  <a:lnTo>
                    <a:pt x="14658" y="1142"/>
                  </a:lnTo>
                  <a:lnTo>
                    <a:pt x="10816" y="4962"/>
                  </a:lnTo>
                  <a:lnTo>
                    <a:pt x="10823" y="2262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>
              <a:off x="2328" y="1833"/>
              <a:ext cx="1344" cy="1410"/>
            </a:xfrm>
            <a:custGeom>
              <a:avLst/>
              <a:gdLst>
                <a:gd name="G0" fmla="+- 9400203 0 0"/>
                <a:gd name="G1" fmla="+- 4750589 0 0"/>
                <a:gd name="G2" fmla="+- 9400203 0 4750589"/>
                <a:gd name="G3" fmla="+- 10800 0 0"/>
                <a:gd name="G4" fmla="+- 0 0 940020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473 0 0"/>
                <a:gd name="G9" fmla="+- 0 0 4750589"/>
                <a:gd name="G10" fmla="+- 8473 0 2700"/>
                <a:gd name="G11" fmla="cos G10 9400203"/>
                <a:gd name="G12" fmla="sin G10 9400203"/>
                <a:gd name="G13" fmla="cos 13500 9400203"/>
                <a:gd name="G14" fmla="sin 13500 9400203"/>
                <a:gd name="G15" fmla="+- G11 10800 0"/>
                <a:gd name="G16" fmla="+- G12 10800 0"/>
                <a:gd name="G17" fmla="+- G13 10800 0"/>
                <a:gd name="G18" fmla="+- G14 10800 0"/>
                <a:gd name="G19" fmla="*/ 8473 1 2"/>
                <a:gd name="G20" fmla="+- G19 5400 0"/>
                <a:gd name="G21" fmla="cos G20 9400203"/>
                <a:gd name="G22" fmla="sin G20 9400203"/>
                <a:gd name="G23" fmla="+- G21 10800 0"/>
                <a:gd name="G24" fmla="+- G12 G23 G22"/>
                <a:gd name="G25" fmla="+- G22 G23 G11"/>
                <a:gd name="G26" fmla="cos 10800 9400203"/>
                <a:gd name="G27" fmla="sin 10800 9400203"/>
                <a:gd name="G28" fmla="cos 8473 9400203"/>
                <a:gd name="G29" fmla="sin 8473 940020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4750589"/>
                <a:gd name="G36" fmla="sin G34 4750589"/>
                <a:gd name="G37" fmla="+/ 4750589 940020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473 G39"/>
                <a:gd name="G43" fmla="sin 847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7469 w 21600"/>
                <a:gd name="T5" fmla="*/ 21073 h 21600"/>
                <a:gd name="T6" fmla="*/ 13699 w 21600"/>
                <a:gd name="T7" fmla="*/ 19990 h 21600"/>
                <a:gd name="T8" fmla="*/ 8187 w 21600"/>
                <a:gd name="T9" fmla="*/ 18860 h 21600"/>
                <a:gd name="T10" fmla="*/ -44 w 21600"/>
                <a:gd name="T11" fmla="*/ 18842 h 21600"/>
                <a:gd name="T12" fmla="*/ 758 w 21600"/>
                <a:gd name="T13" fmla="*/ 13436 h 21600"/>
                <a:gd name="T14" fmla="*/ 6163 w 21600"/>
                <a:gd name="T15" fmla="*/ 1423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994" y="15847"/>
                  </a:moveTo>
                  <a:cubicBezTo>
                    <a:pt x="5592" y="18002"/>
                    <a:pt x="8117" y="19273"/>
                    <a:pt x="10800" y="19273"/>
                  </a:cubicBezTo>
                  <a:cubicBezTo>
                    <a:pt x="11664" y="19272"/>
                    <a:pt x="12524" y="19140"/>
                    <a:pt x="13349" y="18880"/>
                  </a:cubicBezTo>
                  <a:lnTo>
                    <a:pt x="14049" y="21099"/>
                  </a:lnTo>
                  <a:cubicBezTo>
                    <a:pt x="12998" y="21431"/>
                    <a:pt x="11902" y="21599"/>
                    <a:pt x="10800" y="21600"/>
                  </a:cubicBezTo>
                  <a:cubicBezTo>
                    <a:pt x="7380" y="21600"/>
                    <a:pt x="4162" y="19980"/>
                    <a:pt x="2125" y="17233"/>
                  </a:cubicBezTo>
                  <a:lnTo>
                    <a:pt x="-44" y="18842"/>
                  </a:lnTo>
                  <a:lnTo>
                    <a:pt x="758" y="13436"/>
                  </a:lnTo>
                  <a:lnTo>
                    <a:pt x="6163" y="14239"/>
                  </a:lnTo>
                  <a:lnTo>
                    <a:pt x="3994" y="15847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AutoShape 17"/>
            <p:cNvSpPr>
              <a:spLocks noChangeArrowheads="1"/>
            </p:cNvSpPr>
            <p:nvPr/>
          </p:nvSpPr>
          <p:spPr bwMode="auto">
            <a:xfrm>
              <a:off x="2376" y="1785"/>
              <a:ext cx="1344" cy="1411"/>
            </a:xfrm>
            <a:custGeom>
              <a:avLst/>
              <a:gdLst>
                <a:gd name="G0" fmla="+- 828442 0 0"/>
                <a:gd name="G1" fmla="+- -2156272 0 0"/>
                <a:gd name="G2" fmla="+- 828442 0 -2156272"/>
                <a:gd name="G3" fmla="+- 10800 0 0"/>
                <a:gd name="G4" fmla="+- 0 0 8284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417 0 0"/>
                <a:gd name="G9" fmla="+- 0 0 -2156272"/>
                <a:gd name="G10" fmla="+- 8417 0 2700"/>
                <a:gd name="G11" fmla="cos G10 828442"/>
                <a:gd name="G12" fmla="sin G10 828442"/>
                <a:gd name="G13" fmla="cos 13500 828442"/>
                <a:gd name="G14" fmla="sin 13500 828442"/>
                <a:gd name="G15" fmla="+- G11 10800 0"/>
                <a:gd name="G16" fmla="+- G12 10800 0"/>
                <a:gd name="G17" fmla="+- G13 10800 0"/>
                <a:gd name="G18" fmla="+- G14 10800 0"/>
                <a:gd name="G19" fmla="*/ 8417 1 2"/>
                <a:gd name="G20" fmla="+- G19 5400 0"/>
                <a:gd name="G21" fmla="cos G20 828442"/>
                <a:gd name="G22" fmla="sin G20 828442"/>
                <a:gd name="G23" fmla="+- G21 10800 0"/>
                <a:gd name="G24" fmla="+- G12 G23 G22"/>
                <a:gd name="G25" fmla="+- G22 G23 G11"/>
                <a:gd name="G26" fmla="cos 10800 828442"/>
                <a:gd name="G27" fmla="sin 10800 828442"/>
                <a:gd name="G28" fmla="cos 8417 828442"/>
                <a:gd name="G29" fmla="sin 8417 8284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156272"/>
                <a:gd name="G36" fmla="sin G34 -2156272"/>
                <a:gd name="G37" fmla="+/ -2156272 8284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417 G39"/>
                <a:gd name="G43" fmla="sin 841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431 w 21600"/>
                <a:gd name="T5" fmla="*/ 8900 h 21600"/>
                <a:gd name="T6" fmla="*/ 18867 w 21600"/>
                <a:gd name="T7" fmla="*/ 5580 h 21600"/>
                <a:gd name="T8" fmla="*/ 19085 w 21600"/>
                <a:gd name="T9" fmla="*/ 9319 h 21600"/>
                <a:gd name="T10" fmla="*/ 23972 w 21600"/>
                <a:gd name="T11" fmla="*/ 13754 h 21600"/>
                <a:gd name="T12" fmla="*/ 19325 w 21600"/>
                <a:gd name="T13" fmla="*/ 16700 h 21600"/>
                <a:gd name="T14" fmla="*/ 16378 w 21600"/>
                <a:gd name="T15" fmla="*/ 12051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012" y="12641"/>
                  </a:moveTo>
                  <a:cubicBezTo>
                    <a:pt x="19148" y="12037"/>
                    <a:pt x="19217" y="11419"/>
                    <a:pt x="19217" y="10800"/>
                  </a:cubicBezTo>
                  <a:cubicBezTo>
                    <a:pt x="19217" y="9177"/>
                    <a:pt x="18748" y="7589"/>
                    <a:pt x="17866" y="6227"/>
                  </a:cubicBezTo>
                  <a:lnTo>
                    <a:pt x="19867" y="4933"/>
                  </a:lnTo>
                  <a:cubicBezTo>
                    <a:pt x="20998" y="6681"/>
                    <a:pt x="21600" y="8718"/>
                    <a:pt x="21600" y="10800"/>
                  </a:cubicBezTo>
                  <a:cubicBezTo>
                    <a:pt x="21600" y="11595"/>
                    <a:pt x="21512" y="12387"/>
                    <a:pt x="21338" y="13163"/>
                  </a:cubicBezTo>
                  <a:lnTo>
                    <a:pt x="23972" y="13754"/>
                  </a:lnTo>
                  <a:lnTo>
                    <a:pt x="19325" y="16700"/>
                  </a:lnTo>
                  <a:lnTo>
                    <a:pt x="16378" y="12051"/>
                  </a:lnTo>
                  <a:lnTo>
                    <a:pt x="19012" y="1264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295" name="AutoShape 4"/>
            <p:cNvSpPr>
              <a:spLocks noChangeArrowheads="1"/>
            </p:cNvSpPr>
            <p:nvPr/>
          </p:nvSpPr>
          <p:spPr bwMode="auto">
            <a:xfrm>
              <a:off x="1236" y="2265"/>
              <a:ext cx="420" cy="441"/>
            </a:xfrm>
            <a:prstGeom prst="can">
              <a:avLst>
                <a:gd name="adj" fmla="val 2503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800">
                  <a:latin typeface="Verdana" pitchFamily="34" charset="0"/>
                </a:rPr>
                <a:t>PATTERN &amp; COMP SPEC</a:t>
              </a:r>
            </a:p>
            <a:p>
              <a:pPr algn="ctr"/>
              <a:r>
                <a:rPr lang="en-US" sz="800">
                  <a:latin typeface="Verdana" pitchFamily="34" charset="0"/>
                </a:rPr>
                <a:t>LIBRARY</a:t>
              </a:r>
            </a:p>
          </p:txBody>
        </p:sp>
        <p:sp>
          <p:nvSpPr>
            <p:cNvPr id="268296" name="Rectangle 6"/>
            <p:cNvSpPr>
              <a:spLocks noChangeArrowheads="1"/>
            </p:cNvSpPr>
            <p:nvPr/>
          </p:nvSpPr>
          <p:spPr bwMode="auto">
            <a:xfrm>
              <a:off x="1992" y="2265"/>
              <a:ext cx="588" cy="44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800" dirty="0">
                  <a:latin typeface="Verdana" pitchFamily="34" charset="0"/>
                </a:rPr>
                <a:t>SYSTEM MODELING ENVIRONMENT</a:t>
              </a:r>
            </a:p>
          </p:txBody>
        </p:sp>
        <p:sp>
          <p:nvSpPr>
            <p:cNvPr id="268297" name="Rectangle 7"/>
            <p:cNvSpPr>
              <a:spLocks noChangeArrowheads="1"/>
            </p:cNvSpPr>
            <p:nvPr/>
          </p:nvSpPr>
          <p:spPr bwMode="auto">
            <a:xfrm>
              <a:off x="3432" y="1593"/>
              <a:ext cx="588" cy="44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800" dirty="0">
                  <a:latin typeface="Verdana" pitchFamily="34" charset="0"/>
                </a:rPr>
                <a:t>INSTANTIATE </a:t>
              </a:r>
              <a:r>
                <a:rPr lang="en-US" sz="800" dirty="0" smtClean="0">
                  <a:latin typeface="Verdana" pitchFamily="34" charset="0"/>
                </a:rPr>
                <a:t>ARCHITECTURAL </a:t>
              </a:r>
              <a:r>
                <a:rPr lang="en-US" sz="800" dirty="0">
                  <a:latin typeface="Verdana" pitchFamily="34" charset="0"/>
                </a:rPr>
                <a:t>PATTERNS </a:t>
              </a:r>
            </a:p>
          </p:txBody>
        </p:sp>
        <p:sp>
          <p:nvSpPr>
            <p:cNvPr id="268299" name="AutoShape 9"/>
            <p:cNvSpPr>
              <a:spLocks noChangeArrowheads="1"/>
            </p:cNvSpPr>
            <p:nvPr/>
          </p:nvSpPr>
          <p:spPr bwMode="auto">
            <a:xfrm>
              <a:off x="2952" y="2217"/>
              <a:ext cx="420" cy="529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800">
                  <a:latin typeface="Verdana" pitchFamily="34" charset="0"/>
                </a:rPr>
                <a:t>SYSTEM MODEL</a:t>
              </a:r>
            </a:p>
          </p:txBody>
        </p:sp>
        <p:sp>
          <p:nvSpPr>
            <p:cNvPr id="268300" name="Rectangle 10"/>
            <p:cNvSpPr>
              <a:spLocks noChangeArrowheads="1"/>
            </p:cNvSpPr>
            <p:nvPr/>
          </p:nvSpPr>
          <p:spPr bwMode="auto">
            <a:xfrm>
              <a:off x="4356" y="2265"/>
              <a:ext cx="420" cy="44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800">
                  <a:latin typeface="Verdana" pitchFamily="34" charset="0"/>
                </a:rPr>
                <a:t>AUTO</a:t>
              </a:r>
            </a:p>
            <a:p>
              <a:pPr algn="ctr"/>
              <a:r>
                <a:rPr lang="en-US" sz="800">
                  <a:latin typeface="Verdana" pitchFamily="34" charset="0"/>
                </a:rPr>
                <a:t>GENERATE</a:t>
              </a:r>
            </a:p>
          </p:txBody>
        </p:sp>
        <p:sp>
          <p:nvSpPr>
            <p:cNvPr id="268301" name="AutoShape 11"/>
            <p:cNvSpPr>
              <a:spLocks noChangeArrowheads="1"/>
            </p:cNvSpPr>
            <p:nvPr/>
          </p:nvSpPr>
          <p:spPr bwMode="auto">
            <a:xfrm>
              <a:off x="4944" y="2265"/>
              <a:ext cx="588" cy="441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800">
                  <a:latin typeface="Verdana" pitchFamily="34" charset="0"/>
                </a:rPr>
                <a:t>SYSTEM IMPLEMENTATION</a:t>
              </a:r>
            </a:p>
          </p:txBody>
        </p:sp>
        <p:cxnSp>
          <p:nvCxnSpPr>
            <p:cNvPr id="268302" name="AutoShape 12"/>
            <p:cNvCxnSpPr>
              <a:cxnSpLocks noChangeShapeType="1"/>
              <a:stCxn id="268300" idx="3"/>
              <a:endCxn id="268301" idx="1"/>
            </p:cNvCxnSpPr>
            <p:nvPr/>
          </p:nvCxnSpPr>
          <p:spPr bwMode="auto">
            <a:xfrm>
              <a:off x="4776" y="2485"/>
              <a:ext cx="1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303" name="AutoShape 18"/>
            <p:cNvCxnSpPr>
              <a:cxnSpLocks noChangeShapeType="1"/>
              <a:stCxn id="268295" idx="4"/>
              <a:endCxn id="268296" idx="1"/>
            </p:cNvCxnSpPr>
            <p:nvPr/>
          </p:nvCxnSpPr>
          <p:spPr bwMode="auto">
            <a:xfrm>
              <a:off x="1656" y="2485"/>
              <a:ext cx="33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304" name="AutoShape 19"/>
            <p:cNvCxnSpPr>
              <a:cxnSpLocks noChangeShapeType="1"/>
              <a:stCxn id="268296" idx="3"/>
              <a:endCxn id="268299" idx="1"/>
            </p:cNvCxnSpPr>
            <p:nvPr/>
          </p:nvCxnSpPr>
          <p:spPr bwMode="auto">
            <a:xfrm flipV="1">
              <a:off x="2580" y="2481"/>
              <a:ext cx="372" cy="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305" name="AutoShape 20"/>
            <p:cNvCxnSpPr>
              <a:cxnSpLocks noChangeShapeType="1"/>
              <a:stCxn id="268299" idx="3"/>
              <a:endCxn id="268300" idx="1"/>
            </p:cNvCxnSpPr>
            <p:nvPr/>
          </p:nvCxnSpPr>
          <p:spPr bwMode="auto">
            <a:xfrm>
              <a:off x="3372" y="2481"/>
              <a:ext cx="984" cy="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306" name="AutoShape 21"/>
            <p:cNvCxnSpPr>
              <a:cxnSpLocks noChangeShapeType="1"/>
              <a:stCxn id="268297" idx="1"/>
              <a:endCxn id="268299" idx="0"/>
            </p:cNvCxnSpPr>
            <p:nvPr/>
          </p:nvCxnSpPr>
          <p:spPr bwMode="auto">
            <a:xfrm rot="10800000" flipV="1">
              <a:off x="3162" y="1813"/>
              <a:ext cx="270" cy="4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307" name="AutoShape 22"/>
            <p:cNvCxnSpPr>
              <a:cxnSpLocks noChangeShapeType="1"/>
              <a:stCxn id="268298" idx="1"/>
              <a:endCxn id="268299" idx="2"/>
            </p:cNvCxnSpPr>
            <p:nvPr/>
          </p:nvCxnSpPr>
          <p:spPr bwMode="auto">
            <a:xfrm rot="10800000">
              <a:off x="3162" y="2746"/>
              <a:ext cx="270" cy="4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8308" name="Freeform 23"/>
            <p:cNvSpPr>
              <a:spLocks/>
            </p:cNvSpPr>
            <p:nvPr/>
          </p:nvSpPr>
          <p:spPr bwMode="auto">
            <a:xfrm>
              <a:off x="1476" y="2716"/>
              <a:ext cx="3094" cy="884"/>
            </a:xfrm>
            <a:custGeom>
              <a:avLst/>
              <a:gdLst>
                <a:gd name="T0" fmla="*/ 8 w 2900"/>
                <a:gd name="T1" fmla="*/ 624 h 912"/>
                <a:gd name="T2" fmla="*/ 14 w 2900"/>
                <a:gd name="T3" fmla="*/ 864 h 912"/>
                <a:gd name="T4" fmla="*/ 92 w 2900"/>
                <a:gd name="T5" fmla="*/ 912 h 912"/>
                <a:gd name="T6" fmla="*/ 2837 w 2900"/>
                <a:gd name="T7" fmla="*/ 912 h 912"/>
                <a:gd name="T8" fmla="*/ 2894 w 2900"/>
                <a:gd name="T9" fmla="*/ 864 h 912"/>
                <a:gd name="T10" fmla="*/ 2894 w 2900"/>
                <a:gd name="T11" fmla="*/ 0 h 9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00"/>
                <a:gd name="T19" fmla="*/ 0 h 912"/>
                <a:gd name="T20" fmla="*/ 2900 w 2900"/>
                <a:gd name="T21" fmla="*/ 912 h 9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00" h="912">
                  <a:moveTo>
                    <a:pt x="8" y="624"/>
                  </a:moveTo>
                  <a:cubicBezTo>
                    <a:pt x="7" y="664"/>
                    <a:pt x="0" y="816"/>
                    <a:pt x="14" y="864"/>
                  </a:cubicBezTo>
                  <a:cubicBezTo>
                    <a:pt x="14" y="864"/>
                    <a:pt x="32" y="912"/>
                    <a:pt x="92" y="912"/>
                  </a:cubicBezTo>
                  <a:cubicBezTo>
                    <a:pt x="1464" y="912"/>
                    <a:pt x="2837" y="912"/>
                    <a:pt x="2837" y="912"/>
                  </a:cubicBezTo>
                  <a:cubicBezTo>
                    <a:pt x="2900" y="909"/>
                    <a:pt x="2894" y="864"/>
                    <a:pt x="2894" y="864"/>
                  </a:cubicBezTo>
                  <a:lnTo>
                    <a:pt x="289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Verdana" pitchFamily="34" charset="0"/>
              </a:endParaRPr>
            </a:p>
          </p:txBody>
        </p:sp>
        <p:sp>
          <p:nvSpPr>
            <p:cNvPr id="268309" name="AutoShape 24"/>
            <p:cNvSpPr>
              <a:spLocks noChangeArrowheads="1"/>
            </p:cNvSpPr>
            <p:nvPr/>
          </p:nvSpPr>
          <p:spPr bwMode="auto">
            <a:xfrm>
              <a:off x="564" y="1689"/>
              <a:ext cx="420" cy="352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800">
                  <a:latin typeface="Verdana" pitchFamily="34" charset="0"/>
                </a:rPr>
                <a:t>ARCH PATTERN MODELS</a:t>
              </a:r>
            </a:p>
          </p:txBody>
        </p:sp>
        <p:sp>
          <p:nvSpPr>
            <p:cNvPr id="268310" name="AutoShape 25"/>
            <p:cNvSpPr>
              <a:spLocks noChangeArrowheads="1"/>
            </p:cNvSpPr>
            <p:nvPr/>
          </p:nvSpPr>
          <p:spPr bwMode="auto">
            <a:xfrm>
              <a:off x="564" y="2937"/>
              <a:ext cx="420" cy="352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800">
                  <a:latin typeface="Verdana" pitchFamily="34" charset="0"/>
                </a:rPr>
                <a:t>COMPONENT MODELS</a:t>
              </a:r>
            </a:p>
          </p:txBody>
        </p:sp>
        <p:sp>
          <p:nvSpPr>
            <p:cNvPr id="268311" name="Rectangle 26"/>
            <p:cNvSpPr>
              <a:spLocks noChangeArrowheads="1"/>
            </p:cNvSpPr>
            <p:nvPr/>
          </p:nvSpPr>
          <p:spPr bwMode="auto">
            <a:xfrm>
              <a:off x="564" y="2265"/>
              <a:ext cx="420" cy="44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800">
                  <a:latin typeface="Verdana" pitchFamily="34" charset="0"/>
                </a:rPr>
                <a:t>ANNOTATE </a:t>
              </a:r>
            </a:p>
            <a:p>
              <a:pPr algn="ctr"/>
              <a:r>
                <a:rPr lang="en-US" sz="800">
                  <a:latin typeface="Verdana" pitchFamily="34" charset="0"/>
                </a:rPr>
                <a:t>&amp; VERIFY MODELS</a:t>
              </a:r>
            </a:p>
          </p:txBody>
        </p:sp>
        <p:cxnSp>
          <p:nvCxnSpPr>
            <p:cNvPr id="268312" name="AutoShape 27"/>
            <p:cNvCxnSpPr>
              <a:cxnSpLocks noChangeShapeType="1"/>
              <a:stCxn id="268311" idx="3"/>
              <a:endCxn id="268295" idx="2"/>
            </p:cNvCxnSpPr>
            <p:nvPr/>
          </p:nvCxnSpPr>
          <p:spPr bwMode="auto">
            <a:xfrm>
              <a:off x="984" y="2485"/>
              <a:ext cx="25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313" name="AutoShape 29"/>
            <p:cNvCxnSpPr>
              <a:cxnSpLocks noChangeShapeType="1"/>
              <a:stCxn id="268309" idx="2"/>
              <a:endCxn id="268311" idx="0"/>
            </p:cNvCxnSpPr>
            <p:nvPr/>
          </p:nvCxnSpPr>
          <p:spPr bwMode="auto">
            <a:xfrm rot="5400000">
              <a:off x="662" y="2153"/>
              <a:ext cx="22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314" name="AutoShape 30"/>
            <p:cNvCxnSpPr>
              <a:cxnSpLocks noChangeShapeType="1"/>
              <a:stCxn id="268310" idx="0"/>
              <a:endCxn id="268311" idx="2"/>
            </p:cNvCxnSpPr>
            <p:nvPr/>
          </p:nvCxnSpPr>
          <p:spPr bwMode="auto">
            <a:xfrm rot="5400000" flipH="1" flipV="1">
              <a:off x="658" y="2821"/>
              <a:ext cx="231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8315" name="AutoShape 31"/>
            <p:cNvSpPr>
              <a:spLocks noChangeArrowheads="1"/>
            </p:cNvSpPr>
            <p:nvPr/>
          </p:nvSpPr>
          <p:spPr bwMode="auto">
            <a:xfrm>
              <a:off x="1236" y="2889"/>
              <a:ext cx="420" cy="441"/>
            </a:xfrm>
            <a:prstGeom prst="can">
              <a:avLst>
                <a:gd name="adj" fmla="val 2503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800">
                  <a:latin typeface="Verdana" pitchFamily="34" charset="0"/>
                </a:rPr>
                <a:t>COMPONENT</a:t>
              </a:r>
            </a:p>
            <a:p>
              <a:pPr algn="ctr"/>
              <a:r>
                <a:rPr lang="en-US" sz="800">
                  <a:latin typeface="Verdana" pitchFamily="34" charset="0"/>
                </a:rPr>
                <a:t>LIBRARY</a:t>
              </a:r>
            </a:p>
          </p:txBody>
        </p:sp>
        <p:cxnSp>
          <p:nvCxnSpPr>
            <p:cNvPr id="268316" name="AutoShape 32"/>
            <p:cNvCxnSpPr>
              <a:cxnSpLocks noChangeShapeType="1"/>
              <a:stCxn id="268310" idx="3"/>
              <a:endCxn id="268315" idx="2"/>
            </p:cNvCxnSpPr>
            <p:nvPr/>
          </p:nvCxnSpPr>
          <p:spPr bwMode="auto">
            <a:xfrm flipV="1">
              <a:off x="984" y="3109"/>
              <a:ext cx="252" cy="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908" y="1449"/>
              <a:ext cx="2220" cy="2247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4260" y="1449"/>
              <a:ext cx="1344" cy="2247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468" y="1449"/>
              <a:ext cx="1260" cy="2247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320" name="Text Box 36"/>
            <p:cNvSpPr txBox="1">
              <a:spLocks noChangeArrowheads="1"/>
            </p:cNvSpPr>
            <p:nvPr/>
          </p:nvSpPr>
          <p:spPr bwMode="auto">
            <a:xfrm>
              <a:off x="684" y="1307"/>
              <a:ext cx="78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900">
                  <a:latin typeface="Verdana" pitchFamily="34" charset="0"/>
                </a:rPr>
                <a:t>SPECIFICATION</a:t>
              </a:r>
            </a:p>
          </p:txBody>
        </p:sp>
        <p:sp>
          <p:nvSpPr>
            <p:cNvPr id="268321" name="Text Box 37"/>
            <p:cNvSpPr txBox="1">
              <a:spLocks noChangeArrowheads="1"/>
            </p:cNvSpPr>
            <p:nvPr/>
          </p:nvSpPr>
          <p:spPr bwMode="auto">
            <a:xfrm>
              <a:off x="1986" y="1307"/>
              <a:ext cx="184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900">
                  <a:latin typeface="Verdana" pitchFamily="34" charset="0"/>
                </a:rPr>
                <a:t>SYSTEM DEVELOPMENT</a:t>
              </a:r>
            </a:p>
          </p:txBody>
        </p:sp>
        <p:sp>
          <p:nvSpPr>
            <p:cNvPr id="268322" name="Text Box 38"/>
            <p:cNvSpPr txBox="1">
              <a:spLocks noChangeArrowheads="1"/>
            </p:cNvSpPr>
            <p:nvPr/>
          </p:nvSpPr>
          <p:spPr bwMode="auto">
            <a:xfrm>
              <a:off x="4629" y="1311"/>
              <a:ext cx="72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900">
                  <a:latin typeface="Verdana" pitchFamily="34" charset="0"/>
                </a:rPr>
                <a:t>FOUNDRY</a:t>
              </a:r>
            </a:p>
          </p:txBody>
        </p:sp>
        <p:sp>
          <p:nvSpPr>
            <p:cNvPr id="268298" name="Rectangle 8"/>
            <p:cNvSpPr>
              <a:spLocks noChangeArrowheads="1"/>
            </p:cNvSpPr>
            <p:nvPr/>
          </p:nvSpPr>
          <p:spPr bwMode="auto">
            <a:xfrm>
              <a:off x="3432" y="3015"/>
              <a:ext cx="588" cy="44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800">
                  <a:latin typeface="Verdana" pitchFamily="34" charset="0"/>
                </a:rPr>
                <a:t>COMPOSITIONAL REASONING &amp; ANALYSIS</a:t>
              </a:r>
            </a:p>
          </p:txBody>
        </p:sp>
      </p:grpSp>
      <p:sp>
        <p:nvSpPr>
          <p:cNvPr id="38" name="Rounded Rectangular Callout 37"/>
          <p:cNvSpPr>
            <a:spLocks noChangeArrowheads="1"/>
          </p:cNvSpPr>
          <p:nvPr/>
        </p:nvSpPr>
        <p:spPr bwMode="auto">
          <a:xfrm>
            <a:off x="3352800" y="5105400"/>
            <a:ext cx="2743200" cy="1143000"/>
          </a:xfrm>
          <a:prstGeom prst="wedgeRoundRectCallout">
            <a:avLst>
              <a:gd name="adj1" fmla="val -38974"/>
              <a:gd name="adj2" fmla="val -188547"/>
              <a:gd name="adj3" fmla="val 16667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300" b="1" dirty="0" smtClean="0">
                <a:solidFill>
                  <a:srgbClr val="FFFFFF"/>
                </a:solidFill>
                <a:latin typeface="Verdana" pitchFamily="34" charset="0"/>
              </a:rPr>
              <a:t>Instantiation</a:t>
            </a:r>
            <a:r>
              <a:rPr lang="en-US" sz="1300" b="1" dirty="0">
                <a:solidFill>
                  <a:srgbClr val="FFFFFF"/>
                </a:solidFill>
                <a:latin typeface="Verdana" pitchFamily="34" charset="0"/>
              </a:rPr>
              <a:t>:</a:t>
            </a:r>
          </a:p>
          <a:p>
            <a:r>
              <a:rPr lang="en-US" sz="1300" dirty="0">
                <a:solidFill>
                  <a:srgbClr val="FFFFFF"/>
                </a:solidFill>
                <a:latin typeface="Verdana" pitchFamily="34" charset="0"/>
              </a:rPr>
              <a:t>Check structural </a:t>
            </a:r>
            <a:r>
              <a:rPr lang="en-US" sz="1300" dirty="0" smtClean="0">
                <a:solidFill>
                  <a:srgbClr val="FFFFFF"/>
                </a:solidFill>
                <a:latin typeface="Verdana" pitchFamily="34" charset="0"/>
              </a:rPr>
              <a:t>constraints, Embed assumptions &amp; guarantees in system model</a:t>
            </a:r>
            <a:endParaRPr lang="en-US" sz="1300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40" name="Rounded Rectangular Callout 39"/>
          <p:cNvSpPr>
            <a:spLocks noChangeArrowheads="1"/>
          </p:cNvSpPr>
          <p:nvPr/>
        </p:nvSpPr>
        <p:spPr bwMode="auto">
          <a:xfrm>
            <a:off x="6207274" y="5105400"/>
            <a:ext cx="2860525" cy="1143000"/>
          </a:xfrm>
          <a:prstGeom prst="wedgeRoundRectCallout">
            <a:avLst>
              <a:gd name="adj1" fmla="val -51653"/>
              <a:gd name="adj2" fmla="val -95694"/>
              <a:gd name="adj3" fmla="val 16667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300" b="1" dirty="0" smtClean="0">
                <a:solidFill>
                  <a:srgbClr val="FFFFFF"/>
                </a:solidFill>
                <a:latin typeface="Verdana" pitchFamily="34" charset="0"/>
              </a:rPr>
              <a:t>Compositional Verification</a:t>
            </a:r>
            <a:r>
              <a:rPr lang="en-US" sz="1300" b="1" dirty="0">
                <a:solidFill>
                  <a:srgbClr val="FFFFFF"/>
                </a:solidFill>
                <a:latin typeface="Verdana" pitchFamily="34" charset="0"/>
              </a:rPr>
              <a:t>:  </a:t>
            </a:r>
            <a:endParaRPr lang="en-US" sz="1300" b="1" dirty="0" smtClean="0">
              <a:solidFill>
                <a:srgbClr val="FFFFFF"/>
              </a:solidFill>
              <a:latin typeface="Verdana" pitchFamily="34" charset="0"/>
            </a:endParaRPr>
          </a:p>
          <a:p>
            <a:r>
              <a:rPr lang="en-US" sz="1300" dirty="0" smtClean="0">
                <a:solidFill>
                  <a:srgbClr val="FFFFFF"/>
                </a:solidFill>
                <a:latin typeface="Verdana" pitchFamily="34" charset="0"/>
              </a:rPr>
              <a:t>System properties are verified by model checking using component &amp; pattern contracts</a:t>
            </a:r>
            <a:endParaRPr lang="en-US" sz="1300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37" name="Rounded Rectangular Callout 36"/>
          <p:cNvSpPr>
            <a:spLocks noChangeArrowheads="1"/>
          </p:cNvSpPr>
          <p:nvPr/>
        </p:nvSpPr>
        <p:spPr bwMode="auto">
          <a:xfrm>
            <a:off x="203396" y="5105400"/>
            <a:ext cx="3028527" cy="1143000"/>
          </a:xfrm>
          <a:prstGeom prst="wedgeRoundRectCallout">
            <a:avLst>
              <a:gd name="adj1" fmla="val -18847"/>
              <a:gd name="adj2" fmla="val -177720"/>
              <a:gd name="adj3" fmla="val 16667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300" b="1" dirty="0" smtClean="0">
                <a:solidFill>
                  <a:srgbClr val="FFFFFF"/>
                </a:solidFill>
                <a:latin typeface="Verdana" pitchFamily="34" charset="0"/>
              </a:rPr>
              <a:t>Reusable Verification</a:t>
            </a:r>
            <a:r>
              <a:rPr lang="en-US" sz="1300" b="1" dirty="0">
                <a:solidFill>
                  <a:srgbClr val="FFFFFF"/>
                </a:solidFill>
                <a:latin typeface="Verdana" pitchFamily="34" charset="0"/>
              </a:rPr>
              <a:t>:</a:t>
            </a:r>
          </a:p>
          <a:p>
            <a:r>
              <a:rPr lang="en-US" sz="1300" dirty="0" smtClean="0">
                <a:solidFill>
                  <a:srgbClr val="FFFFFF"/>
                </a:solidFill>
                <a:latin typeface="Verdana" pitchFamily="34" charset="0"/>
              </a:rPr>
              <a:t>Proof of component and pattern requirements (guarantees) and specification of context (assumptions)</a:t>
            </a:r>
            <a:endParaRPr lang="en-US" sz="1300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42" name="Freeform 45"/>
          <p:cNvSpPr>
            <a:spLocks/>
          </p:cNvSpPr>
          <p:nvPr/>
        </p:nvSpPr>
        <p:spPr bwMode="auto">
          <a:xfrm>
            <a:off x="2054217" y="2133600"/>
            <a:ext cx="3204339" cy="903141"/>
          </a:xfrm>
          <a:custGeom>
            <a:avLst/>
            <a:gdLst>
              <a:gd name="T0" fmla="*/ 4177 w 3097975"/>
              <a:gd name="T1" fmla="*/ 928643 h 928643"/>
              <a:gd name="T2" fmla="*/ 0 w 3097975"/>
              <a:gd name="T3" fmla="*/ 238124 h 928643"/>
              <a:gd name="T4" fmla="*/ 234290 w 3097975"/>
              <a:gd name="T5" fmla="*/ 7051 h 928643"/>
              <a:gd name="T6" fmla="*/ 3097975 w 3097975"/>
              <a:gd name="T7" fmla="*/ 0 h 9286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97975" h="928643">
                <a:moveTo>
                  <a:pt x="4177" y="928643"/>
                </a:moveTo>
                <a:cubicBezTo>
                  <a:pt x="790" y="572878"/>
                  <a:pt x="7525" y="687346"/>
                  <a:pt x="0" y="238124"/>
                </a:cubicBezTo>
                <a:cubicBezTo>
                  <a:pt x="5999" y="51336"/>
                  <a:pt x="111827" y="11112"/>
                  <a:pt x="234290" y="7051"/>
                </a:cubicBezTo>
                <a:lnTo>
                  <a:pt x="3097975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1303338" y="6491288"/>
            <a:ext cx="227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>
                <a:latin typeface="Verdana" pitchFamily="34" charset="0"/>
              </a:rPr>
              <a:t>© Copyright 2011 Rockwell Collins, Inc. </a:t>
            </a:r>
          </a:p>
          <a:p>
            <a:r>
              <a:rPr lang="en-US" sz="800" dirty="0">
                <a:latin typeface="Verdana" pitchFamily="34" charset="0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3316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reasoning about systems</a:t>
            </a:r>
            <a:endParaRPr 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3593592" cy="4800600"/>
          </a:xfrm>
        </p:spPr>
        <p:txBody>
          <a:bodyPr>
            <a:noAutofit/>
          </a:bodyPr>
          <a:lstStyle/>
          <a:p>
            <a:r>
              <a:rPr lang="en-US" sz="2000" dirty="0"/>
              <a:t>Avionics system requirement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Relies upon</a:t>
            </a:r>
          </a:p>
          <a:p>
            <a:pPr lvl="1"/>
            <a:r>
              <a:rPr lang="en-US" sz="1800" dirty="0" smtClean="0"/>
              <a:t>Accuracy of air data sensors</a:t>
            </a:r>
          </a:p>
          <a:p>
            <a:pPr lvl="1"/>
            <a:r>
              <a:rPr lang="en-US" sz="1800" dirty="0" smtClean="0"/>
              <a:t>Control commands from FCS</a:t>
            </a:r>
          </a:p>
          <a:p>
            <a:pPr lvl="2"/>
            <a:r>
              <a:rPr lang="en-US" sz="1400" dirty="0" smtClean="0"/>
              <a:t>Mode of FGS</a:t>
            </a:r>
          </a:p>
          <a:p>
            <a:pPr lvl="2"/>
            <a:r>
              <a:rPr lang="en-US" sz="1400" dirty="0" smtClean="0"/>
              <a:t>FGS control law behavior</a:t>
            </a:r>
          </a:p>
          <a:p>
            <a:pPr lvl="2"/>
            <a:r>
              <a:rPr lang="en-US" sz="1400" dirty="0" smtClean="0"/>
              <a:t>Failover behavior between FGS systems</a:t>
            </a:r>
          </a:p>
          <a:p>
            <a:pPr lvl="2"/>
            <a:r>
              <a:rPr lang="en-US" sz="1400" dirty="0" smtClean="0"/>
              <a:t>…. </a:t>
            </a:r>
          </a:p>
          <a:p>
            <a:pPr lvl="1"/>
            <a:r>
              <a:rPr lang="en-US" sz="1800" dirty="0" smtClean="0"/>
              <a:t>Response of Actuators</a:t>
            </a:r>
          </a:p>
          <a:p>
            <a:pPr lvl="1"/>
            <a:r>
              <a:rPr lang="en-US" sz="1800" dirty="0" smtClean="0"/>
              <a:t>Timing/Lag/Latency of Communications</a:t>
            </a:r>
          </a:p>
          <a:p>
            <a:pPr lvl="1"/>
            <a:endParaRPr lang="en-US" sz="1800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D172-FF62-4F87-8712-D3560D03A483}" type="slidenum">
              <a:rPr lang="en-US"/>
              <a:pPr/>
              <a:t>12</a:t>
            </a:fld>
            <a:endParaRPr lang="en-US"/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7239000" y="2590800"/>
            <a:ext cx="979487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0660" name="Rectangle 20"/>
          <p:cNvSpPr>
            <a:spLocks noChangeArrowheads="1"/>
          </p:cNvSpPr>
          <p:nvPr/>
        </p:nvSpPr>
        <p:spPr bwMode="auto">
          <a:xfrm>
            <a:off x="6356350" y="1447800"/>
            <a:ext cx="1046163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Avionics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System</a:t>
            </a:r>
          </a:p>
        </p:txBody>
      </p:sp>
      <p:cxnSp>
        <p:nvCxnSpPr>
          <p:cNvPr id="240662" name="AutoShape 22"/>
          <p:cNvCxnSpPr>
            <a:cxnSpLocks noChangeShapeType="1"/>
            <a:stCxn id="240660" idx="2"/>
            <a:endCxn id="240644" idx="0"/>
          </p:cNvCxnSpPr>
          <p:nvPr/>
        </p:nvCxnSpPr>
        <p:spPr bwMode="auto">
          <a:xfrm>
            <a:off x="6879432" y="2197100"/>
            <a:ext cx="849312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0670" name="Rectangle 30"/>
          <p:cNvSpPr>
            <a:spLocks noChangeArrowheads="1"/>
          </p:cNvSpPr>
          <p:nvPr/>
        </p:nvSpPr>
        <p:spPr bwMode="auto">
          <a:xfrm>
            <a:off x="1600200" y="1981200"/>
            <a:ext cx="3429000" cy="838200"/>
          </a:xfrm>
          <a:prstGeom prst="rect">
            <a:avLst/>
          </a:prstGeom>
          <a:solidFill>
            <a:srgbClr val="63B5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Under single-fault assumption, GC output transient response is bounded in time and magnitude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7162800" y="3810000"/>
            <a:ext cx="1219200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Autopilot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181600" y="3810000"/>
            <a:ext cx="914400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FGS_L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6172200" y="3810000"/>
            <a:ext cx="914400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FGS_R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5181600" y="2590800"/>
            <a:ext cx="914400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ADS_L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6248400" y="2590800"/>
            <a:ext cx="914400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ADS_R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10600" y="2662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dirty="0"/>
          </a:p>
        </p:txBody>
      </p:sp>
      <p:cxnSp>
        <p:nvCxnSpPr>
          <p:cNvPr id="60" name="AutoShape 22"/>
          <p:cNvCxnSpPr>
            <a:cxnSpLocks noChangeShapeType="1"/>
            <a:stCxn id="240660" idx="2"/>
            <a:endCxn id="57" idx="0"/>
          </p:cNvCxnSpPr>
          <p:nvPr/>
        </p:nvCxnSpPr>
        <p:spPr bwMode="auto">
          <a:xfrm flipH="1">
            <a:off x="5638800" y="2197100"/>
            <a:ext cx="1240632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22"/>
          <p:cNvCxnSpPr>
            <a:cxnSpLocks noChangeShapeType="1"/>
            <a:stCxn id="240660" idx="2"/>
            <a:endCxn id="58" idx="0"/>
          </p:cNvCxnSpPr>
          <p:nvPr/>
        </p:nvCxnSpPr>
        <p:spPr bwMode="auto">
          <a:xfrm flipH="1">
            <a:off x="6705600" y="2197100"/>
            <a:ext cx="173832" cy="393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22"/>
          <p:cNvCxnSpPr>
            <a:cxnSpLocks noChangeShapeType="1"/>
            <a:stCxn id="240660" idx="2"/>
          </p:cNvCxnSpPr>
          <p:nvPr/>
        </p:nvCxnSpPr>
        <p:spPr bwMode="auto">
          <a:xfrm>
            <a:off x="6879432" y="2197100"/>
            <a:ext cx="1997868" cy="46543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8610600" y="3886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dirty="0"/>
          </a:p>
        </p:txBody>
      </p:sp>
      <p:cxnSp>
        <p:nvCxnSpPr>
          <p:cNvPr id="71" name="AutoShape 22"/>
          <p:cNvCxnSpPr>
            <a:cxnSpLocks noChangeShapeType="1"/>
            <a:stCxn id="56" idx="2"/>
            <a:endCxn id="102" idx="0"/>
          </p:cNvCxnSpPr>
          <p:nvPr/>
        </p:nvCxnSpPr>
        <p:spPr bwMode="auto">
          <a:xfrm>
            <a:off x="6629400" y="4559300"/>
            <a:ext cx="266700" cy="469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2"/>
          <p:cNvCxnSpPr>
            <a:cxnSpLocks noChangeShapeType="1"/>
            <a:stCxn id="240644" idx="2"/>
            <a:endCxn id="55" idx="0"/>
          </p:cNvCxnSpPr>
          <p:nvPr/>
        </p:nvCxnSpPr>
        <p:spPr bwMode="auto">
          <a:xfrm flipH="1">
            <a:off x="5638800" y="3340100"/>
            <a:ext cx="2089944" cy="469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2"/>
          <p:cNvCxnSpPr>
            <a:cxnSpLocks noChangeShapeType="1"/>
            <a:stCxn id="240644" idx="2"/>
            <a:endCxn id="56" idx="0"/>
          </p:cNvCxnSpPr>
          <p:nvPr/>
        </p:nvCxnSpPr>
        <p:spPr bwMode="auto">
          <a:xfrm flipH="1">
            <a:off x="6629400" y="3340100"/>
            <a:ext cx="1099344" cy="469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22"/>
          <p:cNvCxnSpPr>
            <a:cxnSpLocks noChangeShapeType="1"/>
            <a:stCxn id="240644" idx="2"/>
          </p:cNvCxnSpPr>
          <p:nvPr/>
        </p:nvCxnSpPr>
        <p:spPr bwMode="auto">
          <a:xfrm>
            <a:off x="7728744" y="3340100"/>
            <a:ext cx="1148556" cy="546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257800" y="5029200"/>
            <a:ext cx="990600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System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Modes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6400800" y="5029200"/>
            <a:ext cx="990600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Control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Laws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7543800" y="5029200"/>
            <a:ext cx="990600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Co-</a:t>
            </a:r>
            <a:r>
              <a:rPr lang="en-US" b="1" dirty="0" err="1" smtClean="0">
                <a:solidFill>
                  <a:schemeClr val="bg1"/>
                </a:solidFill>
              </a:rPr>
              <a:t>ord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4" name="AutoShape 22"/>
          <p:cNvCxnSpPr>
            <a:cxnSpLocks noChangeShapeType="1"/>
            <a:stCxn id="56" idx="2"/>
            <a:endCxn id="103" idx="0"/>
          </p:cNvCxnSpPr>
          <p:nvPr/>
        </p:nvCxnSpPr>
        <p:spPr bwMode="auto">
          <a:xfrm>
            <a:off x="6629400" y="4559300"/>
            <a:ext cx="1409700" cy="469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22"/>
          <p:cNvCxnSpPr>
            <a:cxnSpLocks noChangeShapeType="1"/>
            <a:stCxn id="240644" idx="2"/>
            <a:endCxn id="54" idx="0"/>
          </p:cNvCxnSpPr>
          <p:nvPr/>
        </p:nvCxnSpPr>
        <p:spPr bwMode="auto">
          <a:xfrm>
            <a:off x="7728744" y="3340100"/>
            <a:ext cx="43656" cy="469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AutoShape 22"/>
          <p:cNvCxnSpPr>
            <a:cxnSpLocks noChangeShapeType="1"/>
            <a:stCxn id="56" idx="2"/>
            <a:endCxn id="101" idx="0"/>
          </p:cNvCxnSpPr>
          <p:nvPr/>
        </p:nvCxnSpPr>
        <p:spPr bwMode="auto">
          <a:xfrm flipH="1">
            <a:off x="5753100" y="4559300"/>
            <a:ext cx="876300" cy="469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Compositional Reasoning for Active Standby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3124200" cy="5105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400" dirty="0" smtClean="0"/>
              <a:t>Want to prove a </a:t>
            </a:r>
            <a:r>
              <a:rPr lang="en-US" sz="1400" b="1" dirty="0" smtClean="0"/>
              <a:t>transient response </a:t>
            </a:r>
            <a:r>
              <a:rPr lang="en-US" sz="1400" dirty="0" smtClean="0"/>
              <a:t>property</a:t>
            </a:r>
          </a:p>
          <a:p>
            <a:pPr lvl="1" eaLnBrk="1" hangingPunct="1"/>
            <a:r>
              <a:rPr lang="en-US" sz="1200" dirty="0" smtClean="0"/>
              <a:t>The autopilot will not cause a sharp change in pitch of aircraft.</a:t>
            </a:r>
          </a:p>
          <a:p>
            <a:pPr lvl="1" eaLnBrk="1" hangingPunct="1"/>
            <a:r>
              <a:rPr lang="en-US" sz="1200" dirty="0" smtClean="0"/>
              <a:t>Even when one FGS fails and the other assumes control</a:t>
            </a:r>
          </a:p>
          <a:p>
            <a:pPr eaLnBrk="1" hangingPunct="1"/>
            <a:r>
              <a:rPr lang="en-US" sz="1400" dirty="0" smtClean="0"/>
              <a:t>Given assumptions about the </a:t>
            </a:r>
            <a:r>
              <a:rPr lang="en-US" sz="1400" b="1" dirty="0" smtClean="0"/>
              <a:t>environment</a:t>
            </a:r>
          </a:p>
          <a:p>
            <a:pPr lvl="1" eaLnBrk="1" hangingPunct="1"/>
            <a:r>
              <a:rPr lang="en-US" sz="1200" dirty="0" smtClean="0"/>
              <a:t>The sensed aircraft pitch from the air data system is within some absolute bound and doesn’t change too quickly</a:t>
            </a:r>
          </a:p>
          <a:p>
            <a:pPr lvl="1" eaLnBrk="1" hangingPunct="1"/>
            <a:r>
              <a:rPr lang="en-US" sz="1200" dirty="0" smtClean="0"/>
              <a:t>The discrepancy in sensed pitch between left and right side sensors is bounded.</a:t>
            </a:r>
          </a:p>
          <a:p>
            <a:pPr eaLnBrk="1" hangingPunct="1"/>
            <a:r>
              <a:rPr lang="en-US" sz="1400" dirty="0" smtClean="0"/>
              <a:t>and guarantees provided by </a:t>
            </a:r>
            <a:r>
              <a:rPr lang="en-US" sz="1400" b="1" dirty="0" smtClean="0"/>
              <a:t>components</a:t>
            </a:r>
          </a:p>
          <a:p>
            <a:pPr lvl="1" eaLnBrk="1" hangingPunct="1"/>
            <a:r>
              <a:rPr lang="en-US" sz="1200" dirty="0" smtClean="0"/>
              <a:t>When a FGS is active, it will generate an acceptable pitch rate</a:t>
            </a:r>
          </a:p>
          <a:p>
            <a:pPr eaLnBrk="1" hangingPunct="1"/>
            <a:r>
              <a:rPr lang="en-US" sz="1400" dirty="0" smtClean="0"/>
              <a:t>As well as </a:t>
            </a:r>
            <a:r>
              <a:rPr lang="en-US" sz="1400" b="1" dirty="0" smtClean="0"/>
              <a:t>facts </a:t>
            </a:r>
            <a:r>
              <a:rPr lang="en-US" sz="1400" dirty="0" smtClean="0"/>
              <a:t>provided by pattern application</a:t>
            </a:r>
          </a:p>
          <a:p>
            <a:pPr lvl="1" eaLnBrk="1" hangingPunct="1"/>
            <a:r>
              <a:rPr lang="en-US" sz="1200" dirty="0" smtClean="0"/>
              <a:t>Leader selection: at least one FGS will always be active (modulo one “failover” step)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AD2CF3-EE27-4CD6-A5CF-D5AD26794F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524000"/>
            <a:ext cx="48768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343400" y="2971800"/>
            <a:ext cx="304800" cy="4572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2971800"/>
            <a:ext cx="304800" cy="4572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371600"/>
            <a:ext cx="304800" cy="4572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38600" y="5562600"/>
            <a:ext cx="52578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1">
                <a:latin typeface="Courier New" pitchFamily="49" charset="0"/>
              </a:rPr>
              <a:t>transient_response_1 : assert true -&gt; </a:t>
            </a:r>
            <a:br>
              <a:rPr lang="en-US" sz="1100" b="1">
                <a:latin typeface="Courier New" pitchFamily="49" charset="0"/>
              </a:rPr>
            </a:br>
            <a:r>
              <a:rPr lang="en-US" sz="1100" b="1">
                <a:latin typeface="Courier New" pitchFamily="49" charset="0"/>
              </a:rPr>
              <a:t>  abs(CSA.CSA_Pitch_Delta) &lt; CSA_MAX_PITCH_DELTA ;</a:t>
            </a:r>
          </a:p>
          <a:p>
            <a:r>
              <a:rPr lang="en-US" sz="1100" b="1">
                <a:latin typeface="Courier New" pitchFamily="49" charset="0"/>
              </a:rPr>
              <a:t>transient_response_2 : assert true -&gt; </a:t>
            </a:r>
            <a:br>
              <a:rPr lang="en-US" sz="1100" b="1">
                <a:latin typeface="Courier New" pitchFamily="49" charset="0"/>
              </a:rPr>
            </a:br>
            <a:r>
              <a:rPr lang="en-US" sz="1100" b="1">
                <a:latin typeface="Courier New" pitchFamily="49" charset="0"/>
              </a:rPr>
              <a:t>  abs(CSA.CSA_Pitch_Delta - prev(CSA.CSA_Pitch_Delta, 0.0))  </a:t>
            </a:r>
            <a:br>
              <a:rPr lang="en-US" sz="1100" b="1">
                <a:latin typeface="Courier New" pitchFamily="49" charset="0"/>
              </a:rPr>
            </a:br>
            <a:r>
              <a:rPr lang="en-US" sz="1100" b="1">
                <a:latin typeface="Courier New" pitchFamily="49" charset="0"/>
              </a:rPr>
              <a:t>     &lt; CSA_MAX_PITCH_DELTA_STEP 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0" y="1981200"/>
            <a:ext cx="3429000" cy="2286000"/>
          </a:xfrm>
          <a:prstGeom prst="rect">
            <a:avLst/>
          </a:prstGeom>
          <a:solidFill>
            <a:schemeClr val="tx2">
              <a:lumMod val="60000"/>
              <a:lumOff val="40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2819400"/>
            <a:ext cx="1143000" cy="1219200"/>
          </a:xfrm>
          <a:prstGeom prst="rect">
            <a:avLst/>
          </a:prstGeom>
          <a:solidFill>
            <a:schemeClr val="accent2">
              <a:alpha val="3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0" y="2819400"/>
            <a:ext cx="1143000" cy="1219200"/>
          </a:xfrm>
          <a:prstGeom prst="rect">
            <a:avLst/>
          </a:prstGeom>
          <a:solidFill>
            <a:schemeClr val="accent2">
              <a:alpha val="3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72200" y="2057400"/>
            <a:ext cx="990600" cy="533400"/>
          </a:xfrm>
          <a:prstGeom prst="rect">
            <a:avLst/>
          </a:prstGeom>
          <a:solidFill>
            <a:schemeClr val="accent2">
              <a:alpha val="3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4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reasoning between analysis domains.</a:t>
            </a:r>
            <a:endParaRPr 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47800"/>
            <a:ext cx="3593592" cy="4800600"/>
          </a:xfrm>
        </p:spPr>
        <p:txBody>
          <a:bodyPr>
            <a:noAutofit/>
          </a:bodyPr>
          <a:lstStyle/>
          <a:p>
            <a:r>
              <a:rPr lang="en-US" sz="2000" dirty="0"/>
              <a:t>Avionics system requirement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1050" dirty="0" smtClean="0"/>
          </a:p>
          <a:p>
            <a:r>
              <a:rPr lang="en-US" sz="2000" dirty="0" smtClean="0"/>
              <a:t>Relies </a:t>
            </a:r>
            <a:r>
              <a:rPr lang="en-US" sz="2000" dirty="0"/>
              <a:t>upon</a:t>
            </a:r>
          </a:p>
          <a:p>
            <a:pPr lvl="1"/>
            <a:r>
              <a:rPr lang="en-US" sz="1800" dirty="0"/>
              <a:t>Guarantees provided by patterns and components</a:t>
            </a:r>
          </a:p>
          <a:p>
            <a:pPr lvl="1"/>
            <a:r>
              <a:rPr lang="en-US" sz="1800" dirty="0"/>
              <a:t>Structural properties of model</a:t>
            </a:r>
          </a:p>
          <a:p>
            <a:pPr lvl="1"/>
            <a:r>
              <a:rPr lang="en-US" sz="1800" dirty="0"/>
              <a:t>Resource allocation feasibility</a:t>
            </a:r>
          </a:p>
          <a:p>
            <a:pPr lvl="1"/>
            <a:r>
              <a:rPr lang="en-US" sz="1800" dirty="0"/>
              <a:t>Probabilistic system-level failure characteristics</a:t>
            </a:r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2012 AADL Meeting </a:t>
            </a:r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Whalen</a:t>
            </a:r>
            <a:endParaRPr lang="en-US" dirty="0"/>
          </a:p>
        </p:txBody>
      </p:sp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D172-FF62-4F87-8712-D3560D03A483}" type="slidenum">
              <a:rPr lang="en-US"/>
              <a:pPr/>
              <a:t>14</a:t>
            </a:fld>
            <a:endParaRPr lang="en-US"/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5878513" y="4965700"/>
            <a:ext cx="1698625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Platform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135566" y="3125788"/>
            <a:ext cx="1593625" cy="1295400"/>
            <a:chOff x="5135566" y="3125788"/>
            <a:chExt cx="1593625" cy="1295400"/>
          </a:xfrm>
        </p:grpSpPr>
        <p:sp>
          <p:nvSpPr>
            <p:cNvPr id="240645" name="Rectangle 5"/>
            <p:cNvSpPr>
              <a:spLocks noChangeArrowheads="1"/>
            </p:cNvSpPr>
            <p:nvPr/>
          </p:nvSpPr>
          <p:spPr bwMode="auto">
            <a:xfrm>
              <a:off x="5878513" y="3671888"/>
              <a:ext cx="784225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PALS</a:t>
              </a:r>
            </a:p>
          </p:txBody>
        </p:sp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5135566" y="3125788"/>
              <a:ext cx="1593625" cy="546100"/>
              <a:chOff x="2911" y="1968"/>
              <a:chExt cx="1170" cy="384"/>
            </a:xfrm>
          </p:grpSpPr>
          <p:cxnSp>
            <p:nvCxnSpPr>
              <p:cNvPr id="240649" name="AutoShape 9"/>
              <p:cNvCxnSpPr>
                <a:cxnSpLocks noChangeShapeType="1"/>
                <a:stCxn id="240644" idx="2"/>
                <a:endCxn id="240645" idx="0"/>
              </p:cNvCxnSpPr>
              <p:nvPr/>
            </p:nvCxnSpPr>
            <p:spPr bwMode="auto">
              <a:xfrm flipH="1">
                <a:off x="3744" y="1968"/>
                <a:ext cx="337" cy="3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0650" name="Text Box 10"/>
              <p:cNvSpPr txBox="1">
                <a:spLocks noChangeArrowheads="1"/>
              </p:cNvSpPr>
              <p:nvPr/>
            </p:nvSpPr>
            <p:spPr bwMode="auto">
              <a:xfrm>
                <a:off x="2911" y="1984"/>
                <a:ext cx="885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synchronous</a:t>
                </a:r>
              </a:p>
              <a:p>
                <a:pPr algn="r"/>
                <a:r>
                  <a:rPr lang="en-US" sz="1200" dirty="0"/>
                  <a:t>communication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729187" y="3125788"/>
            <a:ext cx="1330551" cy="1295400"/>
            <a:chOff x="6729187" y="3125788"/>
            <a:chExt cx="1330551" cy="1295400"/>
          </a:xfrm>
        </p:grpSpPr>
        <p:sp>
          <p:nvSpPr>
            <p:cNvPr id="240646" name="Rectangle 6"/>
            <p:cNvSpPr>
              <a:spLocks noChangeArrowheads="1"/>
            </p:cNvSpPr>
            <p:nvPr/>
          </p:nvSpPr>
          <p:spPr bwMode="auto">
            <a:xfrm>
              <a:off x="6792913" y="3671888"/>
              <a:ext cx="1266825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Replication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729187" y="3125788"/>
              <a:ext cx="1330551" cy="546100"/>
              <a:chOff x="4081" y="1968"/>
              <a:chExt cx="977" cy="384"/>
            </a:xfrm>
          </p:grpSpPr>
          <p:cxnSp>
            <p:nvCxnSpPr>
              <p:cNvPr id="240652" name="AutoShape 12"/>
              <p:cNvCxnSpPr>
                <a:cxnSpLocks noChangeShapeType="1"/>
                <a:stCxn id="240644" idx="2"/>
                <a:endCxn id="240646" idx="0"/>
              </p:cNvCxnSpPr>
              <p:nvPr/>
            </p:nvCxnSpPr>
            <p:spPr bwMode="auto">
              <a:xfrm>
                <a:off x="4081" y="1968"/>
                <a:ext cx="511" cy="3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0653" name="Text Box 13"/>
              <p:cNvSpPr txBox="1">
                <a:spLocks noChangeArrowheads="1"/>
              </p:cNvSpPr>
              <p:nvPr/>
            </p:nvSpPr>
            <p:spPr bwMode="auto">
              <a:xfrm>
                <a:off x="4372" y="1984"/>
                <a:ext cx="686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one node</a:t>
                </a:r>
              </a:p>
              <a:p>
                <a:r>
                  <a:rPr lang="en-US" sz="1200"/>
                  <a:t>operational</a:t>
                </a:r>
              </a:p>
            </p:txBody>
          </p:sp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224463" y="4421188"/>
            <a:ext cx="1046162" cy="544512"/>
            <a:chOff x="2976" y="2880"/>
            <a:chExt cx="768" cy="384"/>
          </a:xfrm>
        </p:grpSpPr>
        <p:sp>
          <p:nvSpPr>
            <p:cNvPr id="240655" name="Line 15"/>
            <p:cNvSpPr>
              <a:spLocks noChangeShapeType="1"/>
            </p:cNvSpPr>
            <p:nvPr/>
          </p:nvSpPr>
          <p:spPr bwMode="auto">
            <a:xfrm>
              <a:off x="3744" y="288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56" name="Text Box 16"/>
            <p:cNvSpPr txBox="1">
              <a:spLocks noChangeArrowheads="1"/>
            </p:cNvSpPr>
            <p:nvPr/>
          </p:nvSpPr>
          <p:spPr bwMode="auto">
            <a:xfrm>
              <a:off x="2976" y="2896"/>
              <a:ext cx="675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timing</a:t>
              </a:r>
            </a:p>
            <a:p>
              <a:pPr algn="r"/>
              <a:r>
                <a:rPr lang="en-US" sz="1200" dirty="0"/>
                <a:t>constraints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185025" y="4421188"/>
            <a:ext cx="1014413" cy="544512"/>
            <a:chOff x="4416" y="2880"/>
            <a:chExt cx="745" cy="384"/>
          </a:xfrm>
        </p:grpSpPr>
        <p:sp>
          <p:nvSpPr>
            <p:cNvPr id="240658" name="Line 18"/>
            <p:cNvSpPr>
              <a:spLocks noChangeShapeType="1"/>
            </p:cNvSpPr>
            <p:nvPr/>
          </p:nvSpPr>
          <p:spPr bwMode="auto">
            <a:xfrm>
              <a:off x="4416" y="288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59" name="Text Box 19"/>
            <p:cNvSpPr txBox="1">
              <a:spLocks noChangeArrowheads="1"/>
            </p:cNvSpPr>
            <p:nvPr/>
          </p:nvSpPr>
          <p:spPr bwMode="auto">
            <a:xfrm>
              <a:off x="4512" y="2896"/>
              <a:ext cx="649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not</a:t>
              </a:r>
            </a:p>
            <a:p>
              <a:r>
                <a:rPr lang="en-US" sz="1200" dirty="0"/>
                <a:t>co-located</a:t>
              </a:r>
            </a:p>
          </p:txBody>
        </p:sp>
      </p:grpSp>
      <p:sp>
        <p:nvSpPr>
          <p:cNvPr id="240660" name="Rectangle 20"/>
          <p:cNvSpPr>
            <a:spLocks noChangeArrowheads="1"/>
          </p:cNvSpPr>
          <p:nvPr/>
        </p:nvSpPr>
        <p:spPr bwMode="auto">
          <a:xfrm>
            <a:off x="5867400" y="1219200"/>
            <a:ext cx="1750219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Flight Control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System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43938" y="1968500"/>
            <a:ext cx="2294642" cy="1157288"/>
            <a:chOff x="6335712" y="1968500"/>
            <a:chExt cx="2098022" cy="1157288"/>
          </a:xfrm>
        </p:grpSpPr>
        <p:sp>
          <p:nvSpPr>
            <p:cNvPr id="240644" name="Rectangle 4"/>
            <p:cNvSpPr>
              <a:spLocks noChangeArrowheads="1"/>
            </p:cNvSpPr>
            <p:nvPr/>
          </p:nvSpPr>
          <p:spPr bwMode="auto">
            <a:xfrm>
              <a:off x="6335712" y="2376488"/>
              <a:ext cx="1071392" cy="7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Leader</a:t>
              </a:r>
              <a:br>
                <a:rPr lang="en-US" b="1" dirty="0" smtClean="0">
                  <a:solidFill>
                    <a:schemeClr val="bg1"/>
                  </a:solidFill>
                </a:rPr>
              </a:br>
              <a:r>
                <a:rPr lang="en-US" b="1" dirty="0" smtClean="0">
                  <a:solidFill>
                    <a:schemeClr val="bg1"/>
                  </a:solidFill>
                </a:rPr>
                <a:t>Selection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6870777" y="1968500"/>
              <a:ext cx="1562957" cy="659703"/>
              <a:chOff x="4185" y="1152"/>
              <a:chExt cx="1148" cy="465"/>
            </a:xfrm>
          </p:grpSpPr>
          <p:cxnSp>
            <p:nvCxnSpPr>
              <p:cNvPr id="240662" name="AutoShape 22"/>
              <p:cNvCxnSpPr>
                <a:cxnSpLocks noChangeShapeType="1"/>
                <a:stCxn id="240660" idx="2"/>
                <a:endCxn id="240644" idx="0"/>
              </p:cNvCxnSpPr>
              <p:nvPr/>
            </p:nvCxnSpPr>
            <p:spPr bwMode="auto">
              <a:xfrm flipH="1">
                <a:off x="4185" y="1152"/>
                <a:ext cx="9" cy="28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0663" name="Text Box 23"/>
              <p:cNvSpPr txBox="1">
                <a:spLocks noChangeArrowheads="1"/>
              </p:cNvSpPr>
              <p:nvPr/>
            </p:nvSpPr>
            <p:spPr bwMode="auto">
              <a:xfrm>
                <a:off x="4521" y="1161"/>
                <a:ext cx="812" cy="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leader transition</a:t>
                </a:r>
              </a:p>
              <a:p>
                <a:r>
                  <a:rPr lang="en-US" sz="1200" dirty="0" smtClean="0"/>
                  <a:t>managed on </a:t>
                </a:r>
                <a:br>
                  <a:rPr lang="en-US" sz="1200" dirty="0" smtClean="0"/>
                </a:br>
                <a:r>
                  <a:rPr lang="en-US" sz="1200" dirty="0" smtClean="0"/>
                  <a:t>failure</a:t>
                </a:r>
                <a:endParaRPr lang="en-US" sz="1200" dirty="0"/>
              </a:p>
            </p:txBody>
          </p:sp>
        </p:grp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8245475" y="3090863"/>
            <a:ext cx="304800" cy="2357437"/>
            <a:chOff x="5194" y="1779"/>
            <a:chExt cx="192" cy="1485"/>
          </a:xfrm>
        </p:grpSpPr>
        <p:sp>
          <p:nvSpPr>
            <p:cNvPr id="240665" name="Text Box 25"/>
            <p:cNvSpPr txBox="1">
              <a:spLocks noChangeArrowheads="1"/>
            </p:cNvSpPr>
            <p:nvPr/>
          </p:nvSpPr>
          <p:spPr bwMode="auto">
            <a:xfrm rot="-5400000">
              <a:off x="4821" y="2152"/>
              <a:ext cx="9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ASSUMPTIONS</a:t>
              </a:r>
            </a:p>
          </p:txBody>
        </p:sp>
        <p:sp>
          <p:nvSpPr>
            <p:cNvPr id="240666" name="Line 26"/>
            <p:cNvSpPr>
              <a:spLocks noChangeShapeType="1"/>
            </p:cNvSpPr>
            <p:nvPr/>
          </p:nvSpPr>
          <p:spPr bwMode="auto">
            <a:xfrm>
              <a:off x="5304" y="2736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8509000" y="2286000"/>
            <a:ext cx="304800" cy="2259013"/>
            <a:chOff x="5330" y="1272"/>
            <a:chExt cx="192" cy="1423"/>
          </a:xfrm>
        </p:grpSpPr>
        <p:sp>
          <p:nvSpPr>
            <p:cNvPr id="240668" name="Line 28"/>
            <p:cNvSpPr>
              <a:spLocks noChangeShapeType="1"/>
            </p:cNvSpPr>
            <p:nvPr/>
          </p:nvSpPr>
          <p:spPr bwMode="auto">
            <a:xfrm flipV="1">
              <a:off x="5424" y="127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69" name="Text Box 29"/>
            <p:cNvSpPr txBox="1">
              <a:spLocks noChangeArrowheads="1"/>
            </p:cNvSpPr>
            <p:nvPr/>
          </p:nvSpPr>
          <p:spPr bwMode="auto">
            <a:xfrm rot="-5400000">
              <a:off x="4975" y="2149"/>
              <a:ext cx="9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GUARANTEES</a:t>
              </a:r>
            </a:p>
          </p:txBody>
        </p:sp>
      </p:grpSp>
      <p:sp>
        <p:nvSpPr>
          <p:cNvPr id="240670" name="Rectangle 30"/>
          <p:cNvSpPr>
            <a:spLocks noChangeArrowheads="1"/>
          </p:cNvSpPr>
          <p:nvPr/>
        </p:nvSpPr>
        <p:spPr bwMode="auto">
          <a:xfrm>
            <a:off x="1371600" y="1905000"/>
            <a:ext cx="3429000" cy="838200"/>
          </a:xfrm>
          <a:prstGeom prst="rect">
            <a:avLst/>
          </a:prstGeom>
          <a:solidFill>
            <a:srgbClr val="63B5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Under single-fault assumption, GC output transient response is bounded in time and magnitude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829300" y="5715000"/>
            <a:ext cx="835025" cy="762000"/>
            <a:chOff x="5829300" y="5715000"/>
            <a:chExt cx="835025" cy="762000"/>
          </a:xfrm>
        </p:grpSpPr>
        <p:sp>
          <p:nvSpPr>
            <p:cNvPr id="240673" name="Line 33"/>
            <p:cNvSpPr>
              <a:spLocks noChangeShapeType="1"/>
            </p:cNvSpPr>
            <p:nvPr/>
          </p:nvSpPr>
          <p:spPr bwMode="auto">
            <a:xfrm>
              <a:off x="6248400" y="5715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74" name="Text Box 34"/>
            <p:cNvSpPr txBox="1">
              <a:spLocks noChangeArrowheads="1"/>
            </p:cNvSpPr>
            <p:nvPr/>
          </p:nvSpPr>
          <p:spPr bwMode="auto">
            <a:xfrm>
              <a:off x="5829300" y="6019800"/>
              <a:ext cx="8350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RT </a:t>
              </a:r>
              <a:r>
                <a:rPr lang="en-US" sz="1200" dirty="0" err="1"/>
                <a:t>sched</a:t>
              </a:r>
              <a:endParaRPr lang="en-US" sz="1200" dirty="0"/>
            </a:p>
            <a:p>
              <a:r>
                <a:rPr lang="en-US" sz="1200" dirty="0"/>
                <a:t>&amp; latency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61175" y="5715000"/>
            <a:ext cx="596900" cy="762000"/>
            <a:chOff x="6861175" y="5715000"/>
            <a:chExt cx="596900" cy="762000"/>
          </a:xfrm>
        </p:grpSpPr>
        <p:sp>
          <p:nvSpPr>
            <p:cNvPr id="240678" name="Line 38"/>
            <p:cNvSpPr>
              <a:spLocks noChangeShapeType="1"/>
            </p:cNvSpPr>
            <p:nvPr/>
          </p:nvSpPr>
          <p:spPr bwMode="auto">
            <a:xfrm>
              <a:off x="7162800" y="5715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79" name="Text Box 39"/>
            <p:cNvSpPr txBox="1">
              <a:spLocks noChangeArrowheads="1"/>
            </p:cNvSpPr>
            <p:nvPr/>
          </p:nvSpPr>
          <p:spPr bwMode="auto">
            <a:xfrm>
              <a:off x="6861175" y="6019800"/>
              <a:ext cx="5969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Error</a:t>
              </a:r>
            </a:p>
            <a:p>
              <a:r>
                <a:rPr lang="en-US" sz="1200" dirty="0"/>
                <a:t>model</a:t>
              </a: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5029200" y="1905000"/>
            <a:ext cx="3429000" cy="1828800"/>
            <a:chOff x="3168" y="1344"/>
            <a:chExt cx="2160" cy="1152"/>
          </a:xfrm>
        </p:grpSpPr>
        <p:sp>
          <p:nvSpPr>
            <p:cNvPr id="240675" name="AutoShape 35"/>
            <p:cNvSpPr>
              <a:spLocks noChangeArrowheads="1"/>
            </p:cNvSpPr>
            <p:nvPr/>
          </p:nvSpPr>
          <p:spPr bwMode="auto">
            <a:xfrm>
              <a:off x="3168" y="1344"/>
              <a:ext cx="2160" cy="115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81" name="Text Box 41"/>
            <p:cNvSpPr txBox="1">
              <a:spLocks noChangeArrowheads="1"/>
            </p:cNvSpPr>
            <p:nvPr/>
          </p:nvSpPr>
          <p:spPr bwMode="auto">
            <a:xfrm>
              <a:off x="3168" y="1411"/>
              <a:ext cx="5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folHlink"/>
                  </a:solidFill>
                </a:rPr>
                <a:t>Behavior</a:t>
              </a: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5029200" y="4267200"/>
            <a:ext cx="3429000" cy="685800"/>
            <a:chOff x="3168" y="2832"/>
            <a:chExt cx="2160" cy="432"/>
          </a:xfrm>
        </p:grpSpPr>
        <p:sp>
          <p:nvSpPr>
            <p:cNvPr id="240676" name="AutoShape 36"/>
            <p:cNvSpPr>
              <a:spLocks noChangeArrowheads="1"/>
            </p:cNvSpPr>
            <p:nvPr/>
          </p:nvSpPr>
          <p:spPr bwMode="auto">
            <a:xfrm>
              <a:off x="3168" y="2832"/>
              <a:ext cx="2160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82" name="Text Box 42"/>
            <p:cNvSpPr txBox="1">
              <a:spLocks noChangeArrowheads="1"/>
            </p:cNvSpPr>
            <p:nvPr/>
          </p:nvSpPr>
          <p:spPr bwMode="auto">
            <a:xfrm>
              <a:off x="3168" y="2851"/>
              <a:ext cx="5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folHlink"/>
                  </a:solidFill>
                </a:rPr>
                <a:t>Structure</a:t>
              </a: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5029200" y="5715000"/>
            <a:ext cx="1676400" cy="762000"/>
            <a:chOff x="3168" y="3744"/>
            <a:chExt cx="1056" cy="480"/>
          </a:xfrm>
        </p:grpSpPr>
        <p:sp>
          <p:nvSpPr>
            <p:cNvPr id="240677" name="AutoShape 37"/>
            <p:cNvSpPr>
              <a:spLocks noChangeArrowheads="1"/>
            </p:cNvSpPr>
            <p:nvPr/>
          </p:nvSpPr>
          <p:spPr bwMode="auto">
            <a:xfrm>
              <a:off x="3168" y="3744"/>
              <a:ext cx="105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83" name="Text Box 43"/>
            <p:cNvSpPr txBox="1">
              <a:spLocks noChangeArrowheads="1"/>
            </p:cNvSpPr>
            <p:nvPr/>
          </p:nvSpPr>
          <p:spPr bwMode="auto">
            <a:xfrm>
              <a:off x="3168" y="3763"/>
              <a:ext cx="55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folHlink"/>
                  </a:solidFill>
                </a:rPr>
                <a:t>Resource</a:t>
              </a:r>
            </a:p>
          </p:txBody>
        </p: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6781800" y="5715000"/>
            <a:ext cx="1722438" cy="762000"/>
            <a:chOff x="4272" y="3744"/>
            <a:chExt cx="1085" cy="480"/>
          </a:xfrm>
        </p:grpSpPr>
        <p:sp>
          <p:nvSpPr>
            <p:cNvPr id="240680" name="AutoShape 40"/>
            <p:cNvSpPr>
              <a:spLocks noChangeArrowheads="1"/>
            </p:cNvSpPr>
            <p:nvPr/>
          </p:nvSpPr>
          <p:spPr bwMode="auto">
            <a:xfrm>
              <a:off x="4272" y="3744"/>
              <a:ext cx="105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84" name="Text Box 44"/>
            <p:cNvSpPr txBox="1">
              <a:spLocks noChangeArrowheads="1"/>
            </p:cNvSpPr>
            <p:nvPr/>
          </p:nvSpPr>
          <p:spPr bwMode="auto">
            <a:xfrm>
              <a:off x="4664" y="3763"/>
              <a:ext cx="69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folHlink"/>
                  </a:solidFill>
                </a:rPr>
                <a:t>Probabilistic</a:t>
              </a:r>
            </a:p>
          </p:txBody>
        </p:sp>
      </p:grp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1524000" y="5568950"/>
            <a:ext cx="3124200" cy="679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anchor="ctr"/>
          <a:lstStyle/>
          <a:p>
            <a:r>
              <a:rPr lang="en-US" b="1" i="1" dirty="0" smtClean="0">
                <a:solidFill>
                  <a:schemeClr val="bg1"/>
                </a:solidFill>
              </a:rPr>
              <a:t>Principled mechanism for “passing the buck” 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1303338" y="6491288"/>
            <a:ext cx="227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>
                <a:latin typeface="Verdana" pitchFamily="34" charset="0"/>
              </a:rPr>
              <a:t>© Copyright 2011 Rockwell Collins, Inc. </a:t>
            </a:r>
          </a:p>
          <a:p>
            <a:r>
              <a:rPr lang="en-US" sz="800" dirty="0">
                <a:latin typeface="Verdana" pitchFamily="34" charset="0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826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7" grpId="0" animBg="1"/>
      <p:bldP spid="240660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Contracts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3288792" cy="480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Derived from Property Specification Language (PSL) formalism</a:t>
            </a:r>
          </a:p>
          <a:p>
            <a:pPr lvl="1" eaLnBrk="1" hangingPunct="1"/>
            <a:r>
              <a:rPr lang="en-US" sz="1800" dirty="0" smtClean="0"/>
              <a:t>IEEE standard </a:t>
            </a:r>
          </a:p>
          <a:p>
            <a:pPr lvl="1" eaLnBrk="1" hangingPunct="1"/>
            <a:r>
              <a:rPr lang="en-US" sz="1800" dirty="0" smtClean="0"/>
              <a:t>In wide use for hardware verification</a:t>
            </a:r>
          </a:p>
          <a:p>
            <a:pPr eaLnBrk="1" hangingPunct="1"/>
            <a:r>
              <a:rPr lang="en-US" sz="2000" dirty="0" smtClean="0"/>
              <a:t>Assume / Guarantee style specification</a:t>
            </a:r>
          </a:p>
          <a:p>
            <a:pPr lvl="1" eaLnBrk="1" hangingPunct="1"/>
            <a:r>
              <a:rPr lang="en-US" sz="1800" dirty="0" smtClean="0"/>
              <a:t>Assumptions: “Under these conditions”</a:t>
            </a:r>
          </a:p>
          <a:p>
            <a:pPr lvl="1" eaLnBrk="1" hangingPunct="1"/>
            <a:r>
              <a:rPr lang="en-US" sz="1800" dirty="0" smtClean="0"/>
              <a:t>Promises (Guarantees): “…the system will do X”</a:t>
            </a:r>
          </a:p>
          <a:p>
            <a:pPr eaLnBrk="1" hangingPunct="1"/>
            <a:r>
              <a:rPr lang="en-US" sz="2000" dirty="0" smtClean="0"/>
              <a:t>Local definitions can be created to simplify properties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60CFD-1268-4810-AA3D-73C5801A90D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14800" y="1524000"/>
            <a:ext cx="4953000" cy="477043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latin typeface="Courier New" pitchFamily="49" charset="0"/>
              </a:rPr>
              <a:t>Contract: </a:t>
            </a:r>
          </a:p>
          <a:p>
            <a:pPr>
              <a:defRPr/>
            </a:pPr>
            <a:endParaRPr lang="en-US" sz="800" dirty="0">
              <a:latin typeface="Courier New" pitchFamily="49" charset="0"/>
            </a:endParaRP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fun abs(x: real) : real = if (x &gt; 0) then x else -x ; </a:t>
            </a:r>
          </a:p>
          <a:p>
            <a:pPr>
              <a:defRPr/>
            </a:pPr>
            <a:endParaRPr lang="en-US" sz="800" dirty="0">
              <a:latin typeface="Courier New" pitchFamily="49" charset="0"/>
            </a:endParaRP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const ADS_MAX_PITCH_DELTA: real = 3.0 ;</a:t>
            </a: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const FCS_MAX_PITCH_SIDE_DELTA: real = 2.0 ;</a:t>
            </a: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const CSA_MAX_PITCH_DELTA: real = 5.0 ; </a:t>
            </a: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const CSA_MAX_PITCH_DELTA_STEP: real = 5.0 ; </a:t>
            </a:r>
          </a:p>
          <a:p>
            <a:pPr>
              <a:defRPr/>
            </a:pPr>
            <a:endParaRPr lang="en-US" sz="800" dirty="0">
              <a:latin typeface="Courier New" pitchFamily="49" charset="0"/>
            </a:endParaRP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property </a:t>
            </a:r>
            <a:r>
              <a:rPr lang="en-US" sz="800" dirty="0" err="1">
                <a:latin typeface="Courier New" pitchFamily="49" charset="0"/>
              </a:rPr>
              <a:t>AD_L_Pitch_Step_Delta_Valid</a:t>
            </a:r>
            <a:r>
              <a:rPr lang="en-US" sz="800" dirty="0">
                <a:latin typeface="Courier New" pitchFamily="49" charset="0"/>
              </a:rPr>
              <a:t> = </a:t>
            </a: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  true -&gt; </a:t>
            </a:r>
            <a:br>
              <a:rPr lang="en-US" sz="800" dirty="0">
                <a:latin typeface="Courier New" pitchFamily="49" charset="0"/>
              </a:rPr>
            </a:br>
            <a:r>
              <a:rPr lang="en-US" sz="800" dirty="0">
                <a:latin typeface="Courier New" pitchFamily="49" charset="0"/>
              </a:rPr>
              <a:t>    abs(</a:t>
            </a:r>
            <a:r>
              <a:rPr lang="en-US" sz="800" dirty="0" err="1">
                <a:latin typeface="Courier New" pitchFamily="49" charset="0"/>
              </a:rPr>
              <a:t>AD_L.pitch.val</a:t>
            </a:r>
            <a:r>
              <a:rPr lang="en-US" sz="800" dirty="0">
                <a:latin typeface="Courier New" pitchFamily="49" charset="0"/>
              </a:rPr>
              <a:t> - </a:t>
            </a:r>
            <a:r>
              <a:rPr lang="en-US" sz="800" dirty="0" err="1">
                <a:latin typeface="Courier New" pitchFamily="49" charset="0"/>
              </a:rPr>
              <a:t>prev</a:t>
            </a:r>
            <a:r>
              <a:rPr lang="en-US" sz="800" dirty="0">
                <a:latin typeface="Courier New" pitchFamily="49" charset="0"/>
              </a:rPr>
              <a:t>(</a:t>
            </a:r>
            <a:r>
              <a:rPr lang="en-US" sz="800" dirty="0" err="1">
                <a:latin typeface="Courier New" pitchFamily="49" charset="0"/>
              </a:rPr>
              <a:t>AD_L.pitch.val</a:t>
            </a:r>
            <a:r>
              <a:rPr lang="en-US" sz="800" dirty="0">
                <a:latin typeface="Courier New" pitchFamily="49" charset="0"/>
              </a:rPr>
              <a:t>, 0.0)) &lt; ADS_MAX_PITCH_DELTA ;</a:t>
            </a:r>
          </a:p>
          <a:p>
            <a:pPr>
              <a:defRPr/>
            </a:pPr>
            <a:endParaRPr lang="en-US" sz="800" dirty="0">
              <a:latin typeface="Courier New" pitchFamily="49" charset="0"/>
            </a:endParaRP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property </a:t>
            </a:r>
            <a:r>
              <a:rPr lang="en-US" sz="800" dirty="0" err="1">
                <a:latin typeface="Courier New" pitchFamily="49" charset="0"/>
              </a:rPr>
              <a:t>AD_R_Pitch_Step_Delta_Valid</a:t>
            </a:r>
            <a:r>
              <a:rPr lang="en-US" sz="800" dirty="0">
                <a:latin typeface="Courier New" pitchFamily="49" charset="0"/>
              </a:rPr>
              <a:t> =</a:t>
            </a: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  true -&gt; </a:t>
            </a:r>
            <a:br>
              <a:rPr lang="en-US" sz="800" dirty="0">
                <a:latin typeface="Courier New" pitchFamily="49" charset="0"/>
              </a:rPr>
            </a:br>
            <a:r>
              <a:rPr lang="en-US" sz="800" dirty="0">
                <a:latin typeface="Courier New" pitchFamily="49" charset="0"/>
              </a:rPr>
              <a:t>    abs(</a:t>
            </a:r>
            <a:r>
              <a:rPr lang="en-US" sz="800" dirty="0" err="1">
                <a:latin typeface="Courier New" pitchFamily="49" charset="0"/>
              </a:rPr>
              <a:t>AD_R.pitch.val</a:t>
            </a:r>
            <a:r>
              <a:rPr lang="en-US" sz="800" dirty="0">
                <a:latin typeface="Courier New" pitchFamily="49" charset="0"/>
              </a:rPr>
              <a:t> - </a:t>
            </a:r>
            <a:r>
              <a:rPr lang="en-US" sz="800" dirty="0" err="1">
                <a:latin typeface="Courier New" pitchFamily="49" charset="0"/>
              </a:rPr>
              <a:t>prev</a:t>
            </a:r>
            <a:r>
              <a:rPr lang="en-US" sz="800" dirty="0">
                <a:latin typeface="Courier New" pitchFamily="49" charset="0"/>
              </a:rPr>
              <a:t>(</a:t>
            </a:r>
            <a:r>
              <a:rPr lang="en-US" sz="800" dirty="0" err="1">
                <a:latin typeface="Courier New" pitchFamily="49" charset="0"/>
              </a:rPr>
              <a:t>AD_R.pitch.val</a:t>
            </a:r>
            <a:r>
              <a:rPr lang="en-US" sz="800" dirty="0">
                <a:latin typeface="Courier New" pitchFamily="49" charset="0"/>
              </a:rPr>
              <a:t>, 0.0)) &lt; ADS_MAX_PITCH_DELTA ; </a:t>
            </a:r>
          </a:p>
          <a:p>
            <a:pPr>
              <a:defRPr/>
            </a:pPr>
            <a:endParaRPr lang="en-US" sz="800" dirty="0">
              <a:latin typeface="Courier New" pitchFamily="49" charset="0"/>
            </a:endParaRP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property </a:t>
            </a:r>
            <a:r>
              <a:rPr lang="en-US" sz="800" dirty="0" err="1">
                <a:latin typeface="Courier New" pitchFamily="49" charset="0"/>
              </a:rPr>
              <a:t>Pitch_lr_ok</a:t>
            </a:r>
            <a:r>
              <a:rPr lang="en-US" sz="800" dirty="0">
                <a:latin typeface="Courier New" pitchFamily="49" charset="0"/>
              </a:rPr>
              <a:t> = </a:t>
            </a: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  abs(</a:t>
            </a:r>
            <a:r>
              <a:rPr lang="en-US" sz="800" dirty="0" err="1">
                <a:latin typeface="Courier New" pitchFamily="49" charset="0"/>
              </a:rPr>
              <a:t>AD_L.pitch.val</a:t>
            </a:r>
            <a:r>
              <a:rPr lang="en-US" sz="800" dirty="0">
                <a:latin typeface="Courier New" pitchFamily="49" charset="0"/>
              </a:rPr>
              <a:t> - </a:t>
            </a:r>
            <a:r>
              <a:rPr lang="en-US" sz="800" dirty="0" err="1">
                <a:latin typeface="Courier New" pitchFamily="49" charset="0"/>
              </a:rPr>
              <a:t>AD_R.pitch.val</a:t>
            </a:r>
            <a:r>
              <a:rPr lang="en-US" sz="800" dirty="0">
                <a:latin typeface="Courier New" pitchFamily="49" charset="0"/>
              </a:rPr>
              <a:t>) &lt; FCS_MAX_PITCH_SIDE_DELTA ; </a:t>
            </a:r>
          </a:p>
          <a:p>
            <a:pPr>
              <a:defRPr/>
            </a:pPr>
            <a:endParaRPr lang="en-US" sz="800" dirty="0">
              <a:latin typeface="Courier New" pitchFamily="49" charset="0"/>
            </a:endParaRP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property </a:t>
            </a:r>
            <a:r>
              <a:rPr lang="en-US" sz="800" dirty="0" err="1">
                <a:latin typeface="Courier New" pitchFamily="49" charset="0"/>
              </a:rPr>
              <a:t>some_fgs_active</a:t>
            </a:r>
            <a:r>
              <a:rPr lang="en-US" sz="800" dirty="0">
                <a:latin typeface="Courier New" pitchFamily="49" charset="0"/>
              </a:rPr>
              <a:t> = </a:t>
            </a: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  (</a:t>
            </a:r>
            <a:r>
              <a:rPr lang="en-US" sz="800" dirty="0" err="1">
                <a:latin typeface="Courier New" pitchFamily="49" charset="0"/>
              </a:rPr>
              <a:t>FD_L.mds.active</a:t>
            </a:r>
            <a:r>
              <a:rPr lang="en-US" sz="800" dirty="0">
                <a:latin typeface="Courier New" pitchFamily="49" charset="0"/>
              </a:rPr>
              <a:t> or </a:t>
            </a:r>
            <a:r>
              <a:rPr lang="en-US" sz="800" dirty="0" err="1">
                <a:latin typeface="Courier New" pitchFamily="49" charset="0"/>
              </a:rPr>
              <a:t>FD_R.mds.active</a:t>
            </a:r>
            <a:r>
              <a:rPr lang="en-US" sz="800" dirty="0">
                <a:latin typeface="Courier New" pitchFamily="49" charset="0"/>
              </a:rPr>
              <a:t>) ;</a:t>
            </a:r>
          </a:p>
          <a:p>
            <a:pPr>
              <a:defRPr/>
            </a:pPr>
            <a:endParaRPr lang="en-US" sz="800" dirty="0">
              <a:latin typeface="Courier New" pitchFamily="49" charset="0"/>
            </a:endParaRPr>
          </a:p>
          <a:p>
            <a:pPr>
              <a:defRPr/>
            </a:pPr>
            <a:r>
              <a:rPr lang="en-US" sz="800" dirty="0" err="1">
                <a:latin typeface="Courier New" pitchFamily="49" charset="0"/>
              </a:rPr>
              <a:t>active_assumption</a:t>
            </a:r>
            <a:r>
              <a:rPr lang="en-US" sz="800" dirty="0">
                <a:latin typeface="Courier New" pitchFamily="49" charset="0"/>
              </a:rPr>
              <a:t>: assume </a:t>
            </a:r>
            <a:r>
              <a:rPr lang="en-US" sz="800" dirty="0" err="1">
                <a:latin typeface="Courier New" pitchFamily="49" charset="0"/>
              </a:rPr>
              <a:t>some_fgs_active</a:t>
            </a:r>
            <a:r>
              <a:rPr lang="en-US" sz="800" dirty="0">
                <a:latin typeface="Courier New" pitchFamily="49" charset="0"/>
              </a:rPr>
              <a:t> ;</a:t>
            </a: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		  </a:t>
            </a:r>
          </a:p>
          <a:p>
            <a:pPr>
              <a:defRPr/>
            </a:pPr>
            <a:r>
              <a:rPr lang="en-US" sz="800" dirty="0" err="1">
                <a:latin typeface="Courier New" pitchFamily="49" charset="0"/>
              </a:rPr>
              <a:t>transient_assumption</a:t>
            </a:r>
            <a:r>
              <a:rPr lang="en-US" sz="800" dirty="0">
                <a:latin typeface="Courier New" pitchFamily="49" charset="0"/>
              </a:rPr>
              <a:t> :</a:t>
            </a: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  assume </a:t>
            </a:r>
            <a:r>
              <a:rPr lang="en-US" sz="800" dirty="0" err="1">
                <a:latin typeface="Courier New" pitchFamily="49" charset="0"/>
              </a:rPr>
              <a:t>AD_L_Pitch_Step_Delta_Valid</a:t>
            </a:r>
            <a:r>
              <a:rPr lang="en-US" sz="800" dirty="0">
                <a:latin typeface="Courier New" pitchFamily="49" charset="0"/>
              </a:rPr>
              <a:t> and</a:t>
            </a: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         </a:t>
            </a:r>
            <a:r>
              <a:rPr lang="en-US" sz="800" dirty="0" err="1">
                <a:latin typeface="Courier New" pitchFamily="49" charset="0"/>
              </a:rPr>
              <a:t>AD_R_Pitch_Step_Delta_Valid</a:t>
            </a:r>
            <a:r>
              <a:rPr lang="en-US" sz="800" dirty="0">
                <a:latin typeface="Courier New" pitchFamily="49" charset="0"/>
              </a:rPr>
              <a:t> and </a:t>
            </a:r>
            <a:r>
              <a:rPr lang="en-US" sz="800" dirty="0" err="1">
                <a:latin typeface="Courier New" pitchFamily="49" charset="0"/>
              </a:rPr>
              <a:t>Pitch_lr_ok</a:t>
            </a:r>
            <a:r>
              <a:rPr lang="en-US" sz="800" dirty="0">
                <a:latin typeface="Courier New" pitchFamily="49" charset="0"/>
              </a:rPr>
              <a:t> ; </a:t>
            </a: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		  </a:t>
            </a:r>
          </a:p>
          <a:p>
            <a:pPr>
              <a:defRPr/>
            </a:pPr>
            <a:endParaRPr lang="en-US" sz="800" dirty="0">
              <a:latin typeface="Courier New" pitchFamily="49" charset="0"/>
            </a:endParaRP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transient_response_1 : </a:t>
            </a: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  assert true -&gt; abs(</a:t>
            </a:r>
            <a:r>
              <a:rPr lang="en-US" sz="800" dirty="0" err="1">
                <a:latin typeface="Courier New" pitchFamily="49" charset="0"/>
              </a:rPr>
              <a:t>CSA.CSA_Pitch_Delta</a:t>
            </a:r>
            <a:r>
              <a:rPr lang="en-US" sz="800" dirty="0">
                <a:latin typeface="Courier New" pitchFamily="49" charset="0"/>
              </a:rPr>
              <a:t>) &lt; CSA_MAX_PITCH_DELTA ;</a:t>
            </a: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transient_response_2 : </a:t>
            </a:r>
          </a:p>
          <a:p>
            <a:pPr>
              <a:defRPr/>
            </a:pPr>
            <a:r>
              <a:rPr lang="en-US" sz="800" dirty="0">
                <a:latin typeface="Courier New" pitchFamily="49" charset="0"/>
              </a:rPr>
              <a:t>  assert true -&gt; </a:t>
            </a:r>
            <a:br>
              <a:rPr lang="en-US" sz="800" dirty="0">
                <a:latin typeface="Courier New" pitchFamily="49" charset="0"/>
              </a:rPr>
            </a:br>
            <a:r>
              <a:rPr lang="en-US" sz="800" dirty="0">
                <a:latin typeface="Courier New" pitchFamily="49" charset="0"/>
              </a:rPr>
              <a:t>      abs(</a:t>
            </a:r>
            <a:r>
              <a:rPr lang="en-US" sz="800" dirty="0" err="1">
                <a:latin typeface="Courier New" pitchFamily="49" charset="0"/>
              </a:rPr>
              <a:t>CSA.CSA_Pitch_Delta</a:t>
            </a:r>
            <a:r>
              <a:rPr lang="en-US" sz="800" dirty="0">
                <a:latin typeface="Courier New" pitchFamily="49" charset="0"/>
              </a:rPr>
              <a:t> - </a:t>
            </a:r>
            <a:r>
              <a:rPr lang="en-US" sz="800" dirty="0" err="1">
                <a:latin typeface="Courier New" pitchFamily="49" charset="0"/>
              </a:rPr>
              <a:t>prev</a:t>
            </a:r>
            <a:r>
              <a:rPr lang="en-US" sz="800" dirty="0">
                <a:latin typeface="Courier New" pitchFamily="49" charset="0"/>
              </a:rPr>
              <a:t>(</a:t>
            </a:r>
            <a:r>
              <a:rPr lang="en-US" sz="800" dirty="0" err="1">
                <a:latin typeface="Courier New" pitchFamily="49" charset="0"/>
              </a:rPr>
              <a:t>CSA.CSA_Pitch_Delta</a:t>
            </a:r>
            <a:r>
              <a:rPr lang="en-US" sz="800" dirty="0">
                <a:latin typeface="Courier New" pitchFamily="49" charset="0"/>
              </a:rPr>
              <a:t>, 0.0)) &lt;  </a:t>
            </a:r>
            <a:br>
              <a:rPr lang="en-US" sz="800" dirty="0">
                <a:latin typeface="Courier New" pitchFamily="49" charset="0"/>
              </a:rPr>
            </a:br>
            <a:r>
              <a:rPr lang="en-US" sz="800" dirty="0">
                <a:latin typeface="Courier New" pitchFamily="49" charset="0"/>
              </a:rPr>
              <a:t>      CSA_MAX_PITCH_DELTA_STEP ;</a:t>
            </a:r>
          </a:p>
          <a:p>
            <a:pPr>
              <a:defRPr/>
            </a:pPr>
            <a:endParaRPr lang="en-US" sz="800" dirty="0">
              <a:latin typeface="Courier New" pitchFamily="49" charset="0"/>
            </a:endParaRPr>
          </a:p>
          <a:p>
            <a:pPr>
              <a:defRPr/>
            </a:pPr>
            <a:endParaRPr lang="en-US" sz="800" dirty="0">
              <a:latin typeface="Courier New" pitchFamily="49" charset="0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1303338" y="6491288"/>
            <a:ext cx="227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>
                <a:latin typeface="Verdana" pitchFamily="34" charset="0"/>
              </a:rPr>
              <a:t>© Copyright 2011 Rockwell Collins, Inc. </a:t>
            </a:r>
          </a:p>
          <a:p>
            <a:r>
              <a:rPr lang="en-US" sz="800" dirty="0">
                <a:latin typeface="Verdana" pitchFamily="34" charset="0"/>
              </a:rPr>
              <a:t>All rights reserved.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&quot;No&quot; Symbol 8"/>
          <p:cNvSpPr/>
          <p:nvPr/>
        </p:nvSpPr>
        <p:spPr>
          <a:xfrm>
            <a:off x="1752600" y="2895600"/>
            <a:ext cx="1143000" cy="1143000"/>
          </a:xfrm>
          <a:prstGeom prst="noSmoking">
            <a:avLst>
              <a:gd name="adj" fmla="val 144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about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Notionally:  </a:t>
            </a:r>
            <a:r>
              <a:rPr lang="en-US" sz="2800" i="1" dirty="0" smtClean="0"/>
              <a:t>It </a:t>
            </a:r>
            <a:r>
              <a:rPr lang="en-US" sz="2800" i="1" dirty="0"/>
              <a:t>is always the case that if the </a:t>
            </a:r>
            <a:r>
              <a:rPr lang="en-US" sz="2800" i="1" dirty="0" smtClean="0"/>
              <a:t>component assumption </a:t>
            </a:r>
            <a:r>
              <a:rPr lang="en-US" sz="2800" i="1" dirty="0"/>
              <a:t>is true, then </a:t>
            </a:r>
            <a:r>
              <a:rPr lang="en-US" sz="2800" i="1" dirty="0" smtClean="0"/>
              <a:t>the component </a:t>
            </a:r>
            <a:r>
              <a:rPr lang="en-US" sz="2800" i="1" dirty="0"/>
              <a:t>will ensure that the guarantee is true</a:t>
            </a:r>
            <a:r>
              <a:rPr lang="en-US" sz="2800" i="1" dirty="0" smtClean="0"/>
              <a:t>.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G(A </a:t>
            </a:r>
            <a:r>
              <a:rPr lang="en-US" sz="2400" dirty="0" smtClean="0">
                <a:sym typeface="Symbol"/>
              </a:rPr>
              <a:t> P); 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An assumption violation in the past may prevent component from satisfying current guarantee, so we need to assert that the assumptions are true up to the current step:</a:t>
            </a:r>
          </a:p>
          <a:p>
            <a:pPr lvl="1"/>
            <a:r>
              <a:rPr lang="en-US" sz="2400" dirty="0" smtClean="0"/>
              <a:t>G(H(A) </a:t>
            </a:r>
            <a:r>
              <a:rPr lang="en-US" sz="2400" dirty="0" smtClean="0">
                <a:sym typeface="Symbol"/>
              </a:rPr>
              <a:t> P) ; 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LCCC 2012:  Mike Whalen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03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of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620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Architectures are hierarchically composed in layers.</a:t>
            </a:r>
          </a:p>
          <a:p>
            <a:pPr lvl="1"/>
            <a:r>
              <a:rPr lang="en-US" dirty="0" smtClean="0"/>
              <a:t>Visually: a box and </a:t>
            </a:r>
            <a:br>
              <a:rPr lang="en-US" dirty="0" smtClean="0"/>
            </a:br>
            <a:r>
              <a:rPr lang="en-US" dirty="0" smtClean="0"/>
              <a:t>line diagram  </a:t>
            </a:r>
          </a:p>
          <a:p>
            <a:pPr lvl="1"/>
            <a:r>
              <a:rPr lang="en-US" dirty="0" smtClean="0"/>
              <a:t>Formally you can </a:t>
            </a:r>
            <a:br>
              <a:rPr lang="en-US" dirty="0" smtClean="0"/>
            </a:br>
            <a:r>
              <a:rPr lang="en-US" dirty="0" smtClean="0"/>
              <a:t>view a layer as a </a:t>
            </a:r>
            <a:br>
              <a:rPr lang="en-US" dirty="0" smtClean="0"/>
            </a:br>
            <a:r>
              <a:rPr lang="en-US" i="1" dirty="0" smtClean="0"/>
              <a:t>system </a:t>
            </a:r>
            <a:r>
              <a:rPr lang="en-US" dirty="0" smtClean="0"/>
              <a:t>S:</a:t>
            </a:r>
            <a:br>
              <a:rPr lang="en-US" dirty="0" smtClean="0"/>
            </a:br>
            <a:r>
              <a:rPr lang="en-US" dirty="0" smtClean="0"/>
              <a:t>S = (A, P, C)</a:t>
            </a:r>
          </a:p>
          <a:p>
            <a:pPr lvl="2"/>
            <a:r>
              <a:rPr lang="en-US" dirty="0" smtClean="0"/>
              <a:t>C is a finite set of </a:t>
            </a:r>
            <a:br>
              <a:rPr lang="en-US" dirty="0" smtClean="0"/>
            </a:br>
            <a:r>
              <a:rPr lang="en-US" dirty="0" smtClean="0"/>
              <a:t>component contracts </a:t>
            </a:r>
            <a:br>
              <a:rPr lang="en-US" dirty="0" smtClean="0"/>
            </a:br>
            <a:r>
              <a:rPr lang="en-US" dirty="0" smtClean="0"/>
              <a:t>C: </a:t>
            </a:r>
            <a:r>
              <a:rPr lang="en-US" dirty="0" smtClean="0">
                <a:latin typeface="Lucida Sans"/>
              </a:rPr>
              <a:t>ℙ </a:t>
            </a:r>
            <a:r>
              <a:rPr lang="en-US" dirty="0" smtClean="0"/>
              <a:t>(A x P)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526307"/>
            <a:ext cx="4267200" cy="349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about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/>
          <a:lstStyle/>
          <a:p>
            <a:r>
              <a:rPr lang="en-US" dirty="0" smtClean="0"/>
              <a:t>Given the set of component contracts: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l-GR" dirty="0" smtClean="0"/>
              <a:t>Γ</a:t>
            </a:r>
            <a:r>
              <a:rPr lang="en-US" dirty="0" smtClean="0"/>
              <a:t> = { G(H(A</a:t>
            </a:r>
            <a:r>
              <a:rPr lang="en-US" baseline="-25000" dirty="0" smtClean="0"/>
              <a:t>c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 P</a:t>
            </a:r>
            <a:r>
              <a:rPr lang="en-US" baseline="-25000" dirty="0" smtClean="0"/>
              <a:t>c</a:t>
            </a:r>
            <a:r>
              <a:rPr lang="en-US" dirty="0" smtClean="0">
                <a:sym typeface="Symbol"/>
              </a:rPr>
              <a:t>) | c </a:t>
            </a:r>
            <a:r>
              <a:rPr lang="en-US" dirty="0" smtClean="0">
                <a:latin typeface="Lucida Sans"/>
                <a:sym typeface="Symbol"/>
              </a:rPr>
              <a:t>∈</a:t>
            </a:r>
            <a:r>
              <a:rPr lang="en-US" dirty="0" smtClean="0">
                <a:sym typeface="Symbol"/>
              </a:rPr>
              <a:t> C </a:t>
            </a:r>
            <a:r>
              <a:rPr lang="en-US" dirty="0" smtClean="0"/>
              <a:t>}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Architecture adds a set of obligations that tie the system assumption to the component assumptions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process can be repeated for any number of abstraction levels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1309" y="4114800"/>
            <a:ext cx="516500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LCCC 2012:  Mike Whalen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66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543800" cy="5105400"/>
          </a:xfrm>
        </p:spPr>
        <p:txBody>
          <a:bodyPr/>
          <a:lstStyle/>
          <a:p>
            <a:r>
              <a:rPr lang="en-US" dirty="0" smtClean="0"/>
              <a:t>Suppose we have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if for all q </a:t>
            </a:r>
            <a:r>
              <a:rPr lang="en-US" dirty="0" smtClean="0">
                <a:latin typeface="Lucida Sans"/>
                <a:sym typeface="Symbol"/>
              </a:rPr>
              <a:t>∈ Q</a:t>
            </a:r>
          </a:p>
          <a:p>
            <a:pPr lvl="1"/>
            <a:r>
              <a:rPr lang="el-GR" dirty="0" smtClean="0"/>
              <a:t>Γ 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G((Z(H(</a:t>
            </a:r>
            <a:r>
              <a:rPr lang="el-GR" dirty="0" smtClean="0">
                <a:sym typeface="Symbol"/>
              </a:rPr>
              <a:t>Θ</a:t>
            </a:r>
            <a:r>
              <a:rPr lang="en-US" baseline="-25000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)) ^ </a:t>
            </a:r>
            <a:r>
              <a:rPr lang="el-GR" dirty="0" smtClean="0">
                <a:sym typeface="Symbol"/>
              </a:rPr>
              <a:t>Δ</a:t>
            </a:r>
            <a:r>
              <a:rPr lang="en-US" baseline="-25000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)  q)</a:t>
            </a:r>
          </a:p>
          <a:p>
            <a:r>
              <a:rPr lang="en-US" dirty="0" smtClean="0">
                <a:sym typeface="Symbol"/>
              </a:rPr>
              <a:t>Then: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G(q) for all </a:t>
            </a:r>
            <a:r>
              <a:rPr lang="en-US" dirty="0" smtClean="0"/>
              <a:t>q </a:t>
            </a:r>
            <a:r>
              <a:rPr lang="en-US" dirty="0" smtClean="0">
                <a:sym typeface="Symbol"/>
              </a:rPr>
              <a:t>∈ Q</a:t>
            </a:r>
          </a:p>
          <a:p>
            <a:r>
              <a:rPr lang="en-US" dirty="0" smtClean="0"/>
              <a:t>[Adapted from McMillan]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096834"/>
            <a:ext cx="7620000" cy="148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LCCC 2012:  Mike Whalen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70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4788" y="674688"/>
            <a:ext cx="5180012" cy="5032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CC0000"/>
                </a:solidFill>
              </a:rPr>
              <a:t>Acknowledgements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39875"/>
            <a:ext cx="7696200" cy="4586288"/>
          </a:xfrm>
        </p:spPr>
        <p:txBody>
          <a:bodyPr/>
          <a:lstStyle/>
          <a:p>
            <a:r>
              <a:rPr lang="en-US" sz="2800" dirty="0" smtClean="0"/>
              <a:t>Rockwell Collins (</a:t>
            </a:r>
            <a:r>
              <a:rPr lang="en-US" sz="2800" b="1" dirty="0" smtClean="0"/>
              <a:t>Darren </a:t>
            </a:r>
            <a:r>
              <a:rPr lang="en-US" sz="2800" b="1" dirty="0" err="1" smtClean="0"/>
              <a:t>Cofer</a:t>
            </a:r>
            <a:r>
              <a:rPr lang="en-US" sz="2800" dirty="0" smtClean="0"/>
              <a:t>, </a:t>
            </a:r>
            <a:r>
              <a:rPr lang="en-US" sz="2800" b="1" dirty="0" smtClean="0"/>
              <a:t>Andrew </a:t>
            </a:r>
            <a:r>
              <a:rPr lang="en-US" sz="2800" b="1" dirty="0" err="1" smtClean="0"/>
              <a:t>Gacek</a:t>
            </a:r>
            <a:r>
              <a:rPr lang="en-US" sz="2800" dirty="0" smtClean="0"/>
              <a:t>,</a:t>
            </a:r>
            <a:r>
              <a:rPr lang="en-US" sz="2800" b="1" dirty="0" smtClean="0"/>
              <a:t> </a:t>
            </a:r>
            <a:r>
              <a:rPr lang="en-US" sz="2800" dirty="0" smtClean="0"/>
              <a:t>Steven Miller, Lucas Wagner)</a:t>
            </a:r>
          </a:p>
          <a:p>
            <a:r>
              <a:rPr lang="en-US" sz="2800" dirty="0" err="1" smtClean="0"/>
              <a:t>UPenn</a:t>
            </a:r>
            <a:r>
              <a:rPr lang="en-US" sz="2800" dirty="0" smtClean="0"/>
              <a:t>: (</a:t>
            </a:r>
            <a:r>
              <a:rPr lang="en-US" sz="2800" dirty="0" err="1" smtClean="0"/>
              <a:t>Insup</a:t>
            </a:r>
            <a:r>
              <a:rPr lang="en-US" sz="2800" dirty="0" smtClean="0"/>
              <a:t> Lee, Oleg </a:t>
            </a:r>
            <a:r>
              <a:rPr lang="en-US" sz="2800" dirty="0" err="1" smtClean="0"/>
              <a:t>Sokolsky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UMN (Mats P. E. </a:t>
            </a:r>
            <a:r>
              <a:rPr lang="en-US" sz="2800" dirty="0" err="1" smtClean="0"/>
              <a:t>Heimdahl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CMU SEI (Peter </a:t>
            </a:r>
            <a:r>
              <a:rPr lang="en-US" sz="2800" dirty="0" err="1" smtClean="0"/>
              <a:t>Feiler</a:t>
            </a:r>
            <a:r>
              <a:rPr lang="en-US" sz="2800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E198-1807-4AC2-AB30-C26E95C21C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 concrete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498080" cy="5334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1600" dirty="0" smtClean="0"/>
              <a:t>Order of data flow through </a:t>
            </a:r>
            <a:br>
              <a:rPr lang="en-US" sz="1600" dirty="0" smtClean="0"/>
            </a:br>
            <a:r>
              <a:rPr lang="en-US" sz="1600" dirty="0" smtClean="0"/>
              <a:t>system components is </a:t>
            </a:r>
            <a:br>
              <a:rPr lang="en-US" sz="1600" dirty="0" smtClean="0"/>
            </a:br>
            <a:r>
              <a:rPr lang="en-US" sz="1600" dirty="0" smtClean="0"/>
              <a:t>computed by reasoning engine</a:t>
            </a:r>
          </a:p>
          <a:p>
            <a:pPr lvl="1" eaLnBrk="1" hangingPunct="1"/>
            <a:r>
              <a:rPr lang="en-US" sz="1400" dirty="0" smtClean="0"/>
              <a:t>{System inputs} </a:t>
            </a:r>
            <a:r>
              <a:rPr lang="en-US" sz="1400" dirty="0" smtClean="0">
                <a:sym typeface="Wingdings" pitchFamily="2" charset="2"/>
              </a:rPr>
              <a:t> </a:t>
            </a:r>
            <a:br>
              <a:rPr lang="en-US" sz="1400" dirty="0" smtClean="0">
                <a:sym typeface="Wingdings" pitchFamily="2" charset="2"/>
              </a:rPr>
            </a:br>
            <a:r>
              <a:rPr lang="en-US" sz="1400" dirty="0" smtClean="0"/>
              <a:t>{FGS_L, FGS_R}</a:t>
            </a:r>
          </a:p>
          <a:p>
            <a:pPr lvl="1" eaLnBrk="1" hangingPunct="1"/>
            <a:r>
              <a:rPr lang="en-US" sz="1400" dirty="0" smtClean="0"/>
              <a:t>{FGS_L, FGS_R} </a:t>
            </a:r>
            <a:r>
              <a:rPr lang="en-US" sz="1400" dirty="0" smtClean="0">
                <a:sym typeface="Wingdings" pitchFamily="2" charset="2"/>
              </a:rPr>
              <a:t> {AP}</a:t>
            </a:r>
            <a:endParaRPr lang="en-US" sz="1400" dirty="0" smtClean="0"/>
          </a:p>
          <a:p>
            <a:pPr lvl="1" eaLnBrk="1" hangingPunct="1"/>
            <a:r>
              <a:rPr lang="en-US" sz="1400" dirty="0" smtClean="0"/>
              <a:t>{AP} </a:t>
            </a:r>
            <a:r>
              <a:rPr lang="en-US" sz="1400" dirty="0" smtClean="0">
                <a:sym typeface="Wingdings" pitchFamily="2" charset="2"/>
              </a:rPr>
              <a:t> {</a:t>
            </a:r>
            <a:r>
              <a:rPr lang="en-US" sz="1400" dirty="0" smtClean="0"/>
              <a:t>System outputs} </a:t>
            </a:r>
          </a:p>
          <a:p>
            <a:pPr eaLnBrk="1" hangingPunct="1"/>
            <a:r>
              <a:rPr lang="en-US" sz="1600" dirty="0" smtClean="0"/>
              <a:t>Based on flow, we establish </a:t>
            </a:r>
            <a:br>
              <a:rPr lang="en-US" sz="1600" dirty="0" smtClean="0"/>
            </a:br>
            <a:r>
              <a:rPr lang="en-US" sz="1600" dirty="0" smtClean="0"/>
              <a:t>four proof obligations</a:t>
            </a:r>
          </a:p>
          <a:p>
            <a:pPr lvl="1" eaLnBrk="1" hangingPunct="1"/>
            <a:r>
              <a:rPr lang="en-US" sz="1400" dirty="0" smtClean="0"/>
              <a:t>System assumptions </a:t>
            </a:r>
            <a:r>
              <a:rPr lang="en-US" sz="1400" dirty="0" smtClean="0">
                <a:sym typeface="Wingdings" pitchFamily="2" charset="2"/>
              </a:rPr>
              <a:t> </a:t>
            </a:r>
            <a:br>
              <a:rPr lang="en-US" sz="1400" dirty="0" smtClean="0">
                <a:sym typeface="Wingdings" pitchFamily="2" charset="2"/>
              </a:rPr>
            </a:br>
            <a:r>
              <a:rPr lang="en-US" sz="1400" dirty="0" smtClean="0">
                <a:sym typeface="Wingdings" pitchFamily="2" charset="2"/>
              </a:rPr>
              <a:t>FGS_L assumptions</a:t>
            </a:r>
          </a:p>
          <a:p>
            <a:pPr lvl="1" eaLnBrk="1" hangingPunct="1"/>
            <a:r>
              <a:rPr lang="en-US" sz="1400" dirty="0" smtClean="0">
                <a:sym typeface="Wingdings" pitchFamily="2" charset="2"/>
              </a:rPr>
              <a:t>System assumptions </a:t>
            </a:r>
            <a:br>
              <a:rPr lang="en-US" sz="1400" dirty="0" smtClean="0">
                <a:sym typeface="Wingdings" pitchFamily="2" charset="2"/>
              </a:rPr>
            </a:br>
            <a:r>
              <a:rPr lang="en-US" sz="1400" dirty="0" smtClean="0">
                <a:sym typeface="Wingdings" pitchFamily="2" charset="2"/>
              </a:rPr>
              <a:t>FGS_R assumptions</a:t>
            </a:r>
          </a:p>
          <a:p>
            <a:pPr lvl="1" eaLnBrk="1" hangingPunct="1"/>
            <a:r>
              <a:rPr lang="en-US" sz="1400" dirty="0" smtClean="0">
                <a:sym typeface="Wingdings" pitchFamily="2" charset="2"/>
              </a:rPr>
              <a:t>System assumptions + </a:t>
            </a:r>
            <a:br>
              <a:rPr lang="en-US" sz="1400" dirty="0" smtClean="0">
                <a:sym typeface="Wingdings" pitchFamily="2" charset="2"/>
              </a:rPr>
            </a:br>
            <a:r>
              <a:rPr lang="en-US" sz="1400" dirty="0" smtClean="0">
                <a:sym typeface="Wingdings" pitchFamily="2" charset="2"/>
              </a:rPr>
              <a:t>FGS_L guarantees + </a:t>
            </a:r>
            <a:br>
              <a:rPr lang="en-US" sz="1400" dirty="0" smtClean="0">
                <a:sym typeface="Wingdings" pitchFamily="2" charset="2"/>
              </a:rPr>
            </a:br>
            <a:r>
              <a:rPr lang="en-US" sz="1400" dirty="0" smtClean="0">
                <a:sym typeface="Wingdings" pitchFamily="2" charset="2"/>
              </a:rPr>
              <a:t>FGS_R guarantees  </a:t>
            </a:r>
            <a:br>
              <a:rPr lang="en-US" sz="1400" dirty="0" smtClean="0">
                <a:sym typeface="Wingdings" pitchFamily="2" charset="2"/>
              </a:rPr>
            </a:br>
            <a:r>
              <a:rPr lang="en-US" sz="1400" dirty="0" smtClean="0">
                <a:sym typeface="Wingdings" pitchFamily="2" charset="2"/>
              </a:rPr>
              <a:t>AP assumptions</a:t>
            </a:r>
          </a:p>
          <a:p>
            <a:pPr lvl="1" eaLnBrk="1" hangingPunct="1"/>
            <a:r>
              <a:rPr lang="en-US" sz="1400" dirty="0" smtClean="0"/>
              <a:t>System assumptions + {FGS_L, FGS_R, AP} guarantees </a:t>
            </a:r>
            <a:r>
              <a:rPr lang="en-US" sz="1400" dirty="0" smtClean="0">
                <a:sym typeface="Wingdings" pitchFamily="2" charset="2"/>
              </a:rPr>
              <a:t> System guarantees</a:t>
            </a:r>
          </a:p>
          <a:p>
            <a:pPr eaLnBrk="1" hangingPunct="1"/>
            <a:r>
              <a:rPr lang="en-US" sz="1600" dirty="0" smtClean="0">
                <a:sym typeface="Wingdings" pitchFamily="2" charset="2"/>
              </a:rPr>
              <a:t>System can also handle circular flows, but user has to choose where to break cycle</a:t>
            </a:r>
            <a:endParaRPr lang="en-US" dirty="0" smtClean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6A53C-DAA9-4198-8321-08E1BEB412A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295400"/>
            <a:ext cx="48768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4114800" y="2971800"/>
            <a:ext cx="914400" cy="3048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8077200" y="2971800"/>
            <a:ext cx="914400" cy="3048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Bent-Up Arrow 7"/>
          <p:cNvSpPr/>
          <p:nvPr/>
        </p:nvSpPr>
        <p:spPr>
          <a:xfrm>
            <a:off x="6172200" y="2362200"/>
            <a:ext cx="457200" cy="533400"/>
          </a:xfrm>
          <a:prstGeom prst="ben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Bent-Up Arrow 8"/>
          <p:cNvSpPr/>
          <p:nvPr/>
        </p:nvSpPr>
        <p:spPr>
          <a:xfrm flipH="1">
            <a:off x="6400800" y="2362200"/>
            <a:ext cx="457200" cy="533400"/>
          </a:xfrm>
          <a:prstGeom prst="ben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2743200"/>
            <a:ext cx="304800" cy="4572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34400" y="2743200"/>
            <a:ext cx="304800" cy="4572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9200" y="2590800"/>
            <a:ext cx="1143000" cy="1219200"/>
          </a:xfrm>
          <a:prstGeom prst="rect">
            <a:avLst/>
          </a:prstGeom>
          <a:solidFill>
            <a:schemeClr val="accent2">
              <a:alpha val="3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2590800"/>
            <a:ext cx="1143000" cy="1219200"/>
          </a:xfrm>
          <a:prstGeom prst="rect">
            <a:avLst/>
          </a:prstGeom>
          <a:solidFill>
            <a:schemeClr val="accent2">
              <a:alpha val="3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6400800" y="1371600"/>
            <a:ext cx="228600" cy="45720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19800" y="1828800"/>
            <a:ext cx="990600" cy="533400"/>
          </a:xfrm>
          <a:prstGeom prst="rect">
            <a:avLst/>
          </a:prstGeom>
          <a:solidFill>
            <a:schemeClr val="accent2">
              <a:alpha val="3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8400" y="1143000"/>
            <a:ext cx="533400" cy="381000"/>
          </a:xfrm>
          <a:prstGeom prst="rect">
            <a:avLst/>
          </a:prstGeom>
          <a:solidFill>
            <a:schemeClr val="accent2">
              <a:alpha val="3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4" grpId="0" animBg="1"/>
      <p:bldP spid="14" grpId="1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of Generic Infusion Pump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715000"/>
            <a:ext cx="749808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GPCA = Generic Patient-Controlled Analgesia</a:t>
            </a:r>
          </a:p>
          <a:p>
            <a:r>
              <a:rPr lang="en-US" sz="2400" b="1" dirty="0" smtClean="0"/>
              <a:t>Product Family </a:t>
            </a:r>
            <a:r>
              <a:rPr lang="en-US" sz="2400" dirty="0" smtClean="0"/>
              <a:t>architecture</a:t>
            </a:r>
            <a:endParaRPr lang="en-US" sz="2400" i="1" dirty="0"/>
          </a:p>
        </p:txBody>
      </p:sp>
      <p:sp>
        <p:nvSpPr>
          <p:cNvPr id="4" name="Rectangle 3"/>
          <p:cNvSpPr/>
          <p:nvPr/>
        </p:nvSpPr>
        <p:spPr>
          <a:xfrm>
            <a:off x="1447800" y="1676400"/>
            <a:ext cx="7620000" cy="388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GPCA Pump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2133600"/>
            <a:ext cx="46482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Pump Hardware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0" y="25146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Flow Rate Detector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200400" y="25146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Door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4495800" y="25146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Pump Position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1905000" y="3200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Humidity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00400" y="3200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Temp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495800" y="3200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Air Pressure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905000" y="3886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Battery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3886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Power Supply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4495800" y="3886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Air In Line Detector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1905000" y="4572000"/>
            <a:ext cx="1143000" cy="5334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Pump Motor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4572000"/>
            <a:ext cx="1143000" cy="5334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Buzzer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781800" y="2133600"/>
            <a:ext cx="2133600" cy="3200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Pump Controller Software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>
            <a:off x="6324600" y="388620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467600" y="5562600"/>
            <a:ext cx="1371600" cy="914400"/>
            <a:chOff x="7162800" y="5486400"/>
            <a:chExt cx="1371600" cy="914400"/>
          </a:xfrm>
        </p:grpSpPr>
        <p:sp>
          <p:nvSpPr>
            <p:cNvPr id="22" name="Up Arrow 21"/>
            <p:cNvSpPr/>
            <p:nvPr/>
          </p:nvSpPr>
          <p:spPr>
            <a:xfrm>
              <a:off x="7696200" y="5486400"/>
              <a:ext cx="228600" cy="457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7162800" y="5791200"/>
              <a:ext cx="1371600" cy="6096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Infusion Command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209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GPCA Pump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of Interest: </a:t>
            </a:r>
          </a:p>
          <a:p>
            <a:pPr lvl="1"/>
            <a:r>
              <a:rPr lang="en-US" dirty="0" smtClean="0"/>
              <a:t>If a “Pump Stop” command is received, then within 1 second, measured flow rate shall be zero.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prove this property compositionally based on the architecture of the Pump subsystem.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20810738">
            <a:off x="5618199" y="5034033"/>
            <a:ext cx="2991892" cy="150325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Verdana" pitchFamily="34" charset="0"/>
              </a:rPr>
              <a:t>With </a:t>
            </a:r>
            <a:endParaRPr lang="en-US" sz="1600" b="1" dirty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Verdana" pitchFamily="34" charset="0"/>
              </a:rPr>
              <a:t>exciting verification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Verdana" pitchFamily="34" charset="0"/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769570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GPCA Pump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524000"/>
            <a:ext cx="7620000" cy="388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GPCA Pump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981200"/>
            <a:ext cx="46482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Pump Hardware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2600" y="2362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Flow Rate Detector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048000" y="2362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Pump Position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30480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Humidity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0" y="30480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Temp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752600" y="37338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Battery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0" y="37338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Power Supply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4419600"/>
            <a:ext cx="1143000" cy="5334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Pump Motor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3048000" y="44196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Buzzer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629400" y="1981200"/>
            <a:ext cx="2133600" cy="3200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Pump Controller Software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>
            <a:off x="6172200" y="373380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010400" y="5410200"/>
            <a:ext cx="1371600" cy="914400"/>
            <a:chOff x="7162800" y="5486400"/>
            <a:chExt cx="1371600" cy="914400"/>
          </a:xfrm>
        </p:grpSpPr>
        <p:sp>
          <p:nvSpPr>
            <p:cNvPr id="26" name="Up Arrow 25"/>
            <p:cNvSpPr/>
            <p:nvPr/>
          </p:nvSpPr>
          <p:spPr>
            <a:xfrm>
              <a:off x="7696200" y="5486400"/>
              <a:ext cx="228600" cy="457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olded Corner 26"/>
            <p:cNvSpPr/>
            <p:nvPr/>
          </p:nvSpPr>
          <p:spPr>
            <a:xfrm>
              <a:off x="7162800" y="5791200"/>
              <a:ext cx="1371600" cy="6096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Infusion Command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00200" y="5562600"/>
            <a:ext cx="518160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Assertion: When a “Pump Stop” infusion command is received, then within 1 second, measured flow rate shall be zero.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2438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43400" y="3124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343400" y="3810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65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Reciprocating</a:t>
            </a:r>
            <a:r>
              <a:rPr lang="en-US" dirty="0" smtClean="0"/>
              <a:t> Pump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524000"/>
            <a:ext cx="7696200" cy="441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GPCA Pump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981200"/>
            <a:ext cx="4724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Reciprocating Pump Hardware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2600" y="2362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Flow Rate Detector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30480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Humidity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0" y="30480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Temp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752600" y="37338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Battery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0" y="37338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Power Supply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4419600"/>
            <a:ext cx="1143000" cy="5334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Pump Motor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3048000" y="44196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Buzzer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705600" y="1981200"/>
            <a:ext cx="2133600" cy="3200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Pump Controller Software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>
            <a:off x="6248400" y="373380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5257800"/>
            <a:ext cx="64770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Assertion: When a “Pump Stop” infusion command is received, then within 1 second, measured flow rate shall be zero.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0" y="2743200"/>
            <a:ext cx="1828800" cy="1600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pump stop command occurs, pump motor will be switched off when pump motor position reaches no-ambient flow state.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3048000" y="23622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Door</a:t>
            </a:r>
            <a:endParaRPr lang="en-US" sz="1600" dirty="0"/>
          </a:p>
        </p:txBody>
      </p:sp>
      <p:sp>
        <p:nvSpPr>
          <p:cNvPr id="26" name="Bent Arrow 25"/>
          <p:cNvSpPr/>
          <p:nvPr/>
        </p:nvSpPr>
        <p:spPr>
          <a:xfrm rot="16200000" flipH="1">
            <a:off x="3048000" y="3124200"/>
            <a:ext cx="457200" cy="2133600"/>
          </a:xfrm>
          <a:prstGeom prst="bentArrow">
            <a:avLst>
              <a:gd name="adj1" fmla="val 33772"/>
              <a:gd name="adj2" fmla="val 34649"/>
              <a:gd name="adj3" fmla="val 28509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7200" y="3720405"/>
            <a:ext cx="1905000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Assertion: When powered on, pump cycles between ambient and no-ambient flow states every 300 </a:t>
            </a:r>
            <a:r>
              <a:rPr lang="en-US" sz="1400" dirty="0" err="1" smtClean="0"/>
              <a:t>ms.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267200" y="2335649"/>
            <a:ext cx="1828800" cy="1169551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pump is in no ambient flow position and pump motor is off, then  flow rate will be zero within 200 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68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0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Proof of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Rotary</a:t>
            </a:r>
            <a:r>
              <a:rPr lang="en-US" dirty="0" smtClean="0"/>
              <a:t> Pump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524000"/>
            <a:ext cx="7696200" cy="441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GPCA Pump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981200"/>
            <a:ext cx="4724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Rotary Pump Hardware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2600" y="2362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Flow Rate Detector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30480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Humidity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0" y="30480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Temp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752600" y="37338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Battery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0" y="37338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Power Supply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4419600"/>
            <a:ext cx="1143000" cy="5334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Pump Motor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3048000" y="44196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Buzzer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705600" y="1981200"/>
            <a:ext cx="2133600" cy="3200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Pump Controller Software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>
            <a:off x="6248400" y="373380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5257800"/>
            <a:ext cx="64770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Assertion: When a “Pump Stop” infusion command is received, then within 1 second, measured flow rate shall be zero.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0" y="2743200"/>
            <a:ext cx="1828800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pump stop command occurs, pump motor will be immediately switched off.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3048000" y="23622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Door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267200" y="2335649"/>
            <a:ext cx="1828800" cy="1169551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pump is in no ambient flow position and pump motor is off, then  flow rate will be zero </a:t>
            </a:r>
            <a:r>
              <a:rPr lang="en-US" sz="1400" b="1" dirty="0" smtClean="0"/>
              <a:t>within 400 ms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64476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and Requirements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5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12" y="274638"/>
            <a:ext cx="79430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or Design Information?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5422392" cy="48006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patient shall never be infused with a single air bubble more than </a:t>
            </a:r>
            <a:r>
              <a:rPr lang="en-US" dirty="0" smtClean="0"/>
              <a:t>5ml </a:t>
            </a:r>
            <a:r>
              <a:rPr lang="en-US" dirty="0"/>
              <a:t>volume.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a single air bubble more than 5ml volume is detected, the system </a:t>
            </a:r>
            <a:r>
              <a:rPr lang="en-US" dirty="0" smtClean="0"/>
              <a:t>shall stop </a:t>
            </a:r>
            <a:r>
              <a:rPr lang="en-US" dirty="0"/>
              <a:t>infusion within 0.01 seconds.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a single air bubble more than 5ml volume is detected, the system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shall issue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air-embolism command.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air-embolism command is true, the system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shall stop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infusion.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air-embolism command is received, the system </a:t>
            </a:r>
            <a:r>
              <a:rPr lang="en-US" dirty="0" smtClean="0"/>
              <a:t>shall stop </a:t>
            </a:r>
            <a:r>
              <a:rPr lang="en-US" dirty="0"/>
              <a:t>piston movement within 0.1 second</a:t>
            </a:r>
            <a:r>
              <a:rPr lang="en-US" dirty="0" smtClean="0"/>
              <a:t>.</a:t>
            </a:r>
            <a:endParaRPr lang="en-US" sz="3600" dirty="0"/>
          </a:p>
        </p:txBody>
      </p:sp>
      <p:pic>
        <p:nvPicPr>
          <p:cNvPr id="2050" name="Picture 2" descr="http://upload.wikimedia.org/wikipedia/commons/thumb/7/7e/Baxter_Colleague_CX_infusion_pump.JPG/360px-Baxter_Colleague_CX_infusion_pu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133600"/>
            <a:ext cx="25146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Whalen - TwinPeaks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0796-018E-43D5-882A-E607C2673E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8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A: Both</a:t>
            </a:r>
            <a:endParaRPr lang="en-US" dirty="0"/>
          </a:p>
        </p:txBody>
      </p:sp>
      <p:sp>
        <p:nvSpPr>
          <p:cNvPr id="4" name="TextBox 100"/>
          <p:cNvSpPr txBox="1"/>
          <p:nvPr/>
        </p:nvSpPr>
        <p:spPr>
          <a:xfrm>
            <a:off x="1028700" y="1066800"/>
            <a:ext cx="392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patient shall never be infused with a single air bubble more than 5ml volume.</a:t>
            </a:r>
          </a:p>
        </p:txBody>
      </p:sp>
      <p:sp>
        <p:nvSpPr>
          <p:cNvPr id="5" name="TextBox 104"/>
          <p:cNvSpPr txBox="1"/>
          <p:nvPr/>
        </p:nvSpPr>
        <p:spPr>
          <a:xfrm>
            <a:off x="952500" y="5442971"/>
            <a:ext cx="392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When a single air bubble more than 5ml volume is detected, the </a:t>
            </a:r>
            <a:r>
              <a:rPr lang="en-US" b="1" dirty="0" smtClean="0">
                <a:solidFill>
                  <a:srgbClr val="FF0000"/>
                </a:solidFill>
              </a:rPr>
              <a:t>system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shall stop infusion within 0.01 seconds.</a:t>
            </a:r>
            <a:endParaRPr lang="en-US" dirty="0"/>
          </a:p>
        </p:txBody>
      </p:sp>
      <p:sp>
        <p:nvSpPr>
          <p:cNvPr id="6" name="TextBox 107"/>
          <p:cNvSpPr txBox="1"/>
          <p:nvPr/>
        </p:nvSpPr>
        <p:spPr>
          <a:xfrm>
            <a:off x="5067300" y="1371600"/>
            <a:ext cx="407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When a single air bubble more than 5ml volume is detected, the </a:t>
            </a:r>
            <a:r>
              <a:rPr lang="en-US" b="1" dirty="0" smtClean="0">
                <a:solidFill>
                  <a:srgbClr val="FF0000"/>
                </a:solidFill>
              </a:rPr>
              <a:t>system</a:t>
            </a:r>
            <a:r>
              <a:rPr lang="en-US" dirty="0" smtClean="0">
                <a:solidFill>
                  <a:srgbClr val="FF0000"/>
                </a:solidFill>
              </a:rPr>
              <a:t> shall </a:t>
            </a:r>
            <a:r>
              <a:rPr lang="en-US" dirty="0" smtClean="0"/>
              <a:t>issue an air-embolism command.</a:t>
            </a:r>
            <a:endParaRPr lang="en-US" dirty="0"/>
          </a:p>
        </p:txBody>
      </p:sp>
      <p:sp>
        <p:nvSpPr>
          <p:cNvPr id="7" name="TextBox 110"/>
          <p:cNvSpPr txBox="1"/>
          <p:nvPr/>
        </p:nvSpPr>
        <p:spPr>
          <a:xfrm>
            <a:off x="5578511" y="349627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When air-embolism command is true, the </a:t>
            </a:r>
            <a:r>
              <a:rPr lang="en-US" b="1" dirty="0" smtClean="0">
                <a:solidFill>
                  <a:srgbClr val="FF0000"/>
                </a:solidFill>
              </a:rPr>
              <a:t>system</a:t>
            </a:r>
            <a:r>
              <a:rPr lang="en-US" dirty="0" smtClean="0">
                <a:solidFill>
                  <a:srgbClr val="FF0000"/>
                </a:solidFill>
              </a:rPr>
              <a:t> shall </a:t>
            </a:r>
            <a:r>
              <a:rPr lang="en-US" dirty="0" smtClean="0"/>
              <a:t>stop infusion.</a:t>
            </a:r>
          </a:p>
        </p:txBody>
      </p:sp>
      <p:sp>
        <p:nvSpPr>
          <p:cNvPr id="8" name="TextBox 118"/>
          <p:cNvSpPr txBox="1"/>
          <p:nvPr/>
        </p:nvSpPr>
        <p:spPr>
          <a:xfrm>
            <a:off x="5060792" y="5138677"/>
            <a:ext cx="4083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When air-embolism command is received, the </a:t>
            </a:r>
            <a:r>
              <a:rPr lang="en-US" b="1" dirty="0" smtClean="0">
                <a:solidFill>
                  <a:srgbClr val="FF0000"/>
                </a:solidFill>
              </a:rPr>
              <a:t>system</a:t>
            </a:r>
            <a:r>
              <a:rPr lang="en-US" dirty="0" smtClean="0">
                <a:solidFill>
                  <a:srgbClr val="FF0000"/>
                </a:solidFill>
              </a:rPr>
              <a:t> shall </a:t>
            </a:r>
            <a:r>
              <a:rPr lang="en-US" dirty="0" smtClean="0"/>
              <a:t>stop piston movement within 0.1 seconds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40691" y="2121411"/>
            <a:ext cx="4297344" cy="2971800"/>
            <a:chOff x="4343400" y="914400"/>
            <a:chExt cx="4114800" cy="2971800"/>
          </a:xfrm>
        </p:grpSpPr>
        <p:sp>
          <p:nvSpPr>
            <p:cNvPr id="17" name="Rounded Rectangle 16"/>
            <p:cNvSpPr/>
            <p:nvPr/>
          </p:nvSpPr>
          <p:spPr>
            <a:xfrm>
              <a:off x="4343400" y="914400"/>
              <a:ext cx="4114800" cy="2971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PATIENT THERAPY SYSTEM</a:t>
              </a:r>
              <a:endPara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181600" y="1295400"/>
              <a:ext cx="3124200" cy="2438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INFUSION SYSTEM</a:t>
              </a:r>
              <a:endParaRPr lang="en-US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63"/>
            <p:cNvSpPr txBox="1"/>
            <p:nvPr/>
          </p:nvSpPr>
          <p:spPr bwMode="auto">
            <a:xfrm>
              <a:off x="6934200" y="1703718"/>
              <a:ext cx="1092746" cy="67742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baseline="0" dirty="0" smtClean="0">
                  <a:latin typeface="Arial" pitchFamily="34" charset="0"/>
                  <a:cs typeface="Arial" pitchFamily="34" charset="0"/>
                </a:rPr>
                <a:t>AIR BUBBLE SENSOR</a:t>
              </a:r>
              <a:endParaRPr lang="en-US" sz="1000" b="1" baseline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72"/>
            <p:cNvSpPr txBox="1"/>
            <p:nvPr/>
          </p:nvSpPr>
          <p:spPr>
            <a:xfrm>
              <a:off x="5562600" y="1710303"/>
              <a:ext cx="1078182" cy="67083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DRUG DELIVERY HARDWARE</a:t>
              </a:r>
              <a:endParaRPr lang="en-US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487987" y="2602812"/>
              <a:ext cx="2693123" cy="97858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PUMP SYSTEM</a:t>
              </a:r>
              <a:endParaRPr lang="en-US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71"/>
            <p:cNvSpPr txBox="1"/>
            <p:nvPr/>
          </p:nvSpPr>
          <p:spPr>
            <a:xfrm>
              <a:off x="5715000" y="2942583"/>
              <a:ext cx="951121" cy="530202"/>
            </a:xfrm>
            <a:prstGeom prst="rect">
              <a:avLst/>
            </a:prstGeom>
            <a:solidFill>
              <a:srgbClr val="FFFF66"/>
            </a:solidFill>
            <a:ln>
              <a:solidFill>
                <a:sysClr val="windowText" lastClr="00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PUMP HARDWARE</a:t>
              </a:r>
            </a:p>
            <a:p>
              <a:pPr algn="ctr"/>
              <a:endParaRPr lang="en-US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73"/>
            <p:cNvSpPr txBox="1"/>
            <p:nvPr/>
          </p:nvSpPr>
          <p:spPr bwMode="auto">
            <a:xfrm>
              <a:off x="6951811" y="2928728"/>
              <a:ext cx="1075136" cy="531033"/>
            </a:xfrm>
            <a:prstGeom prst="rect">
              <a:avLst/>
            </a:prstGeom>
            <a:solidFill>
              <a:srgbClr val="FFFF66"/>
            </a:solidFill>
            <a:ln>
              <a:solidFill>
                <a:sysClr val="windowText" lastClr="00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PUMP CONTROLLER</a:t>
              </a:r>
              <a:endParaRPr lang="en-US" sz="10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 flipV="1">
            <a:off x="3502892" y="4553657"/>
            <a:ext cx="2364508" cy="539554"/>
          </a:xfrm>
          <a:prstGeom prst="straightConnector1">
            <a:avLst/>
          </a:prstGeom>
          <a:ln w="381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32835" y="4679797"/>
            <a:ext cx="427056" cy="730403"/>
          </a:xfrm>
          <a:prstGeom prst="straightConnector1">
            <a:avLst/>
          </a:prstGeom>
          <a:ln w="381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53000" y="4056652"/>
            <a:ext cx="1010709" cy="123824"/>
          </a:xfrm>
          <a:prstGeom prst="straightConnector1">
            <a:avLst/>
          </a:prstGeom>
          <a:ln w="381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13735" y="2228671"/>
            <a:ext cx="1103756" cy="772903"/>
          </a:xfrm>
          <a:prstGeom prst="straightConnector1">
            <a:avLst/>
          </a:prstGeom>
          <a:ln w="381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32835" y="1905000"/>
            <a:ext cx="83241" cy="323671"/>
          </a:xfrm>
          <a:prstGeom prst="straightConnector1">
            <a:avLst/>
          </a:prstGeom>
          <a:ln w="381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9/25/2012</a:t>
            </a:r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Whalen - TwinPeaks 2012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0796-018E-43D5-882A-E607C2673E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87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Whalen - TwinPeaks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0796-018E-43D5-882A-E607C2673EBA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3" descr="a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13792"/>
          <a:stretch>
            <a:fillRect/>
          </a:stretch>
        </p:blipFill>
        <p:spPr>
          <a:xfrm>
            <a:off x="725146" y="1524000"/>
            <a:ext cx="7885454" cy="36560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766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Messages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416308"/>
            <a:ext cx="7620000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We need a variety of </a:t>
            </a:r>
            <a:r>
              <a:rPr lang="en-US" sz="3200" i="1" dirty="0"/>
              <a:t>reasoning approaches </a:t>
            </a:r>
            <a:r>
              <a:rPr lang="en-US" sz="3200" i="1" dirty="0" smtClean="0"/>
              <a:t>and partitioning </a:t>
            </a:r>
            <a:r>
              <a:rPr lang="en-US" sz="3200" i="1" dirty="0"/>
              <a:t>methods </a:t>
            </a:r>
            <a:r>
              <a:rPr lang="en-US" sz="3200" i="1" dirty="0" smtClean="0"/>
              <a:t>for </a:t>
            </a:r>
            <a:r>
              <a:rPr lang="en-US" sz="3200" i="1" dirty="0"/>
              <a:t>system-level requirements and analysis</a:t>
            </a:r>
          </a:p>
          <a:p>
            <a:pPr algn="ctr"/>
            <a:endParaRPr lang="en-US" sz="3200" b="1" i="1" dirty="0" smtClean="0"/>
          </a:p>
          <a:p>
            <a:pPr algn="ctr"/>
            <a:r>
              <a:rPr lang="en-US" sz="3200" b="1" i="1" dirty="0" smtClean="0"/>
              <a:t>Your How is My What:</a:t>
            </a:r>
            <a:r>
              <a:rPr lang="en-US" sz="3200" i="1" dirty="0" smtClean="0"/>
              <a:t> requirements vs. design is a often matter of </a:t>
            </a:r>
            <a:r>
              <a:rPr lang="en-US" sz="3200" i="1" dirty="0" smtClean="0"/>
              <a:t>perspective</a:t>
            </a:r>
          </a:p>
          <a:p>
            <a:pPr algn="ctr"/>
            <a:r>
              <a:rPr lang="en-US" sz="3200" b="1" i="1" dirty="0" smtClean="0"/>
              <a:t>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200" i="1" dirty="0" smtClean="0"/>
              <a:t>Requirements hierarchies often follow system and software architectures.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How is My What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Systems are hierarchically organized</a:t>
            </a:r>
          </a:p>
          <a:p>
            <a:r>
              <a:rPr lang="en-US" sz="2800" dirty="0" smtClean="0"/>
              <a:t>Requirements vs. architectural design must be a matter of perspective</a:t>
            </a:r>
          </a:p>
          <a:p>
            <a:r>
              <a:rPr lang="en-US" sz="2800" dirty="0" smtClean="0"/>
              <a:t>Need better support for </a:t>
            </a:r>
            <a:r>
              <a:rPr lang="en-US" sz="2800" i="1" dirty="0" smtClean="0"/>
              <a:t>N</a:t>
            </a:r>
            <a:r>
              <a:rPr lang="en-US" sz="2800" dirty="0" smtClean="0"/>
              <a:t>-level decompositions for </a:t>
            </a:r>
            <a:r>
              <a:rPr lang="en-US" sz="2800" b="1" dirty="0" smtClean="0"/>
              <a:t>requirements </a:t>
            </a:r>
            <a:r>
              <a:rPr lang="en-US" sz="2800" dirty="0" smtClean="0"/>
              <a:t>and </a:t>
            </a:r>
            <a:r>
              <a:rPr lang="en-US" sz="2800" b="1" dirty="0" smtClean="0"/>
              <a:t>architectural</a:t>
            </a:r>
            <a:r>
              <a:rPr lang="en-US" sz="2800" dirty="0" smtClean="0"/>
              <a:t> </a:t>
            </a:r>
            <a:r>
              <a:rPr lang="en-US" sz="2800" b="1" dirty="0" smtClean="0"/>
              <a:t>design</a:t>
            </a:r>
          </a:p>
          <a:p>
            <a:pPr lvl="1"/>
            <a:r>
              <a:rPr lang="en-US" sz="2400" dirty="0" smtClean="0"/>
              <a:t>Reference model support</a:t>
            </a:r>
          </a:p>
          <a:p>
            <a:pPr lvl="2"/>
            <a:r>
              <a:rPr lang="en-US" sz="2000" dirty="0" smtClean="0"/>
              <a:t>How </a:t>
            </a:r>
            <a:r>
              <a:rPr lang="en-US" sz="2000" dirty="0"/>
              <a:t>do elements “flow” between world, machine, and specification as we decompose </a:t>
            </a:r>
            <a:r>
              <a:rPr lang="en-US" sz="2000" dirty="0" smtClean="0"/>
              <a:t>systems?</a:t>
            </a:r>
            <a:endParaRPr lang="en-US" sz="1600" dirty="0" smtClean="0"/>
          </a:p>
          <a:p>
            <a:pPr lvl="1"/>
            <a:r>
              <a:rPr lang="en-US" sz="2400" dirty="0" smtClean="0"/>
              <a:t>Certification standard support (DO-178B/C)</a:t>
            </a:r>
          </a:p>
          <a:p>
            <a:pPr lvl="2"/>
            <a:r>
              <a:rPr lang="en-US" sz="2000" dirty="0" smtClean="0"/>
              <a:t>Currently: two levels of decomposition:  “high” and “low”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Mike Whalen - TwinPeaks 2012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0796-018E-43D5-882A-E607C2673E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Twin Peaks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28" y="1905000"/>
            <a:ext cx="634637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Whalen - TwinPeaks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0796-018E-43D5-882A-E607C2673E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Often, Architecture Comes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Candidate architectures from previous systems</a:t>
            </a:r>
          </a:p>
          <a:p>
            <a:pPr lvl="1"/>
            <a:r>
              <a:rPr lang="en-US" dirty="0" smtClean="0"/>
              <a:t>Designer familiarity</a:t>
            </a:r>
          </a:p>
          <a:p>
            <a:pPr lvl="1"/>
            <a:r>
              <a:rPr lang="en-US" dirty="0" smtClean="0"/>
              <a:t>Cost amortization</a:t>
            </a:r>
          </a:p>
          <a:p>
            <a:r>
              <a:rPr lang="en-US" dirty="0" smtClean="0"/>
              <a:t>Program families</a:t>
            </a:r>
          </a:p>
          <a:p>
            <a:r>
              <a:rPr lang="en-US" dirty="0" smtClean="0"/>
              <a:t>Certification or criticality requirements</a:t>
            </a:r>
          </a:p>
          <a:p>
            <a:endParaRPr lang="en-US" dirty="0" smtClean="0"/>
          </a:p>
          <a:p>
            <a:pPr marL="82296" indent="0">
              <a:buNone/>
            </a:pPr>
            <a:r>
              <a:rPr lang="en-US" b="1" dirty="0" smtClean="0"/>
              <a:t>Architectural choices often restrict set of achievable system requirements.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Whalen - TwinPeaks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0796-018E-43D5-882A-E607C2673E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is Bi-directional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491715"/>
            <a:ext cx="8077200" cy="513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Whalen - TwinPeaks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0796-018E-43D5-882A-E607C2673E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22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Validation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Given hierarchical systems, where are the most serious problems with requirements?</a:t>
            </a:r>
          </a:p>
          <a:p>
            <a:pPr lvl="1"/>
            <a:r>
              <a:rPr lang="en-US" sz="2400" dirty="0" smtClean="0"/>
              <a:t>At the component level?</a:t>
            </a:r>
          </a:p>
          <a:p>
            <a:pPr lvl="1"/>
            <a:r>
              <a:rPr lang="en-US" sz="2400" dirty="0" smtClean="0"/>
              <a:t>At the top-level?</a:t>
            </a:r>
          </a:p>
          <a:p>
            <a:pPr lvl="1"/>
            <a:r>
              <a:rPr lang="en-US" sz="2400" dirty="0" smtClean="0"/>
              <a:t>Somewhere in the middle?</a:t>
            </a:r>
          </a:p>
          <a:p>
            <a:r>
              <a:rPr lang="en-US" sz="2800" dirty="0" smtClean="0"/>
              <a:t>A hypothesis:</a:t>
            </a:r>
          </a:p>
          <a:p>
            <a:pPr lvl="1"/>
            <a:r>
              <a:rPr lang="en-US" sz="2400" dirty="0" smtClean="0"/>
              <a:t>The most problematic are the layers in the middle </a:t>
            </a:r>
          </a:p>
          <a:p>
            <a:pPr lvl="1"/>
            <a:r>
              <a:rPr lang="en-US" sz="2400" dirty="0" smtClean="0"/>
              <a:t>Errors in decomposing system requirements become integration problems.</a:t>
            </a:r>
          </a:p>
          <a:p>
            <a:r>
              <a:rPr lang="en-US" sz="2800" dirty="0" smtClean="0"/>
              <a:t>These are requirements to be both </a:t>
            </a:r>
            <a:r>
              <a:rPr lang="en-US" sz="2800" i="1" dirty="0" smtClean="0"/>
              <a:t>verified </a:t>
            </a:r>
            <a:r>
              <a:rPr lang="en-US" sz="2800" dirty="0" smtClean="0"/>
              <a:t>and </a:t>
            </a:r>
            <a:r>
              <a:rPr lang="en-US" sz="2800" i="1" dirty="0" smtClean="0"/>
              <a:t>validated.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Whalen - TwinPeaks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0796-018E-43D5-882A-E607C2673EB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5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Properties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5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we are interested in properties about a model structure</a:t>
            </a:r>
          </a:p>
          <a:p>
            <a:pPr lvl="1"/>
            <a:r>
              <a:rPr lang="en-US" dirty="0" smtClean="0"/>
              <a:t>Given the processor resources, is the system schedulable?</a:t>
            </a:r>
          </a:p>
          <a:p>
            <a:pPr lvl="1"/>
            <a:r>
              <a:rPr lang="en-US" dirty="0" smtClean="0"/>
              <a:t>Is my software correctly distributed across different physical resources?</a:t>
            </a:r>
          </a:p>
          <a:p>
            <a:pPr lvl="1"/>
            <a:r>
              <a:rPr lang="en-US" dirty="0" smtClean="0"/>
              <a:t>Are my end-to-end timing assumptions met?</a:t>
            </a:r>
          </a:p>
          <a:p>
            <a:r>
              <a:rPr lang="en-US" dirty="0" smtClean="0"/>
              <a:t>Often these involve checking the mapping between the software and the hardware.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42AE1-85B7-4C27-8341-B4E132DF1677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61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42AE1-85B7-4C27-8341-B4E132DF1677}" type="slidenum">
              <a:rPr lang="en-US"/>
              <a:pPr/>
              <a:t>37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Properties</a:t>
            </a:r>
            <a:endParaRPr 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47244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Software + HW platform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Process, thread, processors, bus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Ex: PALS </a:t>
            </a:r>
            <a:r>
              <a:rPr lang="en-US" sz="2000" dirty="0"/>
              <a:t>vertical contract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PALS timing constraints on platform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Check AADL structural properties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Guarantees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Sync logic executes at </a:t>
            </a:r>
            <a:r>
              <a:rPr lang="en-US" sz="1800" dirty="0" err="1">
                <a:latin typeface="Courier New" pitchFamily="49" charset="0"/>
              </a:rPr>
              <a:t>PALS_Period</a:t>
            </a: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 err="1">
                <a:latin typeface="Courier New" pitchFamily="49" charset="0"/>
              </a:rPr>
              <a:t>Synchronous_Communication</a:t>
            </a: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	=&gt; “</a:t>
            </a:r>
            <a:r>
              <a:rPr lang="en-US" sz="1800" dirty="0" err="1">
                <a:latin typeface="Courier New" pitchFamily="49" charset="0"/>
              </a:rPr>
              <a:t>One_Step_Delay</a:t>
            </a:r>
            <a:r>
              <a:rPr lang="en-US" sz="1800" dirty="0">
                <a:latin typeface="Courier New" pitchFamily="49" charset="0"/>
              </a:rPr>
              <a:t>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Assumptions (about platform)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Causality constraint: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400" dirty="0"/>
              <a:t>Min(Output time) ≥ 2ε – </a:t>
            </a:r>
            <a:r>
              <a:rPr lang="en-US" sz="1400" dirty="0" err="1"/>
              <a:t>μmin</a:t>
            </a:r>
            <a:endParaRPr lang="en-US" sz="9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PALS period constraint: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400" dirty="0"/>
              <a:t>Max(Output time) ≤ T - </a:t>
            </a:r>
            <a:r>
              <a:rPr lang="en-US" sz="1400" dirty="0" err="1"/>
              <a:t>μmax</a:t>
            </a:r>
            <a:r>
              <a:rPr lang="en-US" sz="1400" dirty="0"/>
              <a:t> - 2ε</a:t>
            </a:r>
            <a:endParaRPr lang="en-US" sz="9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24525" y="1273175"/>
            <a:ext cx="3343275" cy="2994025"/>
            <a:chOff x="3414" y="562"/>
            <a:chExt cx="2106" cy="1886"/>
          </a:xfrm>
        </p:grpSpPr>
        <p:pic>
          <p:nvPicPr>
            <p:cNvPr id="27443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4" y="562"/>
              <a:ext cx="2106" cy="1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4438" name="Text Box 6"/>
            <p:cNvSpPr txBox="1">
              <a:spLocks noChangeArrowheads="1"/>
            </p:cNvSpPr>
            <p:nvPr/>
          </p:nvSpPr>
          <p:spPr bwMode="auto">
            <a:xfrm>
              <a:off x="4122" y="2217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Software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46788" y="4357687"/>
            <a:ext cx="2792412" cy="2424113"/>
            <a:chOff x="3617" y="2544"/>
            <a:chExt cx="1759" cy="1527"/>
          </a:xfrm>
        </p:grpSpPr>
        <p:pic>
          <p:nvPicPr>
            <p:cNvPr id="274440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" y="2544"/>
              <a:ext cx="1759" cy="1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4441" name="Text Box 9"/>
            <p:cNvSpPr txBox="1">
              <a:spLocks noChangeArrowheads="1"/>
            </p:cNvSpPr>
            <p:nvPr/>
          </p:nvSpPr>
          <p:spPr bwMode="auto">
            <a:xfrm>
              <a:off x="4196" y="3840"/>
              <a:ext cx="6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Platform</a:t>
              </a: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1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1F50B-5A81-402B-A946-1B3CFDBE663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PALS assumptions in AADL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1447800" y="1295400"/>
            <a:ext cx="6584950" cy="2630488"/>
            <a:chOff x="700" y="816"/>
            <a:chExt cx="4148" cy="1657"/>
          </a:xfrm>
        </p:grpSpPr>
        <p:sp>
          <p:nvSpPr>
            <p:cNvPr id="18473" name="Line 4"/>
            <p:cNvSpPr>
              <a:spLocks noChangeShapeType="1"/>
            </p:cNvSpPr>
            <p:nvPr/>
          </p:nvSpPr>
          <p:spPr bwMode="auto">
            <a:xfrm>
              <a:off x="1008" y="1081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5"/>
            <p:cNvSpPr>
              <a:spLocks noChangeShapeType="1"/>
            </p:cNvSpPr>
            <p:nvPr/>
          </p:nvSpPr>
          <p:spPr bwMode="auto">
            <a:xfrm>
              <a:off x="4512" y="1081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Rectangle 6"/>
            <p:cNvSpPr>
              <a:spLocks noChangeArrowheads="1"/>
            </p:cNvSpPr>
            <p:nvPr/>
          </p:nvSpPr>
          <p:spPr bwMode="auto">
            <a:xfrm>
              <a:off x="1440" y="1465"/>
              <a:ext cx="1536" cy="144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err="1">
                  <a:latin typeface="Courier New" pitchFamily="49" charset="0"/>
                </a:rPr>
                <a:t>Compute_Execution_Time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18476" name="AutoShape 7"/>
            <p:cNvSpPr>
              <a:spLocks noChangeArrowheads="1"/>
            </p:cNvSpPr>
            <p:nvPr/>
          </p:nvSpPr>
          <p:spPr bwMode="auto">
            <a:xfrm>
              <a:off x="2736" y="1897"/>
              <a:ext cx="1248" cy="240"/>
            </a:xfrm>
            <a:prstGeom prst="rightArrow">
              <a:avLst>
                <a:gd name="adj1" fmla="val 65833"/>
                <a:gd name="adj2" fmla="val 79444"/>
              </a:avLst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latin typeface="Courier New" pitchFamily="49" charset="0"/>
                </a:rPr>
                <a:t>Latency</a:t>
              </a:r>
            </a:p>
          </p:txBody>
        </p:sp>
        <p:sp>
          <p:nvSpPr>
            <p:cNvPr id="18477" name="Text Box 8"/>
            <p:cNvSpPr txBox="1">
              <a:spLocks noChangeArrowheads="1"/>
            </p:cNvSpPr>
            <p:nvPr/>
          </p:nvSpPr>
          <p:spPr bwMode="auto">
            <a:xfrm>
              <a:off x="895" y="816"/>
              <a:ext cx="225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</a:t>
              </a:r>
              <a:r>
                <a:rPr lang="en-US" baseline="-25000"/>
                <a:t>i</a:t>
              </a:r>
            </a:p>
          </p:txBody>
        </p:sp>
        <p:sp>
          <p:nvSpPr>
            <p:cNvPr id="18478" name="Text Box 9"/>
            <p:cNvSpPr txBox="1">
              <a:spLocks noChangeArrowheads="1"/>
            </p:cNvSpPr>
            <p:nvPr/>
          </p:nvSpPr>
          <p:spPr bwMode="auto">
            <a:xfrm>
              <a:off x="4314" y="816"/>
              <a:ext cx="334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</a:t>
              </a:r>
              <a:r>
                <a:rPr lang="en-US" baseline="-25000"/>
                <a:t>i+1</a:t>
              </a:r>
            </a:p>
          </p:txBody>
        </p:sp>
        <p:sp>
          <p:nvSpPr>
            <p:cNvPr id="18479" name="Text Box 10"/>
            <p:cNvSpPr txBox="1">
              <a:spLocks noChangeArrowheads="1"/>
            </p:cNvSpPr>
            <p:nvPr/>
          </p:nvSpPr>
          <p:spPr bwMode="auto">
            <a:xfrm>
              <a:off x="700" y="975"/>
              <a:ext cx="641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(      ± </a:t>
              </a:r>
              <a:r>
                <a:rPr lang="en-US" sz="2000">
                  <a:sym typeface="Symbol" pitchFamily="18" charset="2"/>
                </a:rPr>
                <a:t></a:t>
              </a:r>
              <a:r>
                <a:rPr lang="en-US">
                  <a:sym typeface="Symbol" pitchFamily="18" charset="2"/>
                </a:rPr>
                <a:t>)</a:t>
              </a:r>
            </a:p>
          </p:txBody>
        </p:sp>
        <p:sp>
          <p:nvSpPr>
            <p:cNvPr id="18480" name="Text Box 11"/>
            <p:cNvSpPr txBox="1">
              <a:spLocks noChangeArrowheads="1"/>
            </p:cNvSpPr>
            <p:nvPr/>
          </p:nvSpPr>
          <p:spPr bwMode="auto">
            <a:xfrm>
              <a:off x="4207" y="975"/>
              <a:ext cx="641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(      ± </a:t>
              </a:r>
              <a:r>
                <a:rPr lang="en-US" sz="2000">
                  <a:sym typeface="Symbol" pitchFamily="18" charset="2"/>
                </a:rPr>
                <a:t></a:t>
              </a:r>
              <a:r>
                <a:rPr lang="en-US">
                  <a:sym typeface="Symbol" pitchFamily="18" charset="2"/>
                </a:rPr>
                <a:t>)</a:t>
              </a:r>
            </a:p>
          </p:txBody>
        </p:sp>
        <p:sp>
          <p:nvSpPr>
            <p:cNvPr id="18481" name="Line 12"/>
            <p:cNvSpPr>
              <a:spLocks noChangeShapeType="1"/>
            </p:cNvSpPr>
            <p:nvPr/>
          </p:nvSpPr>
          <p:spPr bwMode="auto">
            <a:xfrm>
              <a:off x="2736" y="1609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Text Box 13"/>
            <p:cNvSpPr txBox="1">
              <a:spLocks noChangeArrowheads="1"/>
            </p:cNvSpPr>
            <p:nvPr/>
          </p:nvSpPr>
          <p:spPr bwMode="auto">
            <a:xfrm>
              <a:off x="2736" y="1609"/>
              <a:ext cx="50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Output </a:t>
              </a:r>
            </a:p>
            <a:p>
              <a:r>
                <a:rPr lang="en-US" sz="1200"/>
                <a:t>message</a:t>
              </a:r>
            </a:p>
          </p:txBody>
        </p:sp>
        <p:sp>
          <p:nvSpPr>
            <p:cNvPr id="18483" name="Line 14"/>
            <p:cNvSpPr>
              <a:spLocks noChangeShapeType="1"/>
            </p:cNvSpPr>
            <p:nvPr/>
          </p:nvSpPr>
          <p:spPr bwMode="auto">
            <a:xfrm>
              <a:off x="3984" y="1993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Text Box 15"/>
            <p:cNvSpPr txBox="1">
              <a:spLocks noChangeArrowheads="1"/>
            </p:cNvSpPr>
            <p:nvPr/>
          </p:nvSpPr>
          <p:spPr bwMode="auto">
            <a:xfrm>
              <a:off x="3984" y="1993"/>
              <a:ext cx="504" cy="40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Input </a:t>
              </a:r>
            </a:p>
            <a:p>
              <a:r>
                <a:rPr lang="en-US" sz="1200"/>
                <a:t>message</a:t>
              </a:r>
            </a:p>
            <a:p>
              <a:r>
                <a:rPr lang="en-US" sz="1200"/>
                <a:t>available</a:t>
              </a:r>
            </a:p>
          </p:txBody>
        </p:sp>
        <p:sp>
          <p:nvSpPr>
            <p:cNvPr id="18485" name="Line 16"/>
            <p:cNvSpPr>
              <a:spLocks noChangeShapeType="1"/>
            </p:cNvSpPr>
            <p:nvPr/>
          </p:nvSpPr>
          <p:spPr bwMode="auto">
            <a:xfrm>
              <a:off x="1008" y="1273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Text Box 17"/>
            <p:cNvSpPr txBox="1">
              <a:spLocks noChangeArrowheads="1"/>
            </p:cNvSpPr>
            <p:nvPr/>
          </p:nvSpPr>
          <p:spPr bwMode="auto">
            <a:xfrm>
              <a:off x="2128" y="1091"/>
              <a:ext cx="46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ourier New" pitchFamily="49" charset="0"/>
                </a:rPr>
                <a:t>Period</a:t>
              </a:r>
            </a:p>
          </p:txBody>
        </p:sp>
        <p:sp>
          <p:nvSpPr>
            <p:cNvPr id="18487" name="Line 18"/>
            <p:cNvSpPr>
              <a:spLocks noChangeShapeType="1"/>
            </p:cNvSpPr>
            <p:nvPr/>
          </p:nvSpPr>
          <p:spPr bwMode="auto">
            <a:xfrm>
              <a:off x="1008" y="1417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Text Box 19"/>
            <p:cNvSpPr txBox="1">
              <a:spLocks noChangeArrowheads="1"/>
            </p:cNvSpPr>
            <p:nvPr/>
          </p:nvSpPr>
          <p:spPr bwMode="auto">
            <a:xfrm>
              <a:off x="2136" y="1254"/>
              <a:ext cx="580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ourier New" pitchFamily="49" charset="0"/>
                </a:rPr>
                <a:t>Deadline</a:t>
              </a:r>
            </a:p>
          </p:txBody>
        </p:sp>
        <p:sp>
          <p:nvSpPr>
            <p:cNvPr id="18489" name="Line 20"/>
            <p:cNvSpPr>
              <a:spLocks noChangeShapeType="1"/>
            </p:cNvSpPr>
            <p:nvPr/>
          </p:nvSpPr>
          <p:spPr bwMode="auto">
            <a:xfrm>
              <a:off x="1008" y="1561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AutoShape 21"/>
            <p:cNvSpPr>
              <a:spLocks/>
            </p:cNvSpPr>
            <p:nvPr/>
          </p:nvSpPr>
          <p:spPr bwMode="auto">
            <a:xfrm>
              <a:off x="1344" y="2160"/>
              <a:ext cx="2592" cy="313"/>
            </a:xfrm>
            <a:prstGeom prst="callout1">
              <a:avLst>
                <a:gd name="adj1" fmla="val 23005"/>
                <a:gd name="adj2" fmla="val -1852"/>
                <a:gd name="adj3" fmla="val -191375"/>
                <a:gd name="adj4" fmla="val -9259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200">
                  <a:latin typeface="Courier New" pitchFamily="49" charset="0"/>
                </a:rPr>
                <a:t>Dispatch_Offset</a:t>
              </a:r>
              <a:r>
                <a:rPr lang="en-US" sz="1200"/>
                <a:t> (if imposed)</a:t>
              </a:r>
            </a:p>
            <a:p>
              <a:r>
                <a:rPr lang="en-US" sz="1200">
                  <a:latin typeface="Courier New" pitchFamily="49" charset="0"/>
                </a:rPr>
                <a:t>Dispatch_Jitter</a:t>
              </a:r>
              <a:r>
                <a:rPr lang="en-US" sz="1200"/>
                <a:t> (if describing max scheduling delay)</a:t>
              </a:r>
            </a:p>
          </p:txBody>
        </p:sp>
        <p:sp>
          <p:nvSpPr>
            <p:cNvPr id="18491" name="Line 22"/>
            <p:cNvSpPr>
              <a:spLocks noChangeShapeType="1"/>
            </p:cNvSpPr>
            <p:nvPr/>
          </p:nvSpPr>
          <p:spPr bwMode="auto">
            <a:xfrm>
              <a:off x="1440" y="1705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2" name="AutoShape 23"/>
            <p:cNvSpPr>
              <a:spLocks/>
            </p:cNvSpPr>
            <p:nvPr/>
          </p:nvSpPr>
          <p:spPr bwMode="auto">
            <a:xfrm>
              <a:off x="1824" y="1801"/>
              <a:ext cx="816" cy="144"/>
            </a:xfrm>
            <a:prstGeom prst="callout1">
              <a:avLst>
                <a:gd name="adj1" fmla="val 50000"/>
                <a:gd name="adj2" fmla="val -5884"/>
                <a:gd name="adj3" fmla="val -66667"/>
                <a:gd name="adj4" fmla="val -1764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200">
                  <a:latin typeface="Courier New" pitchFamily="49" charset="0"/>
                </a:rPr>
                <a:t>Output_Time</a:t>
              </a:r>
            </a:p>
          </p:txBody>
        </p:sp>
        <p:sp>
          <p:nvSpPr>
            <p:cNvPr id="18493" name="AutoShape 25"/>
            <p:cNvSpPr>
              <a:spLocks/>
            </p:cNvSpPr>
            <p:nvPr/>
          </p:nvSpPr>
          <p:spPr bwMode="auto">
            <a:xfrm>
              <a:off x="1536" y="960"/>
              <a:ext cx="816" cy="144"/>
            </a:xfrm>
            <a:prstGeom prst="callout1">
              <a:avLst>
                <a:gd name="adj1" fmla="val 50000"/>
                <a:gd name="adj2" fmla="val -5884"/>
                <a:gd name="adj3" fmla="val 94444"/>
                <a:gd name="adj4" fmla="val -323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200">
                  <a:latin typeface="Courier New" pitchFamily="49" charset="0"/>
                </a:rPr>
                <a:t>Clock_Jitter</a:t>
              </a:r>
            </a:p>
          </p:txBody>
        </p:sp>
      </p:grp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962025" y="4168775"/>
            <a:ext cx="2619375" cy="2384425"/>
            <a:chOff x="416" y="2496"/>
            <a:chExt cx="1650" cy="1502"/>
          </a:xfrm>
        </p:grpSpPr>
        <p:grpSp>
          <p:nvGrpSpPr>
            <p:cNvPr id="4" name="Group 55"/>
            <p:cNvGrpSpPr>
              <a:grpSpLocks/>
            </p:cNvGrpSpPr>
            <p:nvPr/>
          </p:nvGrpSpPr>
          <p:grpSpPr bwMode="auto">
            <a:xfrm>
              <a:off x="416" y="2496"/>
              <a:ext cx="1572" cy="1240"/>
              <a:chOff x="681" y="2552"/>
              <a:chExt cx="1815" cy="1432"/>
            </a:xfrm>
          </p:grpSpPr>
          <p:sp>
            <p:nvSpPr>
              <p:cNvPr id="18461" name="Line 26"/>
              <p:cNvSpPr>
                <a:spLocks noChangeShapeType="1"/>
              </p:cNvSpPr>
              <p:nvPr/>
            </p:nvSpPr>
            <p:spPr bwMode="auto">
              <a:xfrm>
                <a:off x="1278" y="2640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2" name="Line 27"/>
              <p:cNvSpPr>
                <a:spLocks noChangeShapeType="1"/>
              </p:cNvSpPr>
              <p:nvPr/>
            </p:nvSpPr>
            <p:spPr bwMode="auto">
              <a:xfrm>
                <a:off x="1008" y="2640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3" name="Rectangle 28"/>
              <p:cNvSpPr>
                <a:spLocks noChangeArrowheads="1"/>
              </p:cNvSpPr>
              <p:nvPr/>
            </p:nvSpPr>
            <p:spPr bwMode="auto">
              <a:xfrm>
                <a:off x="768" y="2832"/>
                <a:ext cx="1536" cy="144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/>
                  <a:t>Thread execution</a:t>
                </a:r>
              </a:p>
            </p:txBody>
          </p:sp>
          <p:sp>
            <p:nvSpPr>
              <p:cNvPr id="18464" name="AutoShape 29"/>
              <p:cNvSpPr>
                <a:spLocks noChangeArrowheads="1"/>
              </p:cNvSpPr>
              <p:nvPr/>
            </p:nvSpPr>
            <p:spPr bwMode="auto">
              <a:xfrm>
                <a:off x="912" y="3456"/>
                <a:ext cx="480" cy="240"/>
              </a:xfrm>
              <a:prstGeom prst="rightArrow">
                <a:avLst>
                  <a:gd name="adj1" fmla="val 65833"/>
                  <a:gd name="adj2" fmla="val 30556"/>
                </a:avLst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8465" name="Text Box 30"/>
              <p:cNvSpPr txBox="1">
                <a:spLocks noChangeArrowheads="1"/>
              </p:cNvSpPr>
              <p:nvPr/>
            </p:nvSpPr>
            <p:spPr bwMode="auto">
              <a:xfrm>
                <a:off x="681" y="2552"/>
                <a:ext cx="678" cy="2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(       ±</a:t>
                </a:r>
                <a:r>
                  <a:rPr lang="en-US">
                    <a:sym typeface="Symbol" pitchFamily="18" charset="2"/>
                  </a:rPr>
                  <a:t></a:t>
                </a:r>
                <a:r>
                  <a:rPr lang="en-US" sz="1600"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18466" name="Line 31"/>
              <p:cNvSpPr>
                <a:spLocks noChangeShapeType="1"/>
              </p:cNvSpPr>
              <p:nvPr/>
            </p:nvSpPr>
            <p:spPr bwMode="auto">
              <a:xfrm>
                <a:off x="912" y="2976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7" name="AutoShape 32"/>
              <p:cNvSpPr>
                <a:spLocks/>
              </p:cNvSpPr>
              <p:nvPr/>
            </p:nvSpPr>
            <p:spPr bwMode="auto">
              <a:xfrm>
                <a:off x="1680" y="3744"/>
                <a:ext cx="816" cy="192"/>
              </a:xfrm>
              <a:prstGeom prst="callout1">
                <a:avLst>
                  <a:gd name="adj1" fmla="val 37500"/>
                  <a:gd name="adj2" fmla="val -5884"/>
                  <a:gd name="adj3" fmla="val 58856"/>
                  <a:gd name="adj4" fmla="val -4791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sz="1000"/>
                  <a:t>Latest period start on other node</a:t>
                </a:r>
              </a:p>
            </p:txBody>
          </p:sp>
          <p:sp>
            <p:nvSpPr>
              <p:cNvPr id="18468" name="Line 33"/>
              <p:cNvSpPr>
                <a:spLocks noChangeShapeType="1"/>
              </p:cNvSpPr>
              <p:nvPr/>
            </p:nvSpPr>
            <p:spPr bwMode="auto">
              <a:xfrm>
                <a:off x="768" y="2736"/>
                <a:ext cx="0" cy="9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9" name="AutoShape 34"/>
              <p:cNvSpPr>
                <a:spLocks/>
              </p:cNvSpPr>
              <p:nvPr/>
            </p:nvSpPr>
            <p:spPr bwMode="auto">
              <a:xfrm>
                <a:off x="1296" y="3072"/>
                <a:ext cx="1152" cy="144"/>
              </a:xfrm>
              <a:prstGeom prst="callout1">
                <a:avLst>
                  <a:gd name="adj1" fmla="val 50000"/>
                  <a:gd name="adj2" fmla="val -4167"/>
                  <a:gd name="adj3" fmla="val -10417"/>
                  <a:gd name="adj4" fmla="val -32815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sz="1000" dirty="0"/>
                  <a:t>Earliest output message</a:t>
                </a:r>
              </a:p>
            </p:txBody>
          </p:sp>
          <p:sp>
            <p:nvSpPr>
              <p:cNvPr id="18470" name="Line 35"/>
              <p:cNvSpPr>
                <a:spLocks noChangeShapeType="1"/>
              </p:cNvSpPr>
              <p:nvPr/>
            </p:nvSpPr>
            <p:spPr bwMode="auto">
              <a:xfrm>
                <a:off x="768" y="31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1" name="AutoShape 36"/>
              <p:cNvSpPr>
                <a:spLocks/>
              </p:cNvSpPr>
              <p:nvPr/>
            </p:nvSpPr>
            <p:spPr bwMode="auto">
              <a:xfrm>
                <a:off x="1200" y="3264"/>
                <a:ext cx="1152" cy="144"/>
              </a:xfrm>
              <a:prstGeom prst="callout1">
                <a:avLst>
                  <a:gd name="adj1" fmla="val 50000"/>
                  <a:gd name="adj2" fmla="val -4167"/>
                  <a:gd name="adj3" fmla="val -97222"/>
                  <a:gd name="adj4" fmla="val -33421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sz="1000"/>
                  <a:t>Min(</a:t>
                </a:r>
                <a:r>
                  <a:rPr lang="en-US" sz="1000">
                    <a:latin typeface="Courier New" pitchFamily="49" charset="0"/>
                  </a:rPr>
                  <a:t>Output_Time</a:t>
                </a:r>
                <a:r>
                  <a:rPr lang="en-US" sz="1000"/>
                  <a:t>)</a:t>
                </a:r>
              </a:p>
            </p:txBody>
          </p:sp>
          <p:sp>
            <p:nvSpPr>
              <p:cNvPr id="18472" name="AutoShape 54"/>
              <p:cNvSpPr>
                <a:spLocks/>
              </p:cNvSpPr>
              <p:nvPr/>
            </p:nvSpPr>
            <p:spPr bwMode="auto">
              <a:xfrm>
                <a:off x="1600" y="3456"/>
                <a:ext cx="816" cy="144"/>
              </a:xfrm>
              <a:prstGeom prst="callout1">
                <a:avLst>
                  <a:gd name="adj1" fmla="val 50000"/>
                  <a:gd name="adj2" fmla="val -5884"/>
                  <a:gd name="adj3" fmla="val 88889"/>
                  <a:gd name="adj4" fmla="val -27449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sz="1000"/>
                  <a:t>Min</a:t>
                </a:r>
                <a:r>
                  <a:rPr lang="en-US" sz="1000">
                    <a:latin typeface="Courier New" pitchFamily="49" charset="0"/>
                  </a:rPr>
                  <a:t>(Latency)</a:t>
                </a:r>
              </a:p>
            </p:txBody>
          </p:sp>
        </p:grpSp>
        <p:sp>
          <p:nvSpPr>
            <p:cNvPr id="18460" name="Text Box 98"/>
            <p:cNvSpPr txBox="1">
              <a:spLocks noChangeArrowheads="1"/>
            </p:cNvSpPr>
            <p:nvPr/>
          </p:nvSpPr>
          <p:spPr bwMode="auto">
            <a:xfrm>
              <a:off x="662" y="3767"/>
              <a:ext cx="1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Causality Constraint</a:t>
              </a:r>
            </a:p>
          </p:txBody>
        </p:sp>
      </p:grpSp>
      <p:grpSp>
        <p:nvGrpSpPr>
          <p:cNvPr id="5" name="Group 101"/>
          <p:cNvGrpSpPr>
            <a:grpSpLocks/>
          </p:cNvGrpSpPr>
          <p:nvPr/>
        </p:nvGrpSpPr>
        <p:grpSpPr bwMode="auto">
          <a:xfrm>
            <a:off x="3421063" y="4162425"/>
            <a:ext cx="5799137" cy="2390775"/>
            <a:chOff x="2011" y="2492"/>
            <a:chExt cx="3653" cy="1506"/>
          </a:xfrm>
        </p:grpSpPr>
        <p:grpSp>
          <p:nvGrpSpPr>
            <p:cNvPr id="6" name="Group 96"/>
            <p:cNvGrpSpPr>
              <a:grpSpLocks/>
            </p:cNvGrpSpPr>
            <p:nvPr/>
          </p:nvGrpSpPr>
          <p:grpSpPr bwMode="auto">
            <a:xfrm>
              <a:off x="2011" y="2492"/>
              <a:ext cx="3653" cy="1252"/>
              <a:chOff x="2160" y="2492"/>
              <a:chExt cx="3653" cy="1252"/>
            </a:xfrm>
          </p:grpSpPr>
          <p:sp>
            <p:nvSpPr>
              <p:cNvPr id="18441" name="Line 77"/>
              <p:cNvSpPr>
                <a:spLocks noChangeShapeType="1"/>
              </p:cNvSpPr>
              <p:nvPr/>
            </p:nvSpPr>
            <p:spPr bwMode="auto">
              <a:xfrm>
                <a:off x="5296" y="2569"/>
                <a:ext cx="0" cy="1175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2" name="Line 78"/>
              <p:cNvSpPr>
                <a:spLocks noChangeShapeType="1"/>
              </p:cNvSpPr>
              <p:nvPr/>
            </p:nvSpPr>
            <p:spPr bwMode="auto">
              <a:xfrm>
                <a:off x="2442" y="2569"/>
                <a:ext cx="0" cy="11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3" name="Line 79"/>
              <p:cNvSpPr>
                <a:spLocks noChangeShapeType="1"/>
              </p:cNvSpPr>
              <p:nvPr/>
            </p:nvSpPr>
            <p:spPr bwMode="auto">
              <a:xfrm>
                <a:off x="5506" y="2569"/>
                <a:ext cx="0" cy="11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" name="Rectangle 80"/>
              <p:cNvSpPr>
                <a:spLocks noChangeArrowheads="1"/>
              </p:cNvSpPr>
              <p:nvPr/>
            </p:nvSpPr>
            <p:spPr bwMode="auto">
              <a:xfrm>
                <a:off x="3113" y="2905"/>
                <a:ext cx="1344" cy="126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/>
                  <a:t>Thread execution</a:t>
                </a:r>
              </a:p>
            </p:txBody>
          </p:sp>
          <p:sp>
            <p:nvSpPr>
              <p:cNvPr id="18445" name="AutoShape 81"/>
              <p:cNvSpPr>
                <a:spLocks noChangeArrowheads="1"/>
              </p:cNvSpPr>
              <p:nvPr/>
            </p:nvSpPr>
            <p:spPr bwMode="auto">
              <a:xfrm>
                <a:off x="4331" y="3282"/>
                <a:ext cx="923" cy="210"/>
              </a:xfrm>
              <a:prstGeom prst="rightArrow">
                <a:avLst>
                  <a:gd name="adj1" fmla="val 65833"/>
                  <a:gd name="adj2" fmla="val 67149"/>
                </a:avLst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/>
                  <a:t>Max(</a:t>
                </a:r>
                <a:r>
                  <a:rPr lang="en-US" sz="1000">
                    <a:latin typeface="Courier New" pitchFamily="49" charset="0"/>
                  </a:rPr>
                  <a:t>Latency</a:t>
                </a:r>
                <a:r>
                  <a:rPr lang="en-US" sz="1000"/>
                  <a:t>)</a:t>
                </a:r>
              </a:p>
            </p:txBody>
          </p:sp>
          <p:sp>
            <p:nvSpPr>
              <p:cNvPr id="18446" name="Text Box 82"/>
              <p:cNvSpPr txBox="1">
                <a:spLocks noChangeArrowheads="1"/>
              </p:cNvSpPr>
              <p:nvPr/>
            </p:nvSpPr>
            <p:spPr bwMode="auto">
              <a:xfrm>
                <a:off x="2160" y="2492"/>
                <a:ext cx="587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(       ±</a:t>
                </a:r>
                <a:r>
                  <a:rPr lang="en-US">
                    <a:sym typeface="Symbol" pitchFamily="18" charset="2"/>
                  </a:rPr>
                  <a:t></a:t>
                </a:r>
                <a:r>
                  <a:rPr lang="en-US" sz="1600"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18447" name="Text Box 83"/>
              <p:cNvSpPr txBox="1">
                <a:spLocks noChangeArrowheads="1"/>
              </p:cNvSpPr>
              <p:nvPr/>
            </p:nvSpPr>
            <p:spPr bwMode="auto">
              <a:xfrm>
                <a:off x="5226" y="2492"/>
                <a:ext cx="587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(       ±</a:t>
                </a:r>
                <a:r>
                  <a:rPr lang="en-US">
                    <a:sym typeface="Symbol" pitchFamily="18" charset="2"/>
                  </a:rPr>
                  <a:t></a:t>
                </a:r>
                <a:r>
                  <a:rPr lang="en-US" sz="1600"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18448" name="Line 84"/>
              <p:cNvSpPr>
                <a:spLocks noChangeShapeType="1"/>
              </p:cNvSpPr>
              <p:nvPr/>
            </p:nvSpPr>
            <p:spPr bwMode="auto">
              <a:xfrm>
                <a:off x="4331" y="3031"/>
                <a:ext cx="0" cy="2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9" name="Text Box 85"/>
              <p:cNvSpPr txBox="1">
                <a:spLocks noChangeArrowheads="1"/>
              </p:cNvSpPr>
              <p:nvPr/>
            </p:nvSpPr>
            <p:spPr bwMode="auto">
              <a:xfrm>
                <a:off x="4331" y="3046"/>
                <a:ext cx="596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Latest output </a:t>
                </a:r>
              </a:p>
              <a:p>
                <a:r>
                  <a:rPr lang="en-US" sz="1000"/>
                  <a:t>message</a:t>
                </a:r>
              </a:p>
            </p:txBody>
          </p:sp>
          <p:sp>
            <p:nvSpPr>
              <p:cNvPr id="18450" name="Line 86"/>
              <p:cNvSpPr>
                <a:spLocks noChangeShapeType="1"/>
              </p:cNvSpPr>
              <p:nvPr/>
            </p:nvSpPr>
            <p:spPr bwMode="auto">
              <a:xfrm>
                <a:off x="2667" y="2863"/>
                <a:ext cx="1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" name="Text Box 87"/>
              <p:cNvSpPr txBox="1">
                <a:spLocks noChangeArrowheads="1"/>
              </p:cNvSpPr>
              <p:nvPr/>
            </p:nvSpPr>
            <p:spPr bwMode="auto">
              <a:xfrm>
                <a:off x="3428" y="2734"/>
                <a:ext cx="500" cy="15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urier New" pitchFamily="49" charset="0"/>
                  </a:rPr>
                  <a:t>Deadline</a:t>
                </a:r>
              </a:p>
            </p:txBody>
          </p:sp>
          <p:sp>
            <p:nvSpPr>
              <p:cNvPr id="18452" name="Line 88"/>
              <p:cNvSpPr>
                <a:spLocks noChangeShapeType="1"/>
              </p:cNvSpPr>
              <p:nvPr/>
            </p:nvSpPr>
            <p:spPr bwMode="auto">
              <a:xfrm>
                <a:off x="2675" y="2569"/>
                <a:ext cx="0" cy="1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AutoShape 89"/>
              <p:cNvSpPr>
                <a:spLocks/>
              </p:cNvSpPr>
              <p:nvPr/>
            </p:nvSpPr>
            <p:spPr bwMode="auto">
              <a:xfrm>
                <a:off x="3029" y="3282"/>
                <a:ext cx="714" cy="126"/>
              </a:xfrm>
              <a:prstGeom prst="callout1">
                <a:avLst>
                  <a:gd name="adj1" fmla="val 50000"/>
                  <a:gd name="adj2" fmla="val -5884"/>
                  <a:gd name="adj3" fmla="val 111806"/>
                  <a:gd name="adj4" fmla="val -4791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sz="1000"/>
                  <a:t>Latest period start</a:t>
                </a:r>
              </a:p>
            </p:txBody>
          </p:sp>
          <p:sp>
            <p:nvSpPr>
              <p:cNvPr id="18454" name="AutoShape 90"/>
              <p:cNvSpPr>
                <a:spLocks/>
              </p:cNvSpPr>
              <p:nvPr/>
            </p:nvSpPr>
            <p:spPr bwMode="auto">
              <a:xfrm>
                <a:off x="4328" y="2543"/>
                <a:ext cx="714" cy="168"/>
              </a:xfrm>
              <a:prstGeom prst="callout1">
                <a:avLst>
                  <a:gd name="adj1" fmla="val 42856"/>
                  <a:gd name="adj2" fmla="val 106722"/>
                  <a:gd name="adj3" fmla="val 182736"/>
                  <a:gd name="adj4" fmla="val 134176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sz="1000"/>
                  <a:t>Earliest period start on other node</a:t>
                </a:r>
              </a:p>
            </p:txBody>
          </p:sp>
          <p:sp>
            <p:nvSpPr>
              <p:cNvPr id="18455" name="Line 91"/>
              <p:cNvSpPr>
                <a:spLocks noChangeShapeType="1"/>
              </p:cNvSpPr>
              <p:nvPr/>
            </p:nvSpPr>
            <p:spPr bwMode="auto">
              <a:xfrm>
                <a:off x="2442" y="2737"/>
                <a:ext cx="3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6" name="Text Box 92"/>
              <p:cNvSpPr txBox="1">
                <a:spLocks noChangeArrowheads="1"/>
              </p:cNvSpPr>
              <p:nvPr/>
            </p:nvSpPr>
            <p:spPr bwMode="auto">
              <a:xfrm>
                <a:off x="3344" y="2592"/>
                <a:ext cx="404" cy="15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urier New" pitchFamily="49" charset="0"/>
                  </a:rPr>
                  <a:t>Period</a:t>
                </a:r>
              </a:p>
            </p:txBody>
          </p:sp>
          <p:sp>
            <p:nvSpPr>
              <p:cNvPr id="18457" name="Line 93"/>
              <p:cNvSpPr>
                <a:spLocks noChangeShapeType="1"/>
              </p:cNvSpPr>
              <p:nvPr/>
            </p:nvSpPr>
            <p:spPr bwMode="auto">
              <a:xfrm>
                <a:off x="2667" y="3156"/>
                <a:ext cx="16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8" name="AutoShape 94"/>
              <p:cNvSpPr>
                <a:spLocks/>
              </p:cNvSpPr>
              <p:nvPr/>
            </p:nvSpPr>
            <p:spPr bwMode="auto">
              <a:xfrm>
                <a:off x="4331" y="3576"/>
                <a:ext cx="1007" cy="126"/>
              </a:xfrm>
              <a:prstGeom prst="callout1">
                <a:avLst>
                  <a:gd name="adj1" fmla="val 50000"/>
                  <a:gd name="adj2" fmla="val -4167"/>
                  <a:gd name="adj3" fmla="val -334028"/>
                  <a:gd name="adj4" fmla="val -38542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r>
                  <a:rPr lang="en-US" sz="1000"/>
                  <a:t>Max(</a:t>
                </a:r>
                <a:r>
                  <a:rPr lang="en-US" sz="1000">
                    <a:latin typeface="Courier New" pitchFamily="49" charset="0"/>
                  </a:rPr>
                  <a:t>Output_Time</a:t>
                </a:r>
                <a:r>
                  <a:rPr lang="en-US" sz="1000"/>
                  <a:t>)</a:t>
                </a:r>
              </a:p>
            </p:txBody>
          </p:sp>
        </p:grpSp>
        <p:sp>
          <p:nvSpPr>
            <p:cNvPr id="18440" name="Text Box 99"/>
            <p:cNvSpPr txBox="1">
              <a:spLocks noChangeArrowheads="1"/>
            </p:cNvSpPr>
            <p:nvPr/>
          </p:nvSpPr>
          <p:spPr bwMode="auto">
            <a:xfrm>
              <a:off x="2928" y="3767"/>
              <a:ext cx="16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PALS Period Constraint</a:t>
              </a:r>
            </a:p>
          </p:txBody>
        </p:sp>
      </p:grp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012CF-92A8-4303-B4E1-F51BFB49C497}" type="slidenum">
              <a:rPr lang="en-US"/>
              <a:pPr/>
              <a:t>39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Structural property checks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35052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Contract</a:t>
            </a:r>
          </a:p>
          <a:p>
            <a:pPr lvl="1"/>
            <a:r>
              <a:rPr lang="en-US" sz="2000" dirty="0"/>
              <a:t>Platform model satisfies PALS assumptions</a:t>
            </a:r>
          </a:p>
          <a:p>
            <a:r>
              <a:rPr lang="en-US" sz="2400" dirty="0"/>
              <a:t>Attached at pattern instantiation</a:t>
            </a:r>
          </a:p>
          <a:p>
            <a:pPr lvl="1"/>
            <a:r>
              <a:rPr lang="en-US" sz="2000" dirty="0"/>
              <a:t>Model-independent</a:t>
            </a:r>
          </a:p>
          <a:p>
            <a:pPr lvl="1"/>
            <a:r>
              <a:rPr lang="en-US" sz="2000" dirty="0"/>
              <a:t>Assumptions</a:t>
            </a:r>
          </a:p>
          <a:p>
            <a:pPr lvl="1"/>
            <a:r>
              <a:rPr lang="en-US" sz="2000" dirty="0"/>
              <a:t>Pre/post-conditions</a:t>
            </a:r>
          </a:p>
          <a:p>
            <a:r>
              <a:rPr lang="en-US" sz="2400" dirty="0"/>
              <a:t>Lute theorems</a:t>
            </a:r>
          </a:p>
          <a:p>
            <a:pPr lvl="1"/>
            <a:r>
              <a:rPr lang="en-US" sz="2000" dirty="0"/>
              <a:t>Based on REAL</a:t>
            </a:r>
          </a:p>
          <a:p>
            <a:pPr lvl="1"/>
            <a:r>
              <a:rPr lang="en-US" sz="2000" dirty="0"/>
              <a:t>Eclipse plug-in</a:t>
            </a:r>
          </a:p>
          <a:p>
            <a:pPr lvl="1"/>
            <a:r>
              <a:rPr lang="en-US" sz="2000" dirty="0"/>
              <a:t>Structural properties in AADL model</a:t>
            </a:r>
          </a:p>
          <a:p>
            <a:endParaRPr lang="en-US" sz="2400" dirty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495800" y="1593850"/>
            <a:ext cx="4572000" cy="4502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endParaRPr lang="en-US" sz="800">
              <a:latin typeface="Courier New" pitchFamily="49" charset="0"/>
            </a:endParaRPr>
          </a:p>
          <a:p>
            <a:r>
              <a:rPr lang="en-US" sz="800">
                <a:latin typeface="Courier New" pitchFamily="49" charset="0"/>
              </a:rPr>
              <a:t>PALS_Threads := {s in Thread_Set | Property_Exists(s, "PALS_Properties::PALS_Id")};</a:t>
            </a:r>
          </a:p>
          <a:p>
            <a:endParaRPr lang="en-US" sz="800">
              <a:latin typeface="Courier New" pitchFamily="49" charset="0"/>
            </a:endParaRPr>
          </a:p>
          <a:p>
            <a:r>
              <a:rPr lang="en-US" sz="800">
                <a:latin typeface="Courier New" pitchFamily="49" charset="0"/>
              </a:rPr>
              <a:t>PALS_Period(t) := Property(t, "PALS_Properties::PALS_Period");</a:t>
            </a:r>
          </a:p>
          <a:p>
            <a:r>
              <a:rPr lang="en-US" sz="800">
                <a:latin typeface="Courier New" pitchFamily="49" charset="0"/>
              </a:rPr>
              <a:t>PALS_Id(t) := Property(t, "PALS_Properties::PALS_Id");</a:t>
            </a:r>
          </a:p>
          <a:p>
            <a:r>
              <a:rPr lang="en-US" sz="800">
                <a:latin typeface="Courier New" pitchFamily="49" charset="0"/>
              </a:rPr>
              <a:t>PALS_Group(t) := {s in PALS_Threads | PALS_Id(t) = PALS_Id(s)};</a:t>
            </a:r>
          </a:p>
          <a:p>
            <a:endParaRPr lang="en-US" sz="800">
              <a:latin typeface="Courier New" pitchFamily="49" charset="0"/>
            </a:endParaRPr>
          </a:p>
          <a:p>
            <a:r>
              <a:rPr lang="en-US" sz="800">
                <a:latin typeface="Courier New" pitchFamily="49" charset="0"/>
              </a:rPr>
              <a:t>Max_Thread_Jitter(Threads) :=</a:t>
            </a:r>
          </a:p>
          <a:p>
            <a:r>
              <a:rPr lang="en-US" sz="800">
                <a:latin typeface="Courier New" pitchFamily="49" charset="0"/>
              </a:rPr>
              <a:t>  Max({Property(p, "Clock_Jitter") for p in Processor_Set |</a:t>
            </a:r>
          </a:p>
          <a:p>
            <a:r>
              <a:rPr lang="en-US" sz="800">
                <a:latin typeface="Courier New" pitchFamily="49" charset="0"/>
              </a:rPr>
              <a:t>       Cardinal({t in Threads | Is_Bound_To(t, p)}) &gt; 0});</a:t>
            </a:r>
          </a:p>
          <a:p>
            <a:r>
              <a:rPr lang="en-US" sz="800">
                <a:latin typeface="Courier New" pitchFamily="49" charset="0"/>
              </a:rPr>
              <a:t>       </a:t>
            </a:r>
          </a:p>
          <a:p>
            <a:r>
              <a:rPr lang="en-US" sz="800">
                <a:latin typeface="Courier New" pitchFamily="49" charset="0"/>
              </a:rPr>
              <a:t>Connections_Among(Set) :=</a:t>
            </a:r>
          </a:p>
          <a:p>
            <a:r>
              <a:rPr lang="en-US" sz="800">
                <a:latin typeface="Courier New" pitchFamily="49" charset="0"/>
              </a:rPr>
              <a:t>  {c in Connection_Set | Member(Owner(Source(c)), Set) and</a:t>
            </a:r>
          </a:p>
          <a:p>
            <a:r>
              <a:rPr lang="en-US" sz="800">
                <a:latin typeface="Courier New" pitchFamily="49" charset="0"/>
              </a:rPr>
              <a:t>                         Member(Owner(Destination(c)), Set)};</a:t>
            </a:r>
          </a:p>
          <a:p>
            <a:endParaRPr lang="en-US" sz="800">
              <a:latin typeface="Courier New" pitchFamily="49" charset="0"/>
            </a:endParaRPr>
          </a:p>
          <a:p>
            <a:r>
              <a:rPr lang="en-US" sz="800">
                <a:latin typeface="Courier New" pitchFamily="49" charset="0"/>
              </a:rPr>
              <a:t>theorem PALS_Period_is_Period</a:t>
            </a:r>
          </a:p>
          <a:p>
            <a:r>
              <a:rPr lang="en-US" sz="800">
                <a:latin typeface="Courier New" pitchFamily="49" charset="0"/>
              </a:rPr>
              <a:t>  foreach s in PALS_Threads do</a:t>
            </a:r>
          </a:p>
          <a:p>
            <a:r>
              <a:rPr lang="en-US" sz="800">
                <a:latin typeface="Courier New" pitchFamily="49" charset="0"/>
              </a:rPr>
              <a:t>    check Property_Exists(s, "Period") and</a:t>
            </a:r>
          </a:p>
          <a:p>
            <a:r>
              <a:rPr lang="en-US" sz="800">
                <a:latin typeface="Courier New" pitchFamily="49" charset="0"/>
              </a:rPr>
              <a:t>          PALS_Period(s) = Property(s, "Period");</a:t>
            </a:r>
          </a:p>
          <a:p>
            <a:r>
              <a:rPr lang="en-US" sz="800">
                <a:latin typeface="Courier New" pitchFamily="49" charset="0"/>
              </a:rPr>
              <a:t>end;</a:t>
            </a:r>
          </a:p>
          <a:p>
            <a:endParaRPr lang="en-US" sz="800">
              <a:latin typeface="Courier New" pitchFamily="49" charset="0"/>
            </a:endParaRPr>
          </a:p>
          <a:p>
            <a:r>
              <a:rPr lang="en-US" sz="800">
                <a:latin typeface="Courier New" pitchFamily="49" charset="0"/>
              </a:rPr>
              <a:t>theorem PALS_Causality</a:t>
            </a:r>
          </a:p>
          <a:p>
            <a:r>
              <a:rPr lang="en-US" sz="800">
                <a:latin typeface="Courier New" pitchFamily="49" charset="0"/>
              </a:rPr>
              <a:t>  foreach s in PALS_Threads do</a:t>
            </a:r>
          </a:p>
          <a:p>
            <a:r>
              <a:rPr lang="en-US" sz="800">
                <a:latin typeface="Courier New" pitchFamily="49" charset="0"/>
              </a:rPr>
              <a:t>    PALS_Group := PALS_Group(s);</a:t>
            </a:r>
          </a:p>
          <a:p>
            <a:r>
              <a:rPr lang="en-US" sz="800">
                <a:latin typeface="Courier New" pitchFamily="49" charset="0"/>
              </a:rPr>
              <a:t>    Clock_Jitter := Max_Thread_Jitter(PALS_Group);</a:t>
            </a:r>
          </a:p>
          <a:p>
            <a:r>
              <a:rPr lang="en-US" sz="800">
                <a:latin typeface="Courier New" pitchFamily="49" charset="0"/>
              </a:rPr>
              <a:t>    Min_Latency := Min({Lower(Property(c, "Latency")) for</a:t>
            </a:r>
          </a:p>
          <a:p>
            <a:r>
              <a:rPr lang="en-US" sz="800">
                <a:latin typeface="Courier New" pitchFamily="49" charset="0"/>
              </a:rPr>
              <a:t>                        c in Connections_Among(PALS_Group)});</a:t>
            </a:r>
          </a:p>
          <a:p>
            <a:r>
              <a:rPr lang="en-US" sz="800">
                <a:latin typeface="Courier New" pitchFamily="49" charset="0"/>
              </a:rPr>
              <a:t>    Output_Delay := {Property(t, "Output_Delay") for t in PALS_Group};</a:t>
            </a:r>
          </a:p>
          <a:p>
            <a:r>
              <a:rPr lang="en-US" sz="800">
                <a:latin typeface="Courier New" pitchFamily="49" charset="0"/>
              </a:rPr>
              <a:t>    check (if 2 * Clock_Jitter &gt; Min_Latency then</a:t>
            </a:r>
          </a:p>
          <a:p>
            <a:r>
              <a:rPr lang="en-US" sz="800">
                <a:latin typeface="Courier New" pitchFamily="49" charset="0"/>
              </a:rPr>
              <a:t>             Min(Output_Delay) &gt; 2 * Clock_Jitter - Min_Latency</a:t>
            </a:r>
          </a:p>
          <a:p>
            <a:r>
              <a:rPr lang="en-US" sz="800">
                <a:latin typeface="Courier New" pitchFamily="49" charset="0"/>
              </a:rPr>
              <a:t>           else</a:t>
            </a:r>
          </a:p>
          <a:p>
            <a:r>
              <a:rPr lang="en-US" sz="800">
                <a:latin typeface="Courier New" pitchFamily="49" charset="0"/>
              </a:rPr>
              <a:t>             true);</a:t>
            </a:r>
          </a:p>
          <a:p>
            <a:r>
              <a:rPr lang="en-US" sz="800">
                <a:latin typeface="Courier New" pitchFamily="49" charset="0"/>
              </a:rPr>
              <a:t>end;</a:t>
            </a:r>
          </a:p>
          <a:p>
            <a:endParaRPr lang="en-US" sz="800">
              <a:latin typeface="Courier New" pitchFamily="49" charset="0"/>
            </a:endParaRPr>
          </a:p>
          <a:p>
            <a:endParaRPr lang="en-US" sz="800">
              <a:latin typeface="Courier New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96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3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3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3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3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3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3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3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3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3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3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3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34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34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34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34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34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34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34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34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34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34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347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347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347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347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347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347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347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347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347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347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347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347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347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347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347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347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347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347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347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347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347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347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347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347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2334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2334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2334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2334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2334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2334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23347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23347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23347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23347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23347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23347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Component Level Formal Analysis Efforts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778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78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1447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 l="8125" r="8125"/>
          <a:stretch>
            <a:fillRect/>
          </a:stretch>
        </p:blipFill>
        <p:spPr bwMode="auto">
          <a:xfrm>
            <a:off x="152400" y="1828800"/>
            <a:ext cx="4876800" cy="36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1713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2362200"/>
            <a:ext cx="4724400" cy="354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171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2819400"/>
            <a:ext cx="487475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8305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16463" y="3161208"/>
            <a:ext cx="4927537" cy="369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28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33600" y="2057400"/>
            <a:ext cx="51816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/>
          <p:cNvSpPr/>
          <p:nvPr/>
        </p:nvSpPr>
        <p:spPr>
          <a:xfrm flipV="1">
            <a:off x="2743200" y="5217226"/>
            <a:ext cx="3289465" cy="878774"/>
          </a:xfrm>
          <a:custGeom>
            <a:avLst/>
            <a:gdLst>
              <a:gd name="connsiteX0" fmla="*/ 0 w 3289465"/>
              <a:gd name="connsiteY0" fmla="*/ 878774 h 878774"/>
              <a:gd name="connsiteX1" fmla="*/ 807522 w 3289465"/>
              <a:gd name="connsiteY1" fmla="*/ 0 h 878774"/>
              <a:gd name="connsiteX2" fmla="*/ 3289465 w 3289465"/>
              <a:gd name="connsiteY2" fmla="*/ 0 h 87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9465" h="878774">
                <a:moveTo>
                  <a:pt x="0" y="878774"/>
                </a:moveTo>
                <a:lnTo>
                  <a:pt x="807522" y="0"/>
                </a:lnTo>
                <a:lnTo>
                  <a:pt x="3289465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0"/>
          <p:cNvGrpSpPr/>
          <p:nvPr/>
        </p:nvGrpSpPr>
        <p:grpSpPr>
          <a:xfrm>
            <a:off x="4690754" y="1208314"/>
            <a:ext cx="1481446" cy="4669972"/>
            <a:chOff x="4462154" y="1208314"/>
            <a:chExt cx="1481446" cy="4669972"/>
          </a:xfrm>
        </p:grpSpPr>
        <p:sp>
          <p:nvSpPr>
            <p:cNvPr id="77" name="Freeform 76"/>
            <p:cNvSpPr/>
            <p:nvPr/>
          </p:nvSpPr>
          <p:spPr>
            <a:xfrm flipV="1">
              <a:off x="4471060" y="5486400"/>
              <a:ext cx="1472540" cy="391886"/>
            </a:xfrm>
            <a:custGeom>
              <a:avLst/>
              <a:gdLst>
                <a:gd name="connsiteX0" fmla="*/ 0 w 1472540"/>
                <a:gd name="connsiteY0" fmla="*/ 391886 h 391886"/>
                <a:gd name="connsiteX1" fmla="*/ 0 w 1472540"/>
                <a:gd name="connsiteY1" fmla="*/ 0 h 391886"/>
                <a:gd name="connsiteX2" fmla="*/ 1472540 w 1472540"/>
                <a:gd name="connsiteY2" fmla="*/ 0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2540" h="391886">
                  <a:moveTo>
                    <a:pt x="0" y="391886"/>
                  </a:moveTo>
                  <a:lnTo>
                    <a:pt x="0" y="0"/>
                  </a:lnTo>
                  <a:lnTo>
                    <a:pt x="1472540" y="0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462154" y="1208314"/>
              <a:ext cx="1472540" cy="391886"/>
            </a:xfrm>
            <a:custGeom>
              <a:avLst/>
              <a:gdLst>
                <a:gd name="connsiteX0" fmla="*/ 0 w 1472540"/>
                <a:gd name="connsiteY0" fmla="*/ 391886 h 391886"/>
                <a:gd name="connsiteX1" fmla="*/ 0 w 1472540"/>
                <a:gd name="connsiteY1" fmla="*/ 0 h 391886"/>
                <a:gd name="connsiteX2" fmla="*/ 1472540 w 1472540"/>
                <a:gd name="connsiteY2" fmla="*/ 0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2540" h="391886">
                  <a:moveTo>
                    <a:pt x="0" y="391886"/>
                  </a:moveTo>
                  <a:lnTo>
                    <a:pt x="0" y="0"/>
                  </a:lnTo>
                  <a:lnTo>
                    <a:pt x="1472540" y="0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F85E8-E0BC-4596-A9B7-986C08734C5D}" type="slidenum">
              <a:rPr lang="en-US"/>
              <a:pPr/>
              <a:t>40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58763"/>
            <a:ext cx="7772400" cy="503237"/>
          </a:xfrm>
        </p:spPr>
        <p:txBody>
          <a:bodyPr>
            <a:normAutofit fontScale="90000"/>
          </a:bodyPr>
          <a:lstStyle/>
          <a:p>
            <a:r>
              <a:rPr lang="en-US" dirty="0"/>
              <a:t>Tool </a:t>
            </a:r>
            <a:r>
              <a:rPr lang="en-US" dirty="0" smtClean="0"/>
              <a:t>Chain</a:t>
            </a:r>
            <a:endParaRPr lang="en-US" dirty="0"/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236487" y="3044826"/>
            <a:ext cx="1524000" cy="1376362"/>
            <a:chOff x="1296" y="3179"/>
            <a:chExt cx="960" cy="867"/>
          </a:xfrm>
        </p:grpSpPr>
        <p:pic>
          <p:nvPicPr>
            <p:cNvPr id="174087" name="Picture 7" descr="Replicate_System_Page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3179"/>
              <a:ext cx="960" cy="7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1514" y="3854"/>
              <a:ext cx="4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AADL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581399" y="1377538"/>
            <a:ext cx="2466110" cy="4286992"/>
            <a:chOff x="3352799" y="1377538"/>
            <a:chExt cx="2466110" cy="4286992"/>
          </a:xfrm>
        </p:grpSpPr>
        <p:sp>
          <p:nvSpPr>
            <p:cNvPr id="4" name="Freeform 3"/>
            <p:cNvSpPr/>
            <p:nvPr/>
          </p:nvSpPr>
          <p:spPr>
            <a:xfrm>
              <a:off x="3360717" y="1377538"/>
              <a:ext cx="2458192" cy="4286992"/>
            </a:xfrm>
            <a:custGeom>
              <a:avLst/>
              <a:gdLst>
                <a:gd name="connsiteX0" fmla="*/ 2434441 w 2458192"/>
                <a:gd name="connsiteY0" fmla="*/ 1211283 h 4286992"/>
                <a:gd name="connsiteX1" fmla="*/ 1935678 w 2458192"/>
                <a:gd name="connsiteY1" fmla="*/ 0 h 4286992"/>
                <a:gd name="connsiteX2" fmla="*/ 0 w 2458192"/>
                <a:gd name="connsiteY2" fmla="*/ 11875 h 4286992"/>
                <a:gd name="connsiteX3" fmla="*/ 0 w 2458192"/>
                <a:gd name="connsiteY3" fmla="*/ 4275117 h 4286992"/>
                <a:gd name="connsiteX4" fmla="*/ 1947553 w 2458192"/>
                <a:gd name="connsiteY4" fmla="*/ 4286992 h 4286992"/>
                <a:gd name="connsiteX5" fmla="*/ 2458192 w 2458192"/>
                <a:gd name="connsiteY5" fmla="*/ 3111335 h 428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8192" h="4286992">
                  <a:moveTo>
                    <a:pt x="2434441" y="1211283"/>
                  </a:moveTo>
                  <a:lnTo>
                    <a:pt x="1935678" y="0"/>
                  </a:lnTo>
                  <a:lnTo>
                    <a:pt x="0" y="11875"/>
                  </a:lnTo>
                  <a:lnTo>
                    <a:pt x="0" y="4275117"/>
                  </a:lnTo>
                  <a:lnTo>
                    <a:pt x="1947553" y="4286992"/>
                  </a:lnTo>
                  <a:lnTo>
                    <a:pt x="2458192" y="3111335"/>
                  </a:lnTo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"/>
            <p:cNvGrpSpPr/>
            <p:nvPr/>
          </p:nvGrpSpPr>
          <p:grpSpPr>
            <a:xfrm>
              <a:off x="3352799" y="1387527"/>
              <a:ext cx="1967850" cy="4275921"/>
              <a:chOff x="3352799" y="1387527"/>
              <a:chExt cx="1967850" cy="427592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352799" y="1387527"/>
                <a:ext cx="1967850" cy="7866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SysML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-AADL translation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352800" y="3140127"/>
                <a:ext cx="1967849" cy="7866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EDICT: 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Architectural 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patterns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352800" y="4014850"/>
                <a:ext cx="1967849" cy="7866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Lute: 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Structural 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verification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52800" y="4876800"/>
                <a:ext cx="1967849" cy="7866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AGREE: 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Compositional behavior verification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52800" y="2250375"/>
                <a:ext cx="1967849" cy="7866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OSATE: 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AADL modeling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" name="Group 1"/>
          <p:cNvGrpSpPr/>
          <p:nvPr/>
        </p:nvGrpSpPr>
        <p:grpSpPr>
          <a:xfrm>
            <a:off x="6019800" y="609600"/>
            <a:ext cx="2971800" cy="5867400"/>
            <a:chOff x="5791200" y="609600"/>
            <a:chExt cx="2971800" cy="5867400"/>
          </a:xfrm>
        </p:grpSpPr>
        <p:grpSp>
          <p:nvGrpSpPr>
            <p:cNvPr id="12" name="Group 28"/>
            <p:cNvGrpSpPr/>
            <p:nvPr/>
          </p:nvGrpSpPr>
          <p:grpSpPr>
            <a:xfrm>
              <a:off x="5791200" y="609600"/>
              <a:ext cx="2971800" cy="1828800"/>
              <a:chOff x="5791200" y="609600"/>
              <a:chExt cx="2971800" cy="1828800"/>
            </a:xfrm>
          </p:grpSpPr>
          <p:pic>
            <p:nvPicPr>
              <p:cNvPr id="262146" name="Picture 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609600"/>
                <a:ext cx="2605414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7543800" y="1916082"/>
                <a:ext cx="1219200" cy="446118"/>
              </a:xfrm>
              <a:prstGeom prst="rect">
                <a:avLst/>
              </a:prstGeom>
              <a:solidFill>
                <a:srgbClr val="63B5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Enterprise Architect</a:t>
                </a:r>
                <a:endParaRPr lang="en-US" sz="1200" b="1" dirty="0"/>
              </a:p>
            </p:txBody>
          </p:sp>
        </p:grpSp>
        <p:grpSp>
          <p:nvGrpSpPr>
            <p:cNvPr id="13" name="Group 29"/>
            <p:cNvGrpSpPr/>
            <p:nvPr/>
          </p:nvGrpSpPr>
          <p:grpSpPr>
            <a:xfrm>
              <a:off x="5791200" y="2590800"/>
              <a:ext cx="2971800" cy="1943100"/>
              <a:chOff x="5791200" y="2590800"/>
              <a:chExt cx="2971800" cy="1943100"/>
            </a:xfrm>
          </p:grpSpPr>
          <p:pic>
            <p:nvPicPr>
              <p:cNvPr id="174084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2590800"/>
                <a:ext cx="2590800" cy="1943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7543800" y="4074225"/>
                <a:ext cx="1219200" cy="371375"/>
              </a:xfrm>
              <a:prstGeom prst="rect">
                <a:avLst/>
              </a:prstGeom>
              <a:solidFill>
                <a:srgbClr val="63B5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Eclipse</a:t>
                </a:r>
                <a:endParaRPr lang="en-US" sz="1200" b="1" dirty="0"/>
              </a:p>
            </p:txBody>
          </p:sp>
        </p:grpSp>
        <p:grpSp>
          <p:nvGrpSpPr>
            <p:cNvPr id="14" name="Group 30"/>
            <p:cNvGrpSpPr/>
            <p:nvPr/>
          </p:nvGrpSpPr>
          <p:grpSpPr>
            <a:xfrm>
              <a:off x="5791200" y="4725308"/>
              <a:ext cx="2971800" cy="1751692"/>
              <a:chOff x="5791200" y="4725308"/>
              <a:chExt cx="2971800" cy="1751692"/>
            </a:xfrm>
          </p:grpSpPr>
          <p:pic>
            <p:nvPicPr>
              <p:cNvPr id="36" name="Picture 7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4725308"/>
                <a:ext cx="2590800" cy="1751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Rectangle 45"/>
              <p:cNvSpPr/>
              <p:nvPr/>
            </p:nvSpPr>
            <p:spPr>
              <a:xfrm>
                <a:off x="7543800" y="5953225"/>
                <a:ext cx="1219200" cy="371375"/>
              </a:xfrm>
              <a:prstGeom prst="rect">
                <a:avLst/>
              </a:prstGeom>
              <a:solidFill>
                <a:srgbClr val="63B5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KIND</a:t>
                </a:r>
                <a:endParaRPr lang="en-US" sz="1200" b="1" dirty="0"/>
              </a:p>
            </p:txBody>
          </p:sp>
        </p:grpSp>
      </p:grpSp>
      <p:cxnSp>
        <p:nvCxnSpPr>
          <p:cNvPr id="10" name="Straight Connector 9"/>
          <p:cNvCxnSpPr>
            <a:stCxn id="39" idx="1"/>
            <a:endCxn id="174087" idx="3"/>
          </p:cNvCxnSpPr>
          <p:nvPr/>
        </p:nvCxnSpPr>
        <p:spPr>
          <a:xfrm flipH="1" flipV="1">
            <a:off x="2760487" y="3601245"/>
            <a:ext cx="820913" cy="80692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8" idx="1"/>
            <a:endCxn id="174087" idx="3"/>
          </p:cNvCxnSpPr>
          <p:nvPr/>
        </p:nvCxnSpPr>
        <p:spPr>
          <a:xfrm flipH="1">
            <a:off x="2760487" y="3533451"/>
            <a:ext cx="820913" cy="677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1" idx="1"/>
            <a:endCxn id="174087" idx="3"/>
          </p:cNvCxnSpPr>
          <p:nvPr/>
        </p:nvCxnSpPr>
        <p:spPr>
          <a:xfrm flipH="1">
            <a:off x="2760487" y="2643699"/>
            <a:ext cx="820913" cy="9575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" idx="1"/>
            <a:endCxn id="174087" idx="3"/>
          </p:cNvCxnSpPr>
          <p:nvPr/>
        </p:nvCxnSpPr>
        <p:spPr>
          <a:xfrm flipH="1">
            <a:off x="2760487" y="1780851"/>
            <a:ext cx="820912" cy="18203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" idx="1"/>
            <a:endCxn id="174090" idx="3"/>
          </p:cNvCxnSpPr>
          <p:nvPr/>
        </p:nvCxnSpPr>
        <p:spPr>
          <a:xfrm flipH="1">
            <a:off x="2754137" y="1780851"/>
            <a:ext cx="827262" cy="28924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0" idx="1"/>
            <a:endCxn id="262148" idx="3"/>
          </p:cNvCxnSpPr>
          <p:nvPr/>
        </p:nvCxnSpPr>
        <p:spPr>
          <a:xfrm flipH="1" flipV="1">
            <a:off x="2819400" y="5150302"/>
            <a:ext cx="762000" cy="11982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0" idx="1"/>
            <a:endCxn id="174087" idx="3"/>
          </p:cNvCxnSpPr>
          <p:nvPr/>
        </p:nvCxnSpPr>
        <p:spPr>
          <a:xfrm flipH="1" flipV="1">
            <a:off x="2760487" y="3601245"/>
            <a:ext cx="820913" cy="166887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2746169" y="973777"/>
            <a:ext cx="3289465" cy="878774"/>
          </a:xfrm>
          <a:custGeom>
            <a:avLst/>
            <a:gdLst>
              <a:gd name="connsiteX0" fmla="*/ 0 w 3289465"/>
              <a:gd name="connsiteY0" fmla="*/ 878774 h 878774"/>
              <a:gd name="connsiteX1" fmla="*/ 807522 w 3289465"/>
              <a:gd name="connsiteY1" fmla="*/ 0 h 878774"/>
              <a:gd name="connsiteX2" fmla="*/ 3289465 w 3289465"/>
              <a:gd name="connsiteY2" fmla="*/ 0 h 87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9465" h="878774">
                <a:moveTo>
                  <a:pt x="0" y="878774"/>
                </a:moveTo>
                <a:lnTo>
                  <a:pt x="807522" y="0"/>
                </a:lnTo>
                <a:lnTo>
                  <a:pt x="3289465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230137" y="1524000"/>
            <a:ext cx="1524000" cy="1373188"/>
            <a:chOff x="192" y="3184"/>
            <a:chExt cx="960" cy="865"/>
          </a:xfrm>
        </p:grpSpPr>
        <p:pic>
          <p:nvPicPr>
            <p:cNvPr id="174090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184"/>
              <a:ext cx="960" cy="68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091" name="Text Box 11"/>
            <p:cNvSpPr txBox="1">
              <a:spLocks noChangeArrowheads="1"/>
            </p:cNvSpPr>
            <p:nvPr/>
          </p:nvSpPr>
          <p:spPr bwMode="auto">
            <a:xfrm>
              <a:off x="420" y="3857"/>
              <a:ext cx="5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latin typeface="Verdana" pitchFamily="34" charset="0"/>
                </a:rPr>
                <a:t>SysML</a:t>
              </a:r>
              <a:endParaRPr lang="en-US" sz="1400" b="1" dirty="0">
                <a:latin typeface="Verdana" pitchFamily="34" charset="0"/>
              </a:endParaRPr>
            </a:p>
          </p:txBody>
        </p:sp>
      </p:grpSp>
      <p:grpSp>
        <p:nvGrpSpPr>
          <p:cNvPr id="16" name="Group 7"/>
          <p:cNvGrpSpPr/>
          <p:nvPr/>
        </p:nvGrpSpPr>
        <p:grpSpPr>
          <a:xfrm>
            <a:off x="1241413" y="4522668"/>
            <a:ext cx="1577987" cy="1498720"/>
            <a:chOff x="708013" y="4612132"/>
            <a:chExt cx="1577987" cy="1498720"/>
          </a:xfrm>
        </p:grpSpPr>
        <p:pic>
          <p:nvPicPr>
            <p:cNvPr id="26214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13" y="4612132"/>
              <a:ext cx="1577987" cy="1255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007742" y="5803075"/>
              <a:ext cx="8226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400" b="1" dirty="0" err="1" smtClean="0">
                  <a:solidFill>
                    <a:srgbClr val="000000"/>
                  </a:solidFill>
                  <a:latin typeface="Verdana" pitchFamily="34" charset="0"/>
                </a:rPr>
                <a:t>Lustre</a:t>
              </a:r>
              <a:endParaRPr lang="en-US" sz="14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40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666" name="Picture 2" descr="C:\Users\whalen_2\AppData\Local\Microsoft\Windows\Temporary Internet Files\Content.IE5\MPQ1ZXFV\MP90044221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February, 2012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IFIP 2012:  Mike Whalen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>
                <a:solidFill>
                  <a:schemeClr val="tx1"/>
                </a:solidFill>
              </a:rPr>
              <a:pPr/>
              <a:t>41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Research Challenges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-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Structural and Behavioral Properties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55192" y="2917371"/>
            <a:ext cx="3950208" cy="3396343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Theorem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RMA</a:t>
            </a:r>
          </a:p>
          <a:p>
            <a:pPr marL="82296" indent="0">
              <a:buNone/>
            </a:pP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foreach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e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in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Processor_Set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do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Proc_Set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(e) := { x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in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Process_Set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Is_Bound_To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(x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e) } ; </a:t>
            </a:r>
          </a:p>
          <a:p>
            <a:pPr marL="82296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Threads := { x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in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Thread_Set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Is_Subcomponent_Of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(x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Proc_Set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 }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check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(sum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    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get_property_value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(Threads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“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RTOS_properties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::Utilization”)) &lt;= 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Cardinal (Threads) *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(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2 ** (1 / Cardinal (Threads))) -1 ) ) ; </a:t>
            </a:r>
          </a:p>
          <a:p>
            <a:pPr marL="82296" indent="0"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End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RMA ; 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143000" y="2133600"/>
            <a:ext cx="3810000" cy="685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Assertion: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My system is schedulable using Rate Monotonic Scheduling.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117592" y="2133600"/>
            <a:ext cx="3950208" cy="838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Assertion: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If a “Pump Stop” command is received, then within 1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second the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measured flow rate shall be zero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half" idx="1"/>
          </p:nvPr>
        </p:nvSpPr>
        <p:spPr>
          <a:xfrm>
            <a:off x="5257800" y="3048000"/>
            <a:ext cx="3797808" cy="32766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PSL_contract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b="1" dirty="0" smtClean="0">
                <a:latin typeface="Arial" pitchFamily="34" charset="0"/>
                <a:cs typeface="Arial" pitchFamily="34" charset="0"/>
              </a:rPr>
            </a:b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property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no_flow_after_stop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: 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after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b="1" dirty="0" smtClean="0">
                <a:latin typeface="Arial" pitchFamily="34" charset="0"/>
                <a:cs typeface="Arial" pitchFamily="34" charset="0"/>
              </a:rPr>
            </a:b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not 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infusion_control_in.Pump_On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))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  (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exists</a:t>
            </a:r>
            <a:br>
              <a:rPr lang="en-US" sz="1400" b="1" dirty="0">
                <a:latin typeface="Arial" pitchFamily="34" charset="0"/>
                <a:cs typeface="Arial" pitchFamily="34" charset="0"/>
              </a:rPr>
            </a:br>
            <a:r>
              <a:rPr lang="en-US" sz="14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flow_rate_detector_out.Rate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0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within</a:t>
            </a:r>
            <a:br>
              <a:rPr lang="en-US" sz="1400" b="1" dirty="0" smtClean="0">
                <a:latin typeface="Arial" pitchFamily="34" charset="0"/>
                <a:cs typeface="Arial" pitchFamily="34" charset="0"/>
              </a:rPr>
            </a:b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STEPS_PER_SECOND *1)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;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82296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assert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no_flow_after_stop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 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end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PSL_contract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; 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1143000" y="6248400"/>
            <a:ext cx="2438400" cy="424543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Checkable with Lute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5257800" y="6248400"/>
            <a:ext cx="2438400" cy="381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Checkable with AGREE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143000" y="990600"/>
            <a:ext cx="3950208" cy="1066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Structural (Non-functional) Properties: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 Analyze conformance, optimization properties for hardware resources and model structure.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041392" y="990600"/>
            <a:ext cx="3950208" cy="1066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Behavioral (functional) Properties: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Analyze system behavior.  Behavioral properties may use structural properties.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3000" y="1066800"/>
            <a:ext cx="88392" cy="550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61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2" grpId="0" build="p"/>
      <p:bldP spid="13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these the “right” logics?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Simpler logics have benefits</a:t>
            </a:r>
          </a:p>
          <a:p>
            <a:pPr lvl="1"/>
            <a:r>
              <a:rPr lang="en-US" sz="2000" dirty="0" smtClean="0"/>
              <a:t>Primary benefit: much simpler to analyze</a:t>
            </a:r>
          </a:p>
          <a:p>
            <a:pPr lvl="1"/>
            <a:r>
              <a:rPr lang="en-US" sz="2000" dirty="0" smtClean="0"/>
              <a:t>AADL error annex is (mostly) propositional</a:t>
            </a:r>
          </a:p>
          <a:p>
            <a:pPr lvl="2"/>
            <a:r>
              <a:rPr lang="en-US" sz="1800" dirty="0" smtClean="0"/>
              <a:t>Makes analysis simpler</a:t>
            </a:r>
          </a:p>
          <a:p>
            <a:pPr lvl="2"/>
            <a:r>
              <a:rPr lang="en-US" sz="1800" dirty="0" smtClean="0"/>
              <a:t>Supports useful categorization of errors</a:t>
            </a:r>
          </a:p>
          <a:p>
            <a:pPr lvl="1"/>
            <a:r>
              <a:rPr lang="en-US" sz="2000" dirty="0" err="1" smtClean="0"/>
              <a:t>Datalog</a:t>
            </a:r>
            <a:r>
              <a:rPr lang="en-US" sz="2000" dirty="0" smtClean="0"/>
              <a:t>-style logics support “timeless” analysis</a:t>
            </a:r>
          </a:p>
          <a:p>
            <a:pPr lvl="2"/>
            <a:r>
              <a:rPr lang="en-US" sz="1800" dirty="0" smtClean="0"/>
              <a:t>The Lute checker is essentially a </a:t>
            </a:r>
            <a:r>
              <a:rPr lang="en-US" sz="1800" dirty="0" err="1" smtClean="0"/>
              <a:t>datalog</a:t>
            </a:r>
            <a:r>
              <a:rPr lang="en-US" sz="1800" dirty="0" smtClean="0"/>
              <a:t> interpreter</a:t>
            </a:r>
          </a:p>
          <a:p>
            <a:r>
              <a:rPr lang="en-US" sz="2400" dirty="0" smtClean="0"/>
              <a:t>More complicated logics are necessary for certain properties</a:t>
            </a:r>
          </a:p>
          <a:p>
            <a:pPr lvl="1"/>
            <a:r>
              <a:rPr lang="en-US" sz="2000" dirty="0" smtClean="0"/>
              <a:t>Richer types (e.g., algebraic types for XML messages)</a:t>
            </a:r>
          </a:p>
          <a:p>
            <a:pPr lvl="1"/>
            <a:r>
              <a:rPr lang="en-US" sz="2000" dirty="0" smtClean="0"/>
              <a:t>Quantification</a:t>
            </a:r>
          </a:p>
          <a:p>
            <a:pPr lvl="1"/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67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69342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Pure synchrony or asynchrony</a:t>
            </a:r>
          </a:p>
          <a:p>
            <a:r>
              <a:rPr lang="en-US" sz="2800" dirty="0" smtClean="0"/>
              <a:t>Uniform discrete time</a:t>
            </a:r>
          </a:p>
          <a:p>
            <a:pPr lvl="1"/>
            <a:r>
              <a:rPr lang="en-US" sz="2400" dirty="0" smtClean="0"/>
              <a:t>Choose fixed time quantum between steps</a:t>
            </a:r>
          </a:p>
          <a:p>
            <a:pPr lvl="1"/>
            <a:r>
              <a:rPr lang="en-US" sz="2400" dirty="0" smtClean="0"/>
              <a:t>This quantum need not be the same between layers </a:t>
            </a:r>
          </a:p>
          <a:p>
            <a:pPr lvl="1"/>
            <a:r>
              <a:rPr lang="en-US" sz="2400" dirty="0" smtClean="0"/>
              <a:t>Adjust process behavior and requirements with clocks.</a:t>
            </a:r>
          </a:p>
          <a:p>
            <a:r>
              <a:rPr lang="en-US" sz="2800" dirty="0" smtClean="0"/>
              <a:t>Non-uniform discrete time</a:t>
            </a:r>
          </a:p>
          <a:p>
            <a:pPr lvl="1"/>
            <a:r>
              <a:rPr lang="en-US" sz="2400" dirty="0" smtClean="0"/>
              <a:t>Calendar/Timeout automata advance system to next interesting instant</a:t>
            </a:r>
          </a:p>
          <a:p>
            <a:r>
              <a:rPr lang="en-US" sz="2800" dirty="0" smtClean="0"/>
              <a:t>Dense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627186" y="2438402"/>
            <a:ext cx="369888" cy="3543301"/>
            <a:chOff x="5185" y="1032"/>
            <a:chExt cx="233" cy="2232"/>
          </a:xfrm>
        </p:grpSpPr>
        <p:sp>
          <p:nvSpPr>
            <p:cNvPr id="9" name="Line 26"/>
            <p:cNvSpPr>
              <a:spLocks noChangeShapeType="1"/>
            </p:cNvSpPr>
            <p:nvPr/>
          </p:nvSpPr>
          <p:spPr bwMode="auto">
            <a:xfrm>
              <a:off x="5304" y="1032"/>
              <a:ext cx="0" cy="2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" name="Text Box 25"/>
            <p:cNvSpPr txBox="1">
              <a:spLocks noChangeArrowheads="1"/>
            </p:cNvSpPr>
            <p:nvPr/>
          </p:nvSpPr>
          <p:spPr bwMode="auto">
            <a:xfrm rot="16200000">
              <a:off x="4585" y="2039"/>
              <a:ext cx="1433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MOST ACCURATE</a:t>
              </a:r>
              <a:endParaRPr lang="en-US" b="1" dirty="0"/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1244598" y="2438394"/>
            <a:ext cx="369888" cy="3505206"/>
            <a:chOff x="5010" y="952"/>
            <a:chExt cx="233" cy="2208"/>
          </a:xfrm>
        </p:grpSpPr>
        <p:sp>
          <p:nvSpPr>
            <p:cNvPr id="11" name="Line 28"/>
            <p:cNvSpPr>
              <a:spLocks noChangeShapeType="1"/>
            </p:cNvSpPr>
            <p:nvPr/>
          </p:nvSpPr>
          <p:spPr bwMode="auto">
            <a:xfrm flipH="1" flipV="1">
              <a:off x="5137" y="952"/>
              <a:ext cx="1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 rot="16200000">
              <a:off x="4702" y="1891"/>
              <a:ext cx="85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SIMPLEST</a:t>
              </a:r>
              <a:endParaRPr lang="en-US" sz="16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837487" cy="981075"/>
          </a:xfrm>
        </p:spPr>
        <p:txBody>
          <a:bodyPr>
            <a:noAutofit/>
          </a:bodyPr>
          <a:lstStyle/>
          <a:p>
            <a:r>
              <a:rPr lang="en-US" sz="3600" dirty="0" smtClean="0"/>
              <a:t>Scaling</a:t>
            </a:r>
            <a:endParaRPr lang="en-US" sz="3600" dirty="0"/>
          </a:p>
        </p:txBody>
      </p:sp>
      <p:sp>
        <p:nvSpPr>
          <p:cNvPr id="4362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1371600"/>
            <a:ext cx="4343400" cy="5486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What do you do when systems and subcomponents have hundreds of requirements?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FGS mode logic: 280 requirements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DWM: &gt;600 requirements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Need to create automated slicing techniques for predicates rather than code.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Perhaps this will be in the form of counterexample-guided refinement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50805" r="4147"/>
          <a:stretch>
            <a:fillRect/>
          </a:stretch>
        </p:blipFill>
        <p:spPr bwMode="auto">
          <a:xfrm>
            <a:off x="5505534" y="914400"/>
            <a:ext cx="3638466" cy="5130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Assigning blame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676400"/>
            <a:ext cx="749808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Counterexamples are often </a:t>
            </a:r>
            <a:br>
              <a:rPr lang="en-US" sz="2000" dirty="0" smtClean="0"/>
            </a:br>
            <a:r>
              <a:rPr lang="en-US" sz="2000" dirty="0" smtClean="0"/>
              <a:t>hard to understand for big </a:t>
            </a:r>
            <a:br>
              <a:rPr lang="en-US" sz="2000" dirty="0" smtClean="0"/>
            </a:br>
            <a:r>
              <a:rPr lang="en-US" sz="2000" dirty="0" smtClean="0"/>
              <a:t>models</a:t>
            </a:r>
          </a:p>
          <a:p>
            <a:r>
              <a:rPr lang="en-US" sz="2000" dirty="0" smtClean="0"/>
              <a:t>It is much worse (in my </a:t>
            </a:r>
            <a:br>
              <a:rPr lang="en-US" sz="2000" dirty="0" smtClean="0"/>
            </a:br>
            <a:r>
              <a:rPr lang="en-US" sz="2000" dirty="0" smtClean="0"/>
              <a:t>experience) for property-</a:t>
            </a:r>
            <a:br>
              <a:rPr lang="en-US" sz="2000" dirty="0" smtClean="0"/>
            </a:br>
            <a:r>
              <a:rPr lang="en-US" sz="2000" dirty="0" smtClean="0"/>
              <a:t>based models</a:t>
            </a:r>
          </a:p>
          <a:p>
            <a:r>
              <a:rPr lang="en-US" sz="2000" dirty="0" smtClean="0"/>
              <a:t>Given a counterexample, </a:t>
            </a:r>
            <a:br>
              <a:rPr lang="en-US" sz="2000" dirty="0" smtClean="0"/>
            </a:br>
            <a:r>
              <a:rPr lang="en-US" sz="2000" dirty="0" smtClean="0"/>
              <a:t>can you automatically assign </a:t>
            </a:r>
            <a:br>
              <a:rPr lang="en-US" sz="2000" dirty="0" smtClean="0"/>
            </a:br>
            <a:r>
              <a:rPr lang="en-US" sz="2000" dirty="0" smtClean="0"/>
              <a:t>blame to one or more </a:t>
            </a:r>
            <a:br>
              <a:rPr lang="en-US" sz="2000" dirty="0" smtClean="0"/>
            </a:br>
            <a:r>
              <a:rPr lang="en-US" sz="2000" dirty="0" smtClean="0"/>
              <a:t>subcomponents?</a:t>
            </a:r>
          </a:p>
          <a:p>
            <a:r>
              <a:rPr lang="en-US" sz="2000" dirty="0" smtClean="0"/>
              <a:t>Given a “blamed” component, </a:t>
            </a:r>
            <a:br>
              <a:rPr lang="en-US" sz="2000" dirty="0" smtClean="0"/>
            </a:br>
            <a:r>
              <a:rPr lang="en-US" sz="2000" dirty="0" smtClean="0"/>
              <a:t>can you automatically open </a:t>
            </a:r>
            <a:br>
              <a:rPr lang="en-US" sz="2000" dirty="0" smtClean="0"/>
            </a:br>
            <a:r>
              <a:rPr lang="en-US" sz="2000" dirty="0" smtClean="0"/>
              <a:t>the black box to strengthen </a:t>
            </a:r>
            <a:br>
              <a:rPr lang="en-US" sz="2000" dirty="0" smtClean="0"/>
            </a:br>
            <a:r>
              <a:rPr lang="en-US" sz="2000" dirty="0" smtClean="0"/>
              <a:t>the component guarantee?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76800" y="1828800"/>
          <a:ext cx="4191000" cy="4169825"/>
        </p:xfrm>
        <a:graphic>
          <a:graphicData uri="http://schemas.openxmlformats.org/drawingml/2006/table">
            <a:tbl>
              <a:tblPr/>
              <a:tblGrid>
                <a:gridCol w="1568562"/>
                <a:gridCol w="441158"/>
                <a:gridCol w="453412"/>
                <a:gridCol w="441158"/>
                <a:gridCol w="392140"/>
                <a:gridCol w="441158"/>
                <a:gridCol w="453412"/>
              </a:tblGrid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Signal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Step...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AD_L.pitch.val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-0.91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-1.83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-2.74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-3.65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-4.35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-4.39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AD_L.pitch.valid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AD_R.pitch.val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-1.00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-1.91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-2.83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-3.74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AD_R.pitch.valid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AP.CSA.csa_pitch_delta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0.26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-4.26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AP.GC_L.cmds.pitch_delta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-4.91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-4.65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-4.57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-4.74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-4.35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AP.GC_L.mds.active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AP.GC_R.cmds.pitch_delta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-4.43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-4.48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4.91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4.83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AP.GC_R.mds.active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Assumptions for AP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Assumptions for FCI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Assumptions for FGS_L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Assumptions for FGS_R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FGS_L.GC.cmds.pitch_delta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-4.91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-4.65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-4.57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-4.74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-4.35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FGS_L.GC.mds.active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FGS_L.LSO.leader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FGS_L.LSO.valid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FGS_R.GC.cmds.pitch_delta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-4.43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-4.48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4.91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4.83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3.91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FGS_R.GC.mds.active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FGS_R.LSO.leader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FGS_R.LSO.valid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leader_pitch_delta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-4.35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System level guarantees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6773" marR="6773" marT="6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“Argument Engineering”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Disparate kinds of evidence throughout the system</a:t>
            </a:r>
          </a:p>
          <a:p>
            <a:pPr lvl="1"/>
            <a:r>
              <a:rPr lang="en-US" sz="2000" dirty="0" smtClean="0"/>
              <a:t>Probabilistic</a:t>
            </a:r>
          </a:p>
          <a:p>
            <a:pPr lvl="1"/>
            <a:r>
              <a:rPr lang="en-US" sz="2000" dirty="0" smtClean="0"/>
              <a:t>Resource</a:t>
            </a:r>
          </a:p>
          <a:p>
            <a:pPr lvl="1"/>
            <a:r>
              <a:rPr lang="en-US" sz="2000" dirty="0" smtClean="0"/>
              <a:t>Structural properties of model</a:t>
            </a:r>
          </a:p>
          <a:p>
            <a:pPr lvl="1"/>
            <a:r>
              <a:rPr lang="en-US" sz="2000" dirty="0" smtClean="0"/>
              <a:t>Behavioral properties of model</a:t>
            </a:r>
          </a:p>
          <a:p>
            <a:r>
              <a:rPr lang="en-US" sz="2400" dirty="0" smtClean="0"/>
              <a:t>How do we tie these things together?</a:t>
            </a:r>
          </a:p>
          <a:p>
            <a:r>
              <a:rPr lang="en-US" sz="2400" dirty="0" smtClean="0"/>
              <a:t>Evidence graph, similar to proof graph in PVS</a:t>
            </a:r>
          </a:p>
          <a:p>
            <a:pPr lvl="1"/>
            <a:r>
              <a:rPr lang="en-US" sz="2000" dirty="0" smtClean="0"/>
              <a:t>Shows evidential obligations that have not been discharged</a:t>
            </a:r>
          </a:p>
          <a:p>
            <a:r>
              <a:rPr lang="en-US" sz="2400" dirty="0" smtClean="0"/>
              <a:t>SRI is working on this: </a:t>
            </a:r>
            <a:r>
              <a:rPr lang="en-US" sz="2400" i="1" dirty="0" smtClean="0"/>
              <a:t>Evidential Tool Bus (ETB)</a:t>
            </a:r>
          </a:p>
          <a:p>
            <a:pPr lvl="1"/>
            <a:r>
              <a:rPr lang="en-US" sz="2000" dirty="0" smtClean="0"/>
              <a:t>This seems to be a reasonable approach for tying tool results together</a:t>
            </a:r>
          </a:p>
          <a:p>
            <a:pPr lvl="1"/>
            <a:r>
              <a:rPr lang="en-US" sz="2000" dirty="0" smtClean="0"/>
              <a:t>Declarative (like make or ant), but more powerful (uses </a:t>
            </a:r>
            <a:r>
              <a:rPr lang="en-US" sz="2000" dirty="0" err="1" smtClean="0"/>
              <a:t>Datalog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AADL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Type representations</a:t>
            </a:r>
          </a:p>
          <a:p>
            <a:pPr lvl="1"/>
            <a:r>
              <a:rPr lang="en-US" sz="1800" dirty="0" smtClean="0"/>
              <a:t>Currently we use “homebrew” property set for typing information</a:t>
            </a:r>
          </a:p>
          <a:p>
            <a:pPr lvl="1"/>
            <a:r>
              <a:rPr lang="en-US" sz="1800" dirty="0" smtClean="0"/>
              <a:t>AADL data modeling annex?</a:t>
            </a:r>
          </a:p>
          <a:p>
            <a:r>
              <a:rPr lang="en-US" sz="2000" dirty="0"/>
              <a:t>Inheritance and Refinement</a:t>
            </a:r>
          </a:p>
          <a:p>
            <a:pPr lvl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800" b="1" dirty="0"/>
              <a:t> </a:t>
            </a:r>
            <a:r>
              <a:rPr lang="en-US" sz="1800" dirty="0"/>
              <a:t>from same AADL class</a:t>
            </a:r>
          </a:p>
          <a:p>
            <a:pPr lvl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800" dirty="0"/>
              <a:t> from different AADL class</a:t>
            </a:r>
            <a:endParaRPr lang="en-US" sz="1800" b="1" dirty="0"/>
          </a:p>
          <a:p>
            <a:pPr lvl="1"/>
            <a:r>
              <a:rPr lang="en-US" sz="1800" dirty="0" smtClean="0"/>
              <a:t>Contracts should preserve behavioral subtyping</a:t>
            </a:r>
            <a:endParaRPr lang="en-US" sz="1800" dirty="0"/>
          </a:p>
          <a:p>
            <a:pPr lvl="2"/>
            <a:r>
              <a:rPr lang="en-US" sz="1600" dirty="0"/>
              <a:t>Weaken assumptions</a:t>
            </a:r>
          </a:p>
          <a:p>
            <a:pPr lvl="2"/>
            <a:r>
              <a:rPr lang="en-US" sz="1600" dirty="0"/>
              <a:t>Strengthen </a:t>
            </a:r>
            <a:r>
              <a:rPr lang="en-US" sz="1600" dirty="0" smtClean="0"/>
              <a:t>guarantees</a:t>
            </a:r>
          </a:p>
          <a:p>
            <a:pPr lvl="1"/>
            <a:r>
              <a:rPr lang="en-US" sz="1800" dirty="0" smtClean="0"/>
              <a:t>Some subtleties: </a:t>
            </a:r>
          </a:p>
          <a:p>
            <a:pPr lvl="2"/>
            <a:r>
              <a:rPr lang="en-US" sz="1400" dirty="0" smtClean="0"/>
              <a:t>For </a:t>
            </a:r>
            <a:r>
              <a:rPr lang="en-US" sz="1400" dirty="0"/>
              <a:t>existential </a:t>
            </a:r>
            <a:r>
              <a:rPr lang="en-US" sz="1400" dirty="0" smtClean="0"/>
              <a:t>properties over traces (CTL), </a:t>
            </a:r>
            <a:r>
              <a:rPr lang="en-US" sz="1400" dirty="0"/>
              <a:t>this refinement </a:t>
            </a:r>
            <a:r>
              <a:rPr lang="en-US" sz="1400" dirty="0" smtClean="0"/>
              <a:t>is generally </a:t>
            </a:r>
            <a:r>
              <a:rPr lang="en-US" sz="1400" b="1" dirty="0" smtClean="0"/>
              <a:t>unsound</a:t>
            </a:r>
            <a:r>
              <a:rPr lang="en-US" sz="1400" dirty="0" smtClean="0"/>
              <a:t>.</a:t>
            </a:r>
            <a:endParaRPr lang="en-US" sz="1400" dirty="0"/>
          </a:p>
          <a:p>
            <a:pPr lvl="2"/>
            <a:r>
              <a:rPr lang="en-US" sz="1400" dirty="0" smtClean="0"/>
              <a:t>Probably only want to support </a:t>
            </a:r>
            <a:r>
              <a:rPr lang="en-US" sz="1400" b="1" dirty="0" smtClean="0"/>
              <a:t>universal properties</a:t>
            </a:r>
            <a:r>
              <a:rPr lang="en-US" sz="1400" dirty="0" smtClean="0"/>
              <a:t> (like LTL)</a:t>
            </a:r>
          </a:p>
          <a:p>
            <a:r>
              <a:rPr lang="en-US" sz="2000" dirty="0" smtClean="0"/>
              <a:t>Binding of logical system to physical system</a:t>
            </a:r>
          </a:p>
          <a:p>
            <a:pPr lvl="1"/>
            <a:r>
              <a:rPr lang="en-US" sz="1600" dirty="0" smtClean="0"/>
              <a:t>Contracts are built on many assumptions involving physical system involving resources.  Currently these are not addressed in the temporal logic, but externally</a:t>
            </a:r>
          </a:p>
          <a:p>
            <a:pPr lvl="1"/>
            <a:r>
              <a:rPr lang="en-US" sz="1600" dirty="0" smtClean="0"/>
              <a:t>How do we represent physical failures in logical contracts?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2012 AADL Meeting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Mike Whalen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4693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AADL is very nice for designing systems</a:t>
            </a:r>
            <a:endParaRPr lang="en-US" sz="2400" dirty="0" smtClean="0"/>
          </a:p>
          <a:p>
            <a:pPr lvl="1"/>
            <a:r>
              <a:rPr lang="en-US" sz="2000" dirty="0" smtClean="0"/>
              <a:t>Good way to describe hardware and software</a:t>
            </a:r>
          </a:p>
          <a:p>
            <a:pPr lvl="1"/>
            <a:r>
              <a:rPr lang="en-US" sz="2000" dirty="0" smtClean="0"/>
              <a:t>Lots of built-in analysis capabilities</a:t>
            </a:r>
          </a:p>
          <a:p>
            <a:r>
              <a:rPr lang="en-US" sz="2400" dirty="0" smtClean="0"/>
              <a:t>Allows new system engineering approaches</a:t>
            </a:r>
          </a:p>
          <a:p>
            <a:pPr lvl="1"/>
            <a:r>
              <a:rPr lang="en-US" sz="2000" dirty="0" smtClean="0"/>
              <a:t>Iteration between </a:t>
            </a:r>
            <a:r>
              <a:rPr lang="en-US" sz="2000" dirty="0" err="1" smtClean="0"/>
              <a:t>reqs</a:t>
            </a:r>
            <a:r>
              <a:rPr lang="en-US" sz="2000" dirty="0" smtClean="0"/>
              <a:t> and design</a:t>
            </a:r>
            <a:endParaRPr lang="en-US" sz="2000" dirty="0" smtClean="0"/>
          </a:p>
          <a:p>
            <a:pPr lvl="1"/>
            <a:r>
              <a:rPr lang="en-US" sz="2000" dirty="0" smtClean="0"/>
              <a:t>Specification and use of architectural patterns</a:t>
            </a:r>
            <a:endParaRPr lang="en-US" sz="2000" dirty="0" smtClean="0"/>
          </a:p>
          <a:p>
            <a:r>
              <a:rPr lang="en-US" sz="2400" dirty="0" smtClean="0"/>
              <a:t>Looking at behavioral and structural analysis</a:t>
            </a:r>
            <a:endParaRPr lang="en-US" sz="2400" dirty="0" smtClean="0"/>
          </a:p>
          <a:p>
            <a:pPr lvl="1"/>
            <a:r>
              <a:rPr lang="en-US" sz="2000" dirty="0" smtClean="0"/>
              <a:t>Still </a:t>
            </a:r>
            <a:r>
              <a:rPr lang="en-US" sz="2000" i="1" dirty="0" smtClean="0"/>
              <a:t>lots </a:t>
            </a:r>
            <a:r>
              <a:rPr lang="en-US" sz="2000" dirty="0" smtClean="0"/>
              <a:t>of work to do!</a:t>
            </a:r>
          </a:p>
          <a:p>
            <a:pPr lvl="1"/>
            <a:r>
              <a:rPr lang="en-US" sz="2000" dirty="0" smtClean="0"/>
              <a:t>..but already can </a:t>
            </a:r>
            <a:r>
              <a:rPr lang="en-US" sz="2000" dirty="0" smtClean="0"/>
              <a:t>do some interesting analysis with tools</a:t>
            </a:r>
          </a:p>
          <a:p>
            <a:pPr lvl="1"/>
            <a:r>
              <a:rPr lang="en-US" sz="2000" dirty="0" smtClean="0"/>
              <a:t>Sits in a nice intersection between requirements engineering and formal methods</a:t>
            </a:r>
          </a:p>
          <a:p>
            <a:pPr lvl="1"/>
            <a:r>
              <a:rPr lang="en-US" sz="2000" dirty="0" smtClean="0"/>
              <a:t>Starting to apply this to large UAV models for security properties in the SMACCM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whalen_2\AppData\Local\Microsoft\Windows\Temporary Internet Files\Content.IE5\CSXIQR61\MP900431739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04800"/>
            <a:ext cx="6096000" cy="6096000"/>
          </a:xfrm>
          <a:prstGeom prst="rect">
            <a:avLst/>
          </a:prstGeom>
          <a:noFill/>
        </p:spPr>
      </p:pic>
      <p:pic>
        <p:nvPicPr>
          <p:cNvPr id="456706" name="Picture 2" descr="C:\Users\whalen_2\AppData\Local\Microsoft\Windows\Temporary Internet Files\Content.IE5\1LTKJNEU\MP90044241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92" y="0"/>
            <a:ext cx="9053015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567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5670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670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56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6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56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6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1637-EB9F-43C5-A4CD-801CB6EF2214}" type="slidenum">
              <a:rPr lang="en-US"/>
              <a:pPr/>
              <a:t>50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086600" cy="457200"/>
          </a:xfrm>
        </p:spPr>
        <p:txBody>
          <a:bodyPr>
            <a:noAutofit/>
          </a:bodyPr>
          <a:lstStyle/>
          <a:p>
            <a:r>
              <a:rPr lang="en-US" sz="3200" dirty="0"/>
              <a:t>System Architectural Modeling &amp; Analysis</a:t>
            </a:r>
          </a:p>
        </p:txBody>
      </p:sp>
      <p:graphicFrame>
        <p:nvGraphicFramePr>
          <p:cNvPr id="29184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79475" y="1379538"/>
          <a:ext cx="7635875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41" name="VISIO" r:id="rId3" imgW="6720840" imgH="4296240" progId="Visio.Drawing.11">
                  <p:embed/>
                </p:oleObj>
              </mc:Choice>
              <mc:Fallback>
                <p:oleObj name="VISIO" r:id="rId3" imgW="6720840" imgH="42962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379538"/>
                        <a:ext cx="7635875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7526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4" name="AutoShape 4"/>
          <p:cNvSpPr>
            <a:spLocks noChangeArrowheads="1"/>
          </p:cNvSpPr>
          <p:nvPr/>
        </p:nvSpPr>
        <p:spPr bwMode="auto">
          <a:xfrm flipH="1">
            <a:off x="1047750" y="5651500"/>
            <a:ext cx="7277100" cy="685800"/>
          </a:xfrm>
          <a:prstGeom prst="leftArrow">
            <a:avLst>
              <a:gd name="adj1" fmla="val 36574"/>
              <a:gd name="adj2" fmla="val 35272"/>
            </a:avLst>
          </a:prstGeom>
          <a:gradFill rotWithShape="1">
            <a:gsLst>
              <a:gs pos="0">
                <a:srgbClr val="FFCC00"/>
              </a:gs>
              <a:gs pos="100000">
                <a:srgbClr val="FFCC00">
                  <a:gamma/>
                  <a:shade val="78824"/>
                  <a:invGamma/>
                </a:srgbClr>
              </a:gs>
            </a:gsLst>
            <a:lin ang="0" scaled="1"/>
          </a:gradFill>
          <a:ln w="17526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System Architecture Development</a:t>
            </a:r>
          </a:p>
        </p:txBody>
      </p:sp>
      <p:sp>
        <p:nvSpPr>
          <p:cNvPr id="291845" name="AutoShape 5"/>
          <p:cNvSpPr>
            <a:spLocks noChangeArrowheads="1"/>
          </p:cNvSpPr>
          <p:nvPr/>
        </p:nvSpPr>
        <p:spPr bwMode="auto">
          <a:xfrm rot="16200000" flipV="1">
            <a:off x="6623050" y="3181350"/>
            <a:ext cx="4356100" cy="685800"/>
          </a:xfrm>
          <a:prstGeom prst="leftArrow">
            <a:avLst>
              <a:gd name="adj1" fmla="val 36574"/>
              <a:gd name="adj2" fmla="val 21114"/>
            </a:avLst>
          </a:prstGeom>
          <a:gradFill rotWithShape="1">
            <a:gsLst>
              <a:gs pos="0">
                <a:srgbClr val="FFCC00"/>
              </a:gs>
              <a:gs pos="100000">
                <a:srgbClr val="FFCC00">
                  <a:gamma/>
                  <a:shade val="78824"/>
                  <a:invGamma/>
                </a:srgbClr>
              </a:gs>
            </a:gsLst>
            <a:lin ang="0" scaled="1"/>
          </a:gradFill>
          <a:ln w="17526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Software Component Development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6E97-0784-490A-A9E7-F8345BF34469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837634" name="Picture 2" descr="C:\Users\whalen_2\AppData\Local\Microsoft\Windows\Temporary Internet Files\Content.IE5\MPQ1ZXFV\MC9001048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1257" y="2859329"/>
            <a:ext cx="1821485" cy="1139342"/>
          </a:xfrm>
          <a:prstGeom prst="rect">
            <a:avLst/>
          </a:prstGeom>
          <a:noFill/>
        </p:spPr>
      </p:pic>
      <p:pic>
        <p:nvPicPr>
          <p:cNvPr id="837635" name="Picture 3" descr="C:\Users\whalen_2\AppData\Local\Microsoft\Windows\Temporary Internet Files\Content.IE5\HDI6E4RS\MC90010489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419600"/>
            <a:ext cx="1818742" cy="512978"/>
          </a:xfrm>
          <a:prstGeom prst="rect">
            <a:avLst/>
          </a:prstGeom>
          <a:noFill/>
        </p:spPr>
      </p:pic>
      <p:pic>
        <p:nvPicPr>
          <p:cNvPr id="837636" name="Picture 4" descr="C:\Users\whalen_2\AppData\Local\Microsoft\Windows\Temporary Internet Files\Content.IE5\3RECRDFV\MC90043559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648200"/>
            <a:ext cx="1758950" cy="914400"/>
          </a:xfrm>
          <a:prstGeom prst="rect">
            <a:avLst/>
          </a:prstGeom>
          <a:noFill/>
        </p:spPr>
      </p:pic>
      <p:pic>
        <p:nvPicPr>
          <p:cNvPr id="837637" name="Picture 5" descr="C:\Users\whalen_2\AppData\Local\Microsoft\Windows\Temporary Internet Files\Content.IE5\1LTKJNEU\MC90010514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1752600"/>
            <a:ext cx="1529791" cy="1819656"/>
          </a:xfrm>
          <a:prstGeom prst="rect">
            <a:avLst/>
          </a:prstGeom>
          <a:noFill/>
        </p:spPr>
      </p:pic>
      <p:pic>
        <p:nvPicPr>
          <p:cNvPr id="837639" name="Picture 7" descr="C:\Users\whalen_2\AppData\Local\Microsoft\Windows\Temporary Internet Files\Content.IE5\HDI6E4RS\MC90017464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1676400"/>
            <a:ext cx="2635434" cy="1143000"/>
          </a:xfrm>
          <a:prstGeom prst="rect">
            <a:avLst/>
          </a:prstGeom>
          <a:noFill/>
        </p:spPr>
      </p:pic>
      <p:pic>
        <p:nvPicPr>
          <p:cNvPr id="837640" name="Picture 8" descr="C:\Users\whalen_2\AppData\Local\Microsoft\Windows\Temporary Internet Files\Content.IE5\3RECRDFV\MC900434479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5800" y="1676400"/>
            <a:ext cx="2467778" cy="1066800"/>
          </a:xfrm>
          <a:prstGeom prst="rect">
            <a:avLst/>
          </a:prstGeom>
          <a:noFill/>
        </p:spPr>
      </p:pic>
      <p:pic>
        <p:nvPicPr>
          <p:cNvPr id="837641" name="Picture 9" descr="C:\Users\whalen_2\AppData\Local\Microsoft\Windows\Temporary Internet Files\Content.IE5\1LTKJNEU\MC900105120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0" y="2895600"/>
            <a:ext cx="1812341" cy="1500530"/>
          </a:xfrm>
          <a:prstGeom prst="rect">
            <a:avLst/>
          </a:prstGeom>
          <a:noFill/>
        </p:spPr>
      </p:pic>
      <p:pic>
        <p:nvPicPr>
          <p:cNvPr id="837642" name="Picture 10" descr="C:\Users\whalen_2\AppData\Local\Microsoft\Windows\Temporary Internet Files\Content.IE5\MPQ1ZXFV\MC900104818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0" y="3352800"/>
            <a:ext cx="2653856" cy="838200"/>
          </a:xfrm>
          <a:prstGeom prst="rect">
            <a:avLst/>
          </a:prstGeom>
          <a:noFill/>
        </p:spPr>
      </p:pic>
      <p:pic>
        <p:nvPicPr>
          <p:cNvPr id="837643" name="Picture 11" descr="C:\Users\whalen_2\AppData\Local\Microsoft\Windows\Temporary Internet Files\Content.IE5\HDI6E4RS\MC900104618[1].wm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0" y="5105400"/>
            <a:ext cx="2605310" cy="1143000"/>
          </a:xfrm>
          <a:prstGeom prst="rect">
            <a:avLst/>
          </a:prstGeom>
          <a:noFill/>
        </p:spPr>
      </p:pic>
      <p:pic>
        <p:nvPicPr>
          <p:cNvPr id="837644" name="Picture 12" descr="C:\Users\whalen_2\AppData\Local\Microsoft\Windows\Temporary Internet Files\Content.IE5\MPQ1ZXFV\MC900104600[1].wm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62400" y="4876800"/>
            <a:ext cx="1827886" cy="9409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Assumptions</a:t>
            </a: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762000" y="1216025"/>
            <a:ext cx="2151063" cy="430213"/>
          </a:xfrm>
          <a:prstGeom prst="roundRect">
            <a:avLst>
              <a:gd name="adj" fmla="val 16667"/>
            </a:avLst>
          </a:prstGeom>
          <a:noFill/>
          <a:ln w="6350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System Engineer</a:t>
            </a:r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5029200" y="1292225"/>
            <a:ext cx="2124075" cy="430212"/>
          </a:xfrm>
          <a:prstGeom prst="roundRect">
            <a:avLst>
              <a:gd name="adj" fmla="val 16667"/>
            </a:avLst>
          </a:prstGeom>
          <a:noFill/>
          <a:ln w="6350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Control Engineer</a:t>
            </a: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6714778" y="3468807"/>
            <a:ext cx="2920109" cy="442674"/>
          </a:xfrm>
          <a:prstGeom prst="roundRect">
            <a:avLst>
              <a:gd name="adj" fmla="val 16667"/>
            </a:avLst>
          </a:prstGeom>
          <a:noFill/>
          <a:ln w="6350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Application Developer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 rot="16200000">
            <a:off x="-315118" y="2445544"/>
            <a:ext cx="1682750" cy="442913"/>
          </a:xfrm>
          <a:prstGeom prst="roundRect">
            <a:avLst>
              <a:gd name="adj" fmla="val 16667"/>
            </a:avLst>
          </a:prstGeom>
          <a:noFill/>
          <a:ln w="6350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System User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1676400" y="2020888"/>
            <a:ext cx="1425575" cy="1349375"/>
          </a:xfrm>
          <a:prstGeom prst="cube">
            <a:avLst>
              <a:gd name="adj" fmla="val 25000"/>
            </a:avLst>
          </a:prstGeom>
          <a:solidFill>
            <a:srgbClr val="B2CCE5"/>
          </a:solidFill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System</a:t>
            </a:r>
          </a:p>
          <a:p>
            <a:pPr algn="ctr" fontAlgn="base"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Under </a:t>
            </a:r>
          </a:p>
          <a:p>
            <a:pPr algn="ctr" fontAlgn="base"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Control</a:t>
            </a: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5456238" y="2174875"/>
            <a:ext cx="1330325" cy="939800"/>
          </a:xfrm>
          <a:prstGeom prst="cube">
            <a:avLst>
              <a:gd name="adj" fmla="val 25000"/>
            </a:avLst>
          </a:prstGeom>
          <a:solidFill>
            <a:srgbClr val="B2CCE5"/>
          </a:solidFill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Control</a:t>
            </a:r>
          </a:p>
          <a:p>
            <a:pPr algn="ctr" fontAlgn="base"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System</a:t>
            </a: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1593850" y="3825875"/>
            <a:ext cx="1522413" cy="939800"/>
          </a:xfrm>
          <a:prstGeom prst="cube">
            <a:avLst>
              <a:gd name="adj" fmla="val 25000"/>
            </a:avLst>
          </a:prstGeom>
          <a:solidFill>
            <a:srgbClr val="B2CCE5"/>
          </a:solidFill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Compute</a:t>
            </a:r>
          </a:p>
          <a:p>
            <a:pPr algn="ctr" fontAlgn="base"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Platform</a:t>
            </a:r>
          </a:p>
        </p:txBody>
      </p:sp>
      <p:sp>
        <p:nvSpPr>
          <p:cNvPr id="36" name="AutoShape 10"/>
          <p:cNvSpPr>
            <a:spLocks noChangeArrowheads="1"/>
          </p:cNvSpPr>
          <p:nvPr/>
        </p:nvSpPr>
        <p:spPr bwMode="auto">
          <a:xfrm>
            <a:off x="3608388" y="3800475"/>
            <a:ext cx="1924050" cy="939800"/>
          </a:xfrm>
          <a:prstGeom prst="cube">
            <a:avLst>
              <a:gd name="adj" fmla="val 25000"/>
            </a:avLst>
          </a:prstGeom>
          <a:solidFill>
            <a:srgbClr val="B2CCE5"/>
          </a:solidFill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Runtime</a:t>
            </a:r>
          </a:p>
          <a:p>
            <a:pPr algn="ctr" fontAlgn="base"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Architecture</a:t>
            </a:r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5853113" y="3698875"/>
            <a:ext cx="1825625" cy="939800"/>
          </a:xfrm>
          <a:prstGeom prst="cube">
            <a:avLst>
              <a:gd name="adj" fmla="val 25000"/>
            </a:avLst>
          </a:prstGeom>
          <a:solidFill>
            <a:srgbClr val="B2CCE5"/>
          </a:solidFill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Application</a:t>
            </a:r>
          </a:p>
          <a:p>
            <a:pPr algn="ctr" fontAlgn="base"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Software</a:t>
            </a:r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3556000" y="2554288"/>
            <a:ext cx="1524000" cy="241300"/>
          </a:xfrm>
          <a:prstGeom prst="leftRightArrow">
            <a:avLst>
              <a:gd name="adj1" fmla="val 50000"/>
              <a:gd name="adj2" fmla="val 126316"/>
            </a:avLst>
          </a:prstGeom>
          <a:solidFill>
            <a:srgbClr val="808000"/>
          </a:solidFill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2209800" y="3413125"/>
            <a:ext cx="228600" cy="406400"/>
          </a:xfrm>
          <a:prstGeom prst="upDownArrow">
            <a:avLst>
              <a:gd name="adj1" fmla="val 50000"/>
              <a:gd name="adj2" fmla="val 35556"/>
            </a:avLst>
          </a:prstGeom>
          <a:solidFill>
            <a:srgbClr val="808000"/>
          </a:solidFill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2319337" y="4703207"/>
            <a:ext cx="4233863" cy="783193"/>
          </a:xfrm>
          <a:prstGeom prst="roundRect">
            <a:avLst>
              <a:gd name="adj" fmla="val 16667"/>
            </a:avLst>
          </a:prstGeom>
          <a:noFill/>
          <a:ln w="6350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Embedded SW </a:t>
            </a:r>
            <a:r>
              <a:rPr lang="en-US" sz="2000" b="1" dirty="0" smtClean="0">
                <a:solidFill>
                  <a:srgbClr val="000000"/>
                </a:solidFill>
                <a:ea typeface="ＭＳ Ｐゴシック" pitchFamily="1" charset="-128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ea typeface="ＭＳ Ｐゴシック" pitchFamily="1" charset="-128"/>
              </a:rPr>
            </a:br>
            <a:r>
              <a:rPr lang="en-US" sz="2000" b="1" dirty="0" smtClean="0">
                <a:solidFill>
                  <a:srgbClr val="000000"/>
                </a:solidFill>
                <a:ea typeface="ＭＳ Ｐゴシック" pitchFamily="1" charset="-128"/>
              </a:rPr>
              <a:t>System </a:t>
            </a: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Engineer</a:t>
            </a:r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6159500" y="3163888"/>
            <a:ext cx="203200" cy="520700"/>
          </a:xfrm>
          <a:prstGeom prst="downArrow">
            <a:avLst>
              <a:gd name="adj1" fmla="val 50000"/>
              <a:gd name="adj2" fmla="val 64063"/>
            </a:avLst>
          </a:prstGeom>
          <a:solidFill>
            <a:srgbClr val="808000"/>
          </a:solidFill>
          <a:ln w="63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 rot="18900000">
            <a:off x="4340225" y="3224213"/>
            <a:ext cx="1200150" cy="247650"/>
          </a:xfrm>
          <a:prstGeom prst="leftRightArrow">
            <a:avLst>
              <a:gd name="adj1" fmla="val 50000"/>
              <a:gd name="adj2" fmla="val 96923"/>
            </a:avLst>
          </a:prstGeom>
          <a:solidFill>
            <a:srgbClr val="808000"/>
          </a:solidFill>
          <a:ln w="63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3" name="AutoShape 17"/>
          <p:cNvSpPr>
            <a:spLocks noChangeArrowheads="1"/>
          </p:cNvSpPr>
          <p:nvPr/>
        </p:nvSpPr>
        <p:spPr bwMode="auto">
          <a:xfrm>
            <a:off x="2946400" y="4129088"/>
            <a:ext cx="622300" cy="241300"/>
          </a:xfrm>
          <a:prstGeom prst="leftRightArrow">
            <a:avLst>
              <a:gd name="adj1" fmla="val 50000"/>
              <a:gd name="adj2" fmla="val 51579"/>
            </a:avLst>
          </a:prstGeom>
          <a:solidFill>
            <a:srgbClr val="808000"/>
          </a:solidFill>
          <a:ln w="63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4152900" y="2478088"/>
            <a:ext cx="317500" cy="368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660000"/>
          </a:solidFill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5" name="AutoShape 19"/>
          <p:cNvSpPr>
            <a:spLocks noChangeArrowheads="1"/>
          </p:cNvSpPr>
          <p:nvPr/>
        </p:nvSpPr>
        <p:spPr bwMode="auto">
          <a:xfrm>
            <a:off x="4775200" y="3189288"/>
            <a:ext cx="317500" cy="368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660000"/>
          </a:solidFill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6" name="AutoShape 20"/>
          <p:cNvSpPr>
            <a:spLocks noChangeArrowheads="1"/>
          </p:cNvSpPr>
          <p:nvPr/>
        </p:nvSpPr>
        <p:spPr bwMode="auto">
          <a:xfrm>
            <a:off x="3111500" y="4065588"/>
            <a:ext cx="317500" cy="368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660000"/>
          </a:solidFill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7" name="AutoShape 21"/>
          <p:cNvSpPr>
            <a:spLocks noChangeArrowheads="1"/>
          </p:cNvSpPr>
          <p:nvPr/>
        </p:nvSpPr>
        <p:spPr bwMode="auto">
          <a:xfrm>
            <a:off x="6057900" y="3189288"/>
            <a:ext cx="317500" cy="368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660000"/>
          </a:solidFill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8" name="AutoShape 22"/>
          <p:cNvSpPr>
            <a:spLocks noChangeArrowheads="1"/>
          </p:cNvSpPr>
          <p:nvPr/>
        </p:nvSpPr>
        <p:spPr bwMode="auto">
          <a:xfrm>
            <a:off x="5219700" y="4116388"/>
            <a:ext cx="622300" cy="241300"/>
          </a:xfrm>
          <a:prstGeom prst="leftRightArrow">
            <a:avLst>
              <a:gd name="adj1" fmla="val 50000"/>
              <a:gd name="adj2" fmla="val 51579"/>
            </a:avLst>
          </a:prstGeom>
          <a:solidFill>
            <a:srgbClr val="808000"/>
          </a:solidFill>
          <a:ln w="63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9" name="AutoShape 23"/>
          <p:cNvSpPr>
            <a:spLocks noChangeArrowheads="1"/>
          </p:cNvSpPr>
          <p:nvPr/>
        </p:nvSpPr>
        <p:spPr bwMode="auto">
          <a:xfrm>
            <a:off x="5410200" y="4040188"/>
            <a:ext cx="317500" cy="368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660000"/>
          </a:solidFill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50" name="AutoShape 24"/>
          <p:cNvSpPr>
            <a:spLocks noChangeArrowheads="1"/>
          </p:cNvSpPr>
          <p:nvPr/>
        </p:nvSpPr>
        <p:spPr bwMode="auto">
          <a:xfrm>
            <a:off x="2895600" y="1355725"/>
            <a:ext cx="1981200" cy="762000"/>
          </a:xfrm>
          <a:prstGeom prst="wedgeRoundRectCallout">
            <a:avLst>
              <a:gd name="adj1" fmla="val 22819"/>
              <a:gd name="adj2" fmla="val 112352"/>
              <a:gd name="adj3" fmla="val 16667"/>
            </a:avLst>
          </a:prstGeom>
          <a:solidFill>
            <a:srgbClr val="EDD18B"/>
          </a:solidFill>
          <a:ln w="6350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ea typeface="ＭＳ Ｐゴシック" pitchFamily="1" charset="-128"/>
              </a:rPr>
              <a:t>Physical Plant Characteristics</a:t>
            </a:r>
          </a:p>
          <a:p>
            <a:pPr algn="ctr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pitchFamily="1" charset="-128"/>
              </a:rPr>
              <a:t>Lag, proximity</a:t>
            </a:r>
          </a:p>
        </p:txBody>
      </p:sp>
      <p:sp>
        <p:nvSpPr>
          <p:cNvPr id="51" name="AutoShape 25"/>
          <p:cNvSpPr>
            <a:spLocks noChangeArrowheads="1"/>
          </p:cNvSpPr>
          <p:nvPr/>
        </p:nvSpPr>
        <p:spPr bwMode="auto">
          <a:xfrm>
            <a:off x="2743200" y="2955925"/>
            <a:ext cx="1828800" cy="838200"/>
          </a:xfrm>
          <a:prstGeom prst="wedgeRoundRectCallout">
            <a:avLst>
              <a:gd name="adj1" fmla="val 67759"/>
              <a:gd name="adj2" fmla="val -10829"/>
              <a:gd name="adj3" fmla="val 16667"/>
            </a:avLst>
          </a:prstGeom>
          <a:solidFill>
            <a:srgbClr val="EDD18B"/>
          </a:solidFill>
          <a:ln w="6350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ea typeface="ＭＳ Ｐゴシック" pitchFamily="1" charset="-128"/>
              </a:rPr>
              <a:t>Data Stream Characteristics</a:t>
            </a:r>
          </a:p>
          <a:p>
            <a:pPr algn="ctr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pitchFamily="1" charset="-128"/>
              </a:rPr>
              <a:t>ETE Latency (F16)</a:t>
            </a:r>
          </a:p>
          <a:p>
            <a:pPr algn="ctr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pitchFamily="1" charset="-128"/>
              </a:rPr>
              <a:t>State delta (NASA)</a:t>
            </a:r>
          </a:p>
        </p:txBody>
      </p:sp>
      <p:sp>
        <p:nvSpPr>
          <p:cNvPr id="52" name="AutoShape 26"/>
          <p:cNvSpPr>
            <a:spLocks noChangeArrowheads="1"/>
          </p:cNvSpPr>
          <p:nvPr/>
        </p:nvSpPr>
        <p:spPr bwMode="auto">
          <a:xfrm>
            <a:off x="6858000" y="1597025"/>
            <a:ext cx="2001837" cy="774700"/>
          </a:xfrm>
          <a:prstGeom prst="wedgeRoundRectCallout">
            <a:avLst>
              <a:gd name="adj1" fmla="val -74423"/>
              <a:gd name="adj2" fmla="val 175393"/>
              <a:gd name="adj3" fmla="val 16667"/>
            </a:avLst>
          </a:prstGeom>
          <a:solidFill>
            <a:srgbClr val="EDD18B"/>
          </a:solidFill>
          <a:ln w="6350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ea typeface="ＭＳ Ｐゴシック" pitchFamily="1" charset="-128"/>
              </a:rPr>
              <a:t>Measurement Units</a:t>
            </a:r>
          </a:p>
          <a:p>
            <a:pPr algn="ctr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pitchFamily="1" charset="-128"/>
              </a:rPr>
              <a:t>Ariane 4/5</a:t>
            </a:r>
          </a:p>
          <a:p>
            <a:pPr algn="ctr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pitchFamily="1" charset="-128"/>
              </a:rPr>
              <a:t>Air Canada</a:t>
            </a:r>
          </a:p>
        </p:txBody>
      </p:sp>
      <p:sp>
        <p:nvSpPr>
          <p:cNvPr id="53" name="AutoShape 27"/>
          <p:cNvSpPr>
            <a:spLocks noChangeArrowheads="1"/>
          </p:cNvSpPr>
          <p:nvPr/>
        </p:nvSpPr>
        <p:spPr bwMode="auto">
          <a:xfrm>
            <a:off x="6096000" y="4949825"/>
            <a:ext cx="2692400" cy="561975"/>
          </a:xfrm>
          <a:prstGeom prst="wedgeRoundRectCallout">
            <a:avLst>
              <a:gd name="adj1" fmla="val -66171"/>
              <a:gd name="adj2" fmla="val -164062"/>
              <a:gd name="adj3" fmla="val 16667"/>
            </a:avLst>
          </a:prstGeom>
          <a:solidFill>
            <a:srgbClr val="EDD18B"/>
          </a:solidFill>
          <a:ln w="6350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ea typeface="ＭＳ Ｐゴシック" pitchFamily="1" charset="-128"/>
              </a:rPr>
              <a:t>Concurrency Communication</a:t>
            </a:r>
          </a:p>
          <a:p>
            <a:pPr algn="ctr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pitchFamily="1" charset="-128"/>
              </a:rPr>
              <a:t>ITunes crashes on dual-cores</a:t>
            </a:r>
          </a:p>
        </p:txBody>
      </p:sp>
      <p:sp>
        <p:nvSpPr>
          <p:cNvPr id="54" name="AutoShape 28"/>
          <p:cNvSpPr>
            <a:spLocks noChangeArrowheads="1"/>
          </p:cNvSpPr>
          <p:nvPr/>
        </p:nvSpPr>
        <p:spPr bwMode="auto">
          <a:xfrm>
            <a:off x="2057400" y="5486400"/>
            <a:ext cx="2590800" cy="685800"/>
          </a:xfrm>
          <a:prstGeom prst="wedgeRoundRectCallout">
            <a:avLst>
              <a:gd name="adj1" fmla="val -2669"/>
              <a:gd name="adj2" fmla="val -221630"/>
              <a:gd name="adj3" fmla="val 16667"/>
            </a:avLst>
          </a:prstGeom>
          <a:solidFill>
            <a:srgbClr val="EDD18B"/>
          </a:solidFill>
          <a:ln w="6350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ea typeface="ＭＳ Ｐゴシック" pitchFamily="1" charset="-128"/>
              </a:rPr>
              <a:t>Distribution &amp; Redundancy</a:t>
            </a:r>
          </a:p>
          <a:p>
            <a:pPr algn="ctr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pitchFamily="1" charset="-128"/>
              </a:rPr>
              <a:t>Virtualization of HW</a:t>
            </a:r>
          </a:p>
          <a:p>
            <a:pPr algn="ctr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pitchFamily="1" charset="-128"/>
              </a:rPr>
              <a:t>(ARPA-Net split)</a:t>
            </a:r>
          </a:p>
        </p:txBody>
      </p:sp>
      <p:sp>
        <p:nvSpPr>
          <p:cNvPr id="57" name="AutoShape 12"/>
          <p:cNvSpPr>
            <a:spLocks noChangeArrowheads="1"/>
          </p:cNvSpPr>
          <p:nvPr/>
        </p:nvSpPr>
        <p:spPr bwMode="auto">
          <a:xfrm>
            <a:off x="762000" y="2574925"/>
            <a:ext cx="914400" cy="228600"/>
          </a:xfrm>
          <a:prstGeom prst="leftRightArrow">
            <a:avLst>
              <a:gd name="adj1" fmla="val 50000"/>
              <a:gd name="adj2" fmla="val 126315"/>
            </a:avLst>
          </a:prstGeom>
          <a:solidFill>
            <a:srgbClr val="808000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58" name="AutoShape 18"/>
          <p:cNvSpPr>
            <a:spLocks noChangeArrowheads="1"/>
          </p:cNvSpPr>
          <p:nvPr/>
        </p:nvSpPr>
        <p:spPr bwMode="auto">
          <a:xfrm>
            <a:off x="1066800" y="2498725"/>
            <a:ext cx="317500" cy="368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660000"/>
          </a:solidFill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59" name="AutoShape 24"/>
          <p:cNvSpPr>
            <a:spLocks noChangeArrowheads="1"/>
          </p:cNvSpPr>
          <p:nvPr/>
        </p:nvSpPr>
        <p:spPr bwMode="auto">
          <a:xfrm>
            <a:off x="685800" y="3413125"/>
            <a:ext cx="1524000" cy="609600"/>
          </a:xfrm>
          <a:prstGeom prst="wedgeRoundRectCallout">
            <a:avLst>
              <a:gd name="adj1" fmla="val -12727"/>
              <a:gd name="adj2" fmla="val -146736"/>
              <a:gd name="adj3" fmla="val 16667"/>
            </a:avLst>
          </a:prstGeom>
          <a:solidFill>
            <a:srgbClr val="EDD18B"/>
          </a:solidFill>
          <a:ln w="6350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ea typeface="ＭＳ Ｐゴシック" pitchFamily="1" charset="-128"/>
              </a:rPr>
              <a:t>Operator Error</a:t>
            </a:r>
          </a:p>
          <a:p>
            <a:pPr algn="ctr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pitchFamily="1" charset="-128"/>
              </a:rPr>
              <a:t>Lag, proximity</a:t>
            </a:r>
          </a:p>
        </p:txBody>
      </p:sp>
      <p:sp>
        <p:nvSpPr>
          <p:cNvPr id="61" name="AutoShape 3"/>
          <p:cNvSpPr>
            <a:spLocks noChangeArrowheads="1"/>
          </p:cNvSpPr>
          <p:nvPr/>
        </p:nvSpPr>
        <p:spPr bwMode="auto">
          <a:xfrm>
            <a:off x="226486" y="4468536"/>
            <a:ext cx="1418693" cy="783193"/>
          </a:xfrm>
          <a:prstGeom prst="roundRect">
            <a:avLst>
              <a:gd name="adj" fmla="val 16667"/>
            </a:avLst>
          </a:prstGeom>
          <a:noFill/>
          <a:ln w="6350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ea typeface="ＭＳ Ｐゴシック" pitchFamily="1" charset="-128"/>
              </a:rPr>
              <a:t>Hardware</a:t>
            </a:r>
            <a:br>
              <a:rPr lang="en-US" sz="2000" b="1" dirty="0" smtClean="0">
                <a:solidFill>
                  <a:srgbClr val="000000"/>
                </a:solidFill>
                <a:ea typeface="ＭＳ Ｐゴシック" pitchFamily="1" charset="-128"/>
              </a:rPr>
            </a:br>
            <a:r>
              <a:rPr lang="en-US" sz="2000" b="1" dirty="0" smtClean="0">
                <a:solidFill>
                  <a:srgbClr val="000000"/>
                </a:solidFill>
                <a:ea typeface="ＭＳ Ｐゴシック" pitchFamily="1" charset="-128"/>
              </a:rPr>
              <a:t> </a:t>
            </a:r>
            <a:r>
              <a:rPr lang="en-US" sz="2000" b="1" dirty="0">
                <a:solidFill>
                  <a:srgbClr val="000000"/>
                </a:solidFill>
                <a:ea typeface="ＭＳ Ｐゴシック" pitchFamily="1" charset="-128"/>
              </a:rPr>
              <a:t>Engineer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304800" y="76200"/>
            <a:ext cx="2133600" cy="2286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8600" y="6504801"/>
            <a:ext cx="5303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Slide from: An Overview of AADL v2 by Peter </a:t>
            </a:r>
            <a:r>
              <a:rPr lang="en-US" sz="1400" b="1" i="1" dirty="0" err="1" smtClean="0"/>
              <a:t>Feiler</a:t>
            </a:r>
            <a:r>
              <a:rPr lang="en-US" sz="1400" b="1" i="1" dirty="0" smtClean="0"/>
              <a:t>, 2010</a:t>
            </a:r>
            <a:endParaRPr lang="en-US" sz="1400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8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Vision</a:t>
            </a: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CEC26B49-85DA-486F-A3B0-948F73B831DC}" type="slidenum">
              <a:rPr lang="en-US"/>
              <a:pPr algn="r">
                <a:defRPr/>
              </a:pPr>
              <a:t>7</a:t>
            </a:fld>
            <a:endParaRPr 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447800"/>
            <a:ext cx="7924800" cy="838200"/>
          </a:xfrm>
        </p:spPr>
        <p:txBody>
          <a:bodyPr>
            <a:normAutofit fontScale="92500" lnSpcReduction="20000"/>
          </a:bodyPr>
          <a:lstStyle/>
          <a:p>
            <a:pPr marL="365760" indent="-283464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System design &amp; verification through pattern application and compositional reasoning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572000" y="3217863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US" sz="900">
                <a:latin typeface="Gill Sans MT" pitchFamily="34" charset="0"/>
              </a:rPr>
              <a:t>COMPUTING RESOURCE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3048000" y="3255963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US" sz="900">
                <a:latin typeface="Gill Sans MT" pitchFamily="34" charset="0"/>
              </a:rPr>
              <a:t>SENSOR</a:t>
            </a:r>
          </a:p>
        </p:txBody>
      </p:sp>
      <p:cxnSp>
        <p:nvCxnSpPr>
          <p:cNvPr id="10247" name="AutoShape 6"/>
          <p:cNvCxnSpPr>
            <a:cxnSpLocks noChangeShapeType="1"/>
            <a:stCxn id="10246" idx="3"/>
            <a:endCxn id="10248" idx="1"/>
          </p:cNvCxnSpPr>
          <p:nvPr/>
        </p:nvCxnSpPr>
        <p:spPr bwMode="auto">
          <a:xfrm>
            <a:off x="3810000" y="3408363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4191000" y="2722563"/>
            <a:ext cx="1676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 anchorCtr="1"/>
          <a:lstStyle/>
          <a:p>
            <a:pPr algn="ctr" eaLnBrk="0" hangingPunct="0"/>
            <a:r>
              <a:rPr lang="en-US" sz="900">
                <a:latin typeface="Gill Sans MT" pitchFamily="34" charset="0"/>
              </a:rPr>
              <a:t>LRU</a:t>
            </a:r>
          </a:p>
        </p:txBody>
      </p:sp>
      <p:cxnSp>
        <p:nvCxnSpPr>
          <p:cNvPr id="10249" name="AutoShape 8"/>
          <p:cNvCxnSpPr>
            <a:cxnSpLocks noChangeShapeType="1"/>
            <a:stCxn id="10248" idx="3"/>
          </p:cNvCxnSpPr>
          <p:nvPr/>
        </p:nvCxnSpPr>
        <p:spPr bwMode="auto">
          <a:xfrm>
            <a:off x="5867400" y="3408363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19600" y="2938463"/>
            <a:ext cx="3048000" cy="990600"/>
            <a:chOff x="2640" y="3168"/>
            <a:chExt cx="1920" cy="624"/>
          </a:xfrm>
        </p:grpSpPr>
        <p:sp>
          <p:nvSpPr>
            <p:cNvPr id="10291" name="AutoShape 10"/>
            <p:cNvSpPr>
              <a:spLocks noChangeArrowheads="1"/>
            </p:cNvSpPr>
            <p:nvPr/>
          </p:nvSpPr>
          <p:spPr bwMode="auto">
            <a:xfrm>
              <a:off x="2640" y="3168"/>
              <a:ext cx="1296" cy="624"/>
            </a:xfrm>
            <a:prstGeom prst="roundRect">
              <a:avLst>
                <a:gd name="adj" fmla="val 8972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0292" name="Text Box 11"/>
            <p:cNvSpPr txBox="1">
              <a:spLocks noChangeArrowheads="1"/>
            </p:cNvSpPr>
            <p:nvPr/>
          </p:nvSpPr>
          <p:spPr bwMode="auto">
            <a:xfrm>
              <a:off x="4080" y="3216"/>
              <a:ext cx="480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/>
              <a:r>
                <a:rPr lang="en-US" sz="900">
                  <a:latin typeface="Gill Sans MT" pitchFamily="34" charset="0"/>
                </a:rPr>
                <a:t>FAIL-SILENT NODE FROM REPLICAS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495800" y="3014663"/>
            <a:ext cx="1066800" cy="838200"/>
            <a:chOff x="2688" y="3216"/>
            <a:chExt cx="672" cy="528"/>
          </a:xfrm>
        </p:grpSpPr>
        <p:sp>
          <p:nvSpPr>
            <p:cNvPr id="10288" name="Rectangle 13"/>
            <p:cNvSpPr>
              <a:spLocks noChangeArrowheads="1"/>
            </p:cNvSpPr>
            <p:nvPr/>
          </p:nvSpPr>
          <p:spPr bwMode="auto">
            <a:xfrm>
              <a:off x="2688" y="3216"/>
              <a:ext cx="672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0289" name="Rectangle 14"/>
            <p:cNvSpPr>
              <a:spLocks noChangeArrowheads="1"/>
            </p:cNvSpPr>
            <p:nvPr/>
          </p:nvSpPr>
          <p:spPr bwMode="auto">
            <a:xfrm>
              <a:off x="2736" y="32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900">
                  <a:latin typeface="Gill Sans MT" pitchFamily="34" charset="0"/>
                </a:rPr>
                <a:t>COMPUTING RESOURCE A</a:t>
              </a:r>
            </a:p>
          </p:txBody>
        </p:sp>
        <p:sp>
          <p:nvSpPr>
            <p:cNvPr id="10290" name="Rectangle 15"/>
            <p:cNvSpPr>
              <a:spLocks noChangeArrowheads="1"/>
            </p:cNvSpPr>
            <p:nvPr/>
          </p:nvSpPr>
          <p:spPr bwMode="auto">
            <a:xfrm>
              <a:off x="2736" y="350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900">
                  <a:latin typeface="Gill Sans MT" pitchFamily="34" charset="0"/>
                </a:rPr>
                <a:t>COMPUTING RESOURCE B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981200" y="2697163"/>
            <a:ext cx="2378075" cy="1371600"/>
            <a:chOff x="1094" y="3024"/>
            <a:chExt cx="1498" cy="864"/>
          </a:xfrm>
        </p:grpSpPr>
        <p:sp>
          <p:nvSpPr>
            <p:cNvPr id="10286" name="AutoShape 17"/>
            <p:cNvSpPr>
              <a:spLocks noChangeArrowheads="1"/>
            </p:cNvSpPr>
            <p:nvPr/>
          </p:nvSpPr>
          <p:spPr bwMode="auto">
            <a:xfrm>
              <a:off x="1632" y="3024"/>
              <a:ext cx="960" cy="864"/>
            </a:xfrm>
            <a:prstGeom prst="roundRect">
              <a:avLst>
                <a:gd name="adj" fmla="val 8972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0287" name="Text Box 18"/>
            <p:cNvSpPr txBox="1">
              <a:spLocks noChangeArrowheads="1"/>
            </p:cNvSpPr>
            <p:nvPr/>
          </p:nvSpPr>
          <p:spPr bwMode="auto">
            <a:xfrm>
              <a:off x="1094" y="3284"/>
              <a:ext cx="394" cy="3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/>
              <a:r>
                <a:rPr lang="en-US" sz="900">
                  <a:latin typeface="Gill Sans MT" pitchFamily="34" charset="0"/>
                </a:rPr>
                <a:t>VOTE MULTIPLE DATA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048000" y="2874963"/>
            <a:ext cx="1143000" cy="1066800"/>
            <a:chOff x="1776" y="3120"/>
            <a:chExt cx="720" cy="672"/>
          </a:xfrm>
        </p:grpSpPr>
        <p:sp>
          <p:nvSpPr>
            <p:cNvPr id="10281" name="Rectangle 20"/>
            <p:cNvSpPr>
              <a:spLocks noChangeArrowheads="1"/>
            </p:cNvSpPr>
            <p:nvPr/>
          </p:nvSpPr>
          <p:spPr bwMode="auto">
            <a:xfrm>
              <a:off x="1776" y="3120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900">
                  <a:latin typeface="Gill Sans MT" pitchFamily="34" charset="0"/>
                </a:rPr>
                <a:t>SENSOR 1</a:t>
              </a:r>
            </a:p>
          </p:txBody>
        </p:sp>
        <p:cxnSp>
          <p:nvCxnSpPr>
            <p:cNvPr id="10282" name="AutoShape 21"/>
            <p:cNvCxnSpPr>
              <a:cxnSpLocks noChangeShapeType="1"/>
              <a:stCxn id="10281" idx="3"/>
            </p:cNvCxnSpPr>
            <p:nvPr/>
          </p:nvCxnSpPr>
          <p:spPr bwMode="auto">
            <a:xfrm>
              <a:off x="2256" y="321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</p:spPr>
        </p:cxnSp>
        <p:sp>
          <p:nvSpPr>
            <p:cNvPr id="10283" name="Rectangle 22"/>
            <p:cNvSpPr>
              <a:spLocks noChangeArrowheads="1"/>
            </p:cNvSpPr>
            <p:nvPr/>
          </p:nvSpPr>
          <p:spPr bwMode="auto">
            <a:xfrm>
              <a:off x="1776" y="3360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900">
                  <a:latin typeface="Gill Sans MT" pitchFamily="34" charset="0"/>
                </a:rPr>
                <a:t>SENSOR 2</a:t>
              </a:r>
            </a:p>
          </p:txBody>
        </p:sp>
        <p:sp>
          <p:nvSpPr>
            <p:cNvPr id="10284" name="Rectangle 23"/>
            <p:cNvSpPr>
              <a:spLocks noChangeArrowheads="1"/>
            </p:cNvSpPr>
            <p:nvPr/>
          </p:nvSpPr>
          <p:spPr bwMode="auto">
            <a:xfrm>
              <a:off x="1776" y="3600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900">
                  <a:latin typeface="Gill Sans MT" pitchFamily="34" charset="0"/>
                </a:rPr>
                <a:t>SENSOR 3</a:t>
              </a:r>
            </a:p>
          </p:txBody>
        </p:sp>
        <p:cxnSp>
          <p:nvCxnSpPr>
            <p:cNvPr id="10285" name="AutoShape 24"/>
            <p:cNvCxnSpPr>
              <a:cxnSpLocks noChangeShapeType="1"/>
              <a:stCxn id="10284" idx="3"/>
            </p:cNvCxnSpPr>
            <p:nvPr/>
          </p:nvCxnSpPr>
          <p:spPr bwMode="auto">
            <a:xfrm>
              <a:off x="2256" y="369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</p:spPr>
        </p:cxn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752600" y="3611563"/>
            <a:ext cx="1069975" cy="1182687"/>
            <a:chOff x="960" y="2064"/>
            <a:chExt cx="674" cy="745"/>
          </a:xfrm>
        </p:grpSpPr>
        <p:sp>
          <p:nvSpPr>
            <p:cNvPr id="10279" name="Text Box 28"/>
            <p:cNvSpPr txBox="1">
              <a:spLocks noChangeArrowheads="1"/>
            </p:cNvSpPr>
            <p:nvPr/>
          </p:nvSpPr>
          <p:spPr bwMode="auto">
            <a:xfrm>
              <a:off x="960" y="2592"/>
              <a:ext cx="674" cy="21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4" rIns="9144"/>
            <a:lstStyle/>
            <a:p>
              <a:pPr algn="ctr" eaLnBrk="0" hangingPunct="0"/>
              <a:r>
                <a:rPr lang="en-US" sz="900">
                  <a:latin typeface="Gill Sans MT" pitchFamily="34" charset="0"/>
                </a:rPr>
                <a:t>VERIFIED</a:t>
              </a:r>
            </a:p>
            <a:p>
              <a:pPr algn="ctr" eaLnBrk="0" hangingPunct="0"/>
              <a:r>
                <a:rPr lang="en-US" sz="900">
                  <a:latin typeface="Gill Sans MT" pitchFamily="34" charset="0"/>
                </a:rPr>
                <a:t>AVAILABILITY</a:t>
              </a:r>
            </a:p>
          </p:txBody>
        </p:sp>
        <p:cxnSp>
          <p:nvCxnSpPr>
            <p:cNvPr id="10280" name="AutoShape 29"/>
            <p:cNvCxnSpPr>
              <a:cxnSpLocks noChangeShapeType="1"/>
              <a:stCxn id="10279" idx="0"/>
              <a:endCxn id="10287" idx="2"/>
            </p:cNvCxnSpPr>
            <p:nvPr/>
          </p:nvCxnSpPr>
          <p:spPr bwMode="auto">
            <a:xfrm flipH="1" flipV="1">
              <a:off x="1253" y="2064"/>
              <a:ext cx="44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6553200" y="3516314"/>
            <a:ext cx="1069975" cy="1277938"/>
            <a:chOff x="3984" y="2004"/>
            <a:chExt cx="674" cy="805"/>
          </a:xfrm>
        </p:grpSpPr>
        <p:sp>
          <p:nvSpPr>
            <p:cNvPr id="10277" name="Text Box 30"/>
            <p:cNvSpPr txBox="1">
              <a:spLocks noChangeArrowheads="1"/>
            </p:cNvSpPr>
            <p:nvPr/>
          </p:nvSpPr>
          <p:spPr bwMode="auto">
            <a:xfrm>
              <a:off x="3984" y="2592"/>
              <a:ext cx="674" cy="21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4" rIns="9144"/>
            <a:lstStyle/>
            <a:p>
              <a:pPr algn="ctr" eaLnBrk="0" hangingPunct="0"/>
              <a:r>
                <a:rPr lang="en-US" sz="900">
                  <a:latin typeface="Gill Sans MT" pitchFamily="34" charset="0"/>
                </a:rPr>
                <a:t>VERIFIED</a:t>
              </a:r>
            </a:p>
            <a:p>
              <a:pPr algn="ctr" eaLnBrk="0" hangingPunct="0"/>
              <a:r>
                <a:rPr lang="en-US" sz="900">
                  <a:latin typeface="Gill Sans MT" pitchFamily="34" charset="0"/>
                </a:rPr>
                <a:t>INTEGRITY</a:t>
              </a:r>
            </a:p>
          </p:txBody>
        </p:sp>
        <p:cxnSp>
          <p:nvCxnSpPr>
            <p:cNvPr id="10278" name="AutoShape 31"/>
            <p:cNvCxnSpPr>
              <a:cxnSpLocks noChangeShapeType="1"/>
              <a:stCxn id="10277" idx="0"/>
              <a:endCxn id="10292" idx="2"/>
            </p:cNvCxnSpPr>
            <p:nvPr/>
          </p:nvCxnSpPr>
          <p:spPr bwMode="auto">
            <a:xfrm flipH="1" flipV="1">
              <a:off x="4272" y="2004"/>
              <a:ext cx="49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3048000" y="4410075"/>
            <a:ext cx="2819400" cy="496888"/>
            <a:chOff x="1776" y="2496"/>
            <a:chExt cx="1776" cy="313"/>
          </a:xfrm>
        </p:grpSpPr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1776" y="24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34"/>
            <p:cNvSpPr>
              <a:spLocks noChangeShapeType="1"/>
            </p:cNvSpPr>
            <p:nvPr/>
          </p:nvSpPr>
          <p:spPr bwMode="auto">
            <a:xfrm>
              <a:off x="3552" y="24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32"/>
            <p:cNvSpPr>
              <a:spLocks noChangeShapeType="1"/>
            </p:cNvSpPr>
            <p:nvPr/>
          </p:nvSpPr>
          <p:spPr bwMode="auto">
            <a:xfrm>
              <a:off x="1776" y="2544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Text Box 36"/>
            <p:cNvSpPr txBox="1">
              <a:spLocks noChangeArrowheads="1"/>
            </p:cNvSpPr>
            <p:nvPr/>
          </p:nvSpPr>
          <p:spPr bwMode="auto">
            <a:xfrm>
              <a:off x="2350" y="2592"/>
              <a:ext cx="674" cy="2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4" rIns="9144"/>
            <a:lstStyle/>
            <a:p>
              <a:pPr algn="ctr" eaLnBrk="0" hangingPunct="0"/>
              <a:r>
                <a:rPr lang="en-US" sz="900">
                  <a:latin typeface="Gill Sans MT" pitchFamily="34" charset="0"/>
                </a:rPr>
                <a:t>ARCHITECTURE</a:t>
              </a:r>
            </a:p>
            <a:p>
              <a:pPr algn="ctr" eaLnBrk="0" hangingPunct="0"/>
              <a:r>
                <a:rPr lang="en-US" sz="900">
                  <a:latin typeface="Gill Sans MT" pitchFamily="34" charset="0"/>
                </a:rPr>
                <a:t>MODEL</a:t>
              </a:r>
            </a:p>
          </p:txBody>
        </p: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1600200" y="4297363"/>
            <a:ext cx="6172200" cy="1089025"/>
            <a:chOff x="864" y="2496"/>
            <a:chExt cx="3888" cy="686"/>
          </a:xfrm>
        </p:grpSpPr>
        <p:sp>
          <p:nvSpPr>
            <p:cNvPr id="10271" name="AutoShape 41"/>
            <p:cNvSpPr>
              <a:spLocks noChangeArrowheads="1"/>
            </p:cNvSpPr>
            <p:nvPr/>
          </p:nvSpPr>
          <p:spPr bwMode="auto">
            <a:xfrm>
              <a:off x="864" y="2496"/>
              <a:ext cx="3888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0272" name="Text Box 42"/>
            <p:cNvSpPr txBox="1">
              <a:spLocks noChangeArrowheads="1"/>
            </p:cNvSpPr>
            <p:nvPr/>
          </p:nvSpPr>
          <p:spPr bwMode="auto">
            <a:xfrm>
              <a:off x="1680" y="2951"/>
              <a:ext cx="20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4" rIns="9144"/>
            <a:lstStyle/>
            <a:p>
              <a:pPr algn="ctr" eaLnBrk="0" hangingPunct="0"/>
              <a:r>
                <a:rPr lang="en-US" sz="900">
                  <a:latin typeface="Gill Sans MT" pitchFamily="34" charset="0"/>
                </a:rPr>
                <a:t>COMPOSITIONAL PROOF OF CORRECTNESS</a:t>
              </a:r>
            </a:p>
            <a:p>
              <a:pPr algn="ctr" eaLnBrk="0" hangingPunct="0"/>
              <a:r>
                <a:rPr lang="en-US" sz="900">
                  <a:latin typeface="Gill Sans MT" pitchFamily="34" charset="0"/>
                </a:rPr>
                <a:t>(ASSUME – GUARANTEE)</a:t>
              </a:r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5791200" y="4983163"/>
            <a:ext cx="1828800" cy="762000"/>
            <a:chOff x="3504" y="3552"/>
            <a:chExt cx="1152" cy="480"/>
          </a:xfrm>
        </p:grpSpPr>
        <p:sp>
          <p:nvSpPr>
            <p:cNvPr id="10269" name="Text Box 45"/>
            <p:cNvSpPr txBox="1">
              <a:spLocks noChangeArrowheads="1"/>
            </p:cNvSpPr>
            <p:nvPr/>
          </p:nvSpPr>
          <p:spPr bwMode="auto">
            <a:xfrm>
              <a:off x="3504" y="3792"/>
              <a:ext cx="1152" cy="240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4" rIns="9144"/>
            <a:lstStyle/>
            <a:p>
              <a:pPr algn="ctr" eaLnBrk="0" hangingPunct="0"/>
              <a:r>
                <a:rPr lang="en-US" sz="900">
                  <a:latin typeface="Gill Sans MT" pitchFamily="34" charset="0"/>
                </a:rPr>
                <a:t>SAFETY, BEHAVIORAL, PERFORMANCE PROPERTIES</a:t>
              </a:r>
            </a:p>
          </p:txBody>
        </p:sp>
        <p:cxnSp>
          <p:nvCxnSpPr>
            <p:cNvPr id="10270" name="AutoShape 46"/>
            <p:cNvCxnSpPr>
              <a:cxnSpLocks noChangeShapeType="1"/>
              <a:stCxn id="10269" idx="0"/>
            </p:cNvCxnSpPr>
            <p:nvPr/>
          </p:nvCxnSpPr>
          <p:spPr bwMode="auto">
            <a:xfrm flipV="1">
              <a:off x="4080" y="3552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8077200" y="2692401"/>
            <a:ext cx="430213" cy="1379538"/>
            <a:chOff x="4944" y="1485"/>
            <a:chExt cx="271" cy="869"/>
          </a:xfrm>
        </p:grpSpPr>
        <p:sp>
          <p:nvSpPr>
            <p:cNvPr id="10267" name="Freeform 51"/>
            <p:cNvSpPr>
              <a:spLocks/>
            </p:cNvSpPr>
            <p:nvPr/>
          </p:nvSpPr>
          <p:spPr bwMode="auto">
            <a:xfrm>
              <a:off x="4944" y="1488"/>
              <a:ext cx="96" cy="864"/>
            </a:xfrm>
            <a:custGeom>
              <a:avLst/>
              <a:gdLst>
                <a:gd name="T0" fmla="*/ 0 w 96"/>
                <a:gd name="T1" fmla="*/ 0 h 864"/>
                <a:gd name="T2" fmla="*/ 96 w 96"/>
                <a:gd name="T3" fmla="*/ 0 h 864"/>
                <a:gd name="T4" fmla="*/ 96 w 96"/>
                <a:gd name="T5" fmla="*/ 864 h 864"/>
                <a:gd name="T6" fmla="*/ 0 w 96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864"/>
                <a:gd name="T14" fmla="*/ 96 w 96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864">
                  <a:moveTo>
                    <a:pt x="0" y="0"/>
                  </a:moveTo>
                  <a:lnTo>
                    <a:pt x="96" y="0"/>
                  </a:lnTo>
                  <a:lnTo>
                    <a:pt x="96" y="864"/>
                  </a:lnTo>
                  <a:lnTo>
                    <a:pt x="0" y="864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268" name="Text Box 54"/>
            <p:cNvSpPr txBox="1">
              <a:spLocks noChangeArrowheads="1"/>
            </p:cNvSpPr>
            <p:nvPr/>
          </p:nvSpPr>
          <p:spPr bwMode="auto">
            <a:xfrm rot="5400000">
              <a:off x="4693" y="1833"/>
              <a:ext cx="86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C00000"/>
                  </a:solidFill>
                  <a:latin typeface="Gill Sans MT" pitchFamily="34" charset="0"/>
                </a:rPr>
                <a:t>ABSTRACTION</a:t>
              </a:r>
            </a:p>
          </p:txBody>
        </p:sp>
      </p:grpSp>
      <p:grpSp>
        <p:nvGrpSpPr>
          <p:cNvPr id="12" name="Group 58"/>
          <p:cNvGrpSpPr>
            <a:grpSpLocks/>
          </p:cNvGrpSpPr>
          <p:nvPr/>
        </p:nvGrpSpPr>
        <p:grpSpPr bwMode="auto">
          <a:xfrm>
            <a:off x="8077206" y="3951288"/>
            <a:ext cx="623888" cy="1339850"/>
            <a:chOff x="4944" y="2278"/>
            <a:chExt cx="393" cy="844"/>
          </a:xfrm>
        </p:grpSpPr>
        <p:sp>
          <p:nvSpPr>
            <p:cNvPr id="10265" name="Freeform 52"/>
            <p:cNvSpPr>
              <a:spLocks/>
            </p:cNvSpPr>
            <p:nvPr/>
          </p:nvSpPr>
          <p:spPr bwMode="auto">
            <a:xfrm>
              <a:off x="4944" y="2400"/>
              <a:ext cx="96" cy="576"/>
            </a:xfrm>
            <a:custGeom>
              <a:avLst/>
              <a:gdLst>
                <a:gd name="T0" fmla="*/ 0 w 96"/>
                <a:gd name="T1" fmla="*/ 0 h 864"/>
                <a:gd name="T2" fmla="*/ 96 w 96"/>
                <a:gd name="T3" fmla="*/ 0 h 864"/>
                <a:gd name="T4" fmla="*/ 96 w 96"/>
                <a:gd name="T5" fmla="*/ 576 h 864"/>
                <a:gd name="T6" fmla="*/ 0 w 96"/>
                <a:gd name="T7" fmla="*/ 576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864"/>
                <a:gd name="T14" fmla="*/ 96 w 96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864">
                  <a:moveTo>
                    <a:pt x="0" y="0"/>
                  </a:moveTo>
                  <a:lnTo>
                    <a:pt x="96" y="0"/>
                  </a:lnTo>
                  <a:lnTo>
                    <a:pt x="96" y="864"/>
                  </a:lnTo>
                  <a:lnTo>
                    <a:pt x="0" y="864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266" name="Text Box 55"/>
            <p:cNvSpPr txBox="1">
              <a:spLocks noChangeArrowheads="1"/>
            </p:cNvSpPr>
            <p:nvPr/>
          </p:nvSpPr>
          <p:spPr bwMode="auto">
            <a:xfrm rot="5400000">
              <a:off x="4770" y="2554"/>
              <a:ext cx="8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solidFill>
                    <a:srgbClr val="C00000"/>
                  </a:solidFill>
                  <a:latin typeface="Gill Sans MT" pitchFamily="34" charset="0"/>
                </a:rPr>
                <a:t>VERIFICATION</a:t>
              </a:r>
            </a:p>
            <a:p>
              <a:pPr algn="ctr"/>
              <a:r>
                <a:rPr lang="en-US" sz="1200" b="1">
                  <a:solidFill>
                    <a:srgbClr val="C00000"/>
                  </a:solidFill>
                  <a:latin typeface="Gill Sans MT" pitchFamily="34" charset="0"/>
                </a:rPr>
                <a:t>REUSE</a:t>
              </a:r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1600200" y="5867400"/>
            <a:ext cx="6172200" cy="428624"/>
            <a:chOff x="864" y="3552"/>
            <a:chExt cx="3888" cy="270"/>
          </a:xfrm>
        </p:grpSpPr>
        <p:sp>
          <p:nvSpPr>
            <p:cNvPr id="10263" name="Freeform 53"/>
            <p:cNvSpPr>
              <a:spLocks/>
            </p:cNvSpPr>
            <p:nvPr/>
          </p:nvSpPr>
          <p:spPr bwMode="auto">
            <a:xfrm rot="5400000">
              <a:off x="2760" y="1656"/>
              <a:ext cx="96" cy="3888"/>
            </a:xfrm>
            <a:custGeom>
              <a:avLst/>
              <a:gdLst>
                <a:gd name="T0" fmla="*/ 0 w 96"/>
                <a:gd name="T1" fmla="*/ 0 h 864"/>
                <a:gd name="T2" fmla="*/ 96 w 96"/>
                <a:gd name="T3" fmla="*/ 0 h 864"/>
                <a:gd name="T4" fmla="*/ 96 w 96"/>
                <a:gd name="T5" fmla="*/ 3888 h 864"/>
                <a:gd name="T6" fmla="*/ 0 w 96"/>
                <a:gd name="T7" fmla="*/ 3888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864"/>
                <a:gd name="T14" fmla="*/ 96 w 96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864">
                  <a:moveTo>
                    <a:pt x="0" y="0"/>
                  </a:moveTo>
                  <a:lnTo>
                    <a:pt x="96" y="0"/>
                  </a:lnTo>
                  <a:lnTo>
                    <a:pt x="96" y="864"/>
                  </a:lnTo>
                  <a:lnTo>
                    <a:pt x="0" y="864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264" name="Text Box 56"/>
            <p:cNvSpPr txBox="1">
              <a:spLocks noChangeArrowheads="1"/>
            </p:cNvSpPr>
            <p:nvPr/>
          </p:nvSpPr>
          <p:spPr bwMode="auto">
            <a:xfrm>
              <a:off x="2416" y="3648"/>
              <a:ext cx="8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C00000"/>
                  </a:solidFill>
                  <a:latin typeface="Gill Sans MT" pitchFamily="34" charset="0"/>
                </a:rPr>
                <a:t>COMPOSITION</a:t>
              </a:r>
            </a:p>
          </p:txBody>
        </p:sp>
      </p:grpSp>
      <p:sp>
        <p:nvSpPr>
          <p:cNvPr id="10262" name="Rectangle 15"/>
          <p:cNvSpPr>
            <a:spLocks noChangeArrowheads="1"/>
          </p:cNvSpPr>
          <p:nvPr/>
        </p:nvSpPr>
        <p:spPr bwMode="auto">
          <a:xfrm>
            <a:off x="1303338" y="6491288"/>
            <a:ext cx="227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>
                <a:latin typeface="Verdana" pitchFamily="34" charset="0"/>
              </a:rPr>
              <a:t>© Copyright 2011 Rockwell Collins, Inc. </a:t>
            </a:r>
          </a:p>
          <a:p>
            <a:r>
              <a:rPr lang="en-US" sz="800" dirty="0">
                <a:latin typeface="Verdana" pitchFamily="34" charset="0"/>
              </a:rPr>
              <a:t>All rights reserved.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7"/>
          <p:cNvGrpSpPr/>
          <p:nvPr/>
        </p:nvGrpSpPr>
        <p:grpSpPr>
          <a:xfrm>
            <a:off x="1642608" y="1524000"/>
            <a:ext cx="6663192" cy="3076575"/>
            <a:chOff x="533400" y="1524000"/>
            <a:chExt cx="8458200" cy="3905379"/>
          </a:xfrm>
        </p:grpSpPr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3486150" y="1981200"/>
              <a:ext cx="2438400" cy="2438400"/>
            </a:xfrm>
            <a:custGeom>
              <a:avLst/>
              <a:gdLst>
                <a:gd name="G0" fmla="+- -5887686 0 0"/>
                <a:gd name="G1" fmla="+- -10019528 0 0"/>
                <a:gd name="G2" fmla="+- -5887686 0 -10019528"/>
                <a:gd name="G3" fmla="+- 10800 0 0"/>
                <a:gd name="G4" fmla="+- 0 0 -588768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538 0 0"/>
                <a:gd name="G9" fmla="+- 0 0 -10019528"/>
                <a:gd name="G10" fmla="+- 8538 0 2700"/>
                <a:gd name="G11" fmla="cos G10 -5887686"/>
                <a:gd name="G12" fmla="sin G10 -5887686"/>
                <a:gd name="G13" fmla="cos 13500 -5887686"/>
                <a:gd name="G14" fmla="sin 13500 -5887686"/>
                <a:gd name="G15" fmla="+- G11 10800 0"/>
                <a:gd name="G16" fmla="+- G12 10800 0"/>
                <a:gd name="G17" fmla="+- G13 10800 0"/>
                <a:gd name="G18" fmla="+- G14 10800 0"/>
                <a:gd name="G19" fmla="*/ 8538 1 2"/>
                <a:gd name="G20" fmla="+- G19 5400 0"/>
                <a:gd name="G21" fmla="cos G20 -5887686"/>
                <a:gd name="G22" fmla="sin G20 -5887686"/>
                <a:gd name="G23" fmla="+- G21 10800 0"/>
                <a:gd name="G24" fmla="+- G12 G23 G22"/>
                <a:gd name="G25" fmla="+- G22 G23 G11"/>
                <a:gd name="G26" fmla="cos 10800 -5887686"/>
                <a:gd name="G27" fmla="sin 10800 -5887686"/>
                <a:gd name="G28" fmla="cos 8538 -5887686"/>
                <a:gd name="G29" fmla="sin 8538 -588768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0019528"/>
                <a:gd name="G36" fmla="sin G34 -10019528"/>
                <a:gd name="G37" fmla="+/ -10019528 -588768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538 G39"/>
                <a:gd name="G43" fmla="sin 8538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5179 w 21600"/>
                <a:gd name="T5" fmla="*/ 1577 h 21600"/>
                <a:gd name="T6" fmla="*/ 2193 w 21600"/>
                <a:gd name="T7" fmla="*/ 6393 h 21600"/>
                <a:gd name="T8" fmla="*/ 6356 w 21600"/>
                <a:gd name="T9" fmla="*/ 3509 h 21600"/>
                <a:gd name="T10" fmla="*/ 10837 w 21600"/>
                <a:gd name="T11" fmla="*/ -2700 h 21600"/>
                <a:gd name="T12" fmla="*/ 14658 w 21600"/>
                <a:gd name="T13" fmla="*/ 1142 h 21600"/>
                <a:gd name="T14" fmla="*/ 10816 w 21600"/>
                <a:gd name="T15" fmla="*/ 496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823" y="2262"/>
                  </a:moveTo>
                  <a:cubicBezTo>
                    <a:pt x="10815" y="2262"/>
                    <a:pt x="10807" y="2262"/>
                    <a:pt x="10800" y="2262"/>
                  </a:cubicBezTo>
                  <a:cubicBezTo>
                    <a:pt x="7595" y="2261"/>
                    <a:pt x="4660" y="4056"/>
                    <a:pt x="3200" y="6908"/>
                  </a:cubicBezTo>
                  <a:lnTo>
                    <a:pt x="1186" y="5877"/>
                  </a:lnTo>
                  <a:cubicBezTo>
                    <a:pt x="3034" y="2269"/>
                    <a:pt x="6746" y="-1"/>
                    <a:pt x="10800" y="0"/>
                  </a:cubicBezTo>
                  <a:cubicBezTo>
                    <a:pt x="10810" y="0"/>
                    <a:pt x="10820" y="0"/>
                    <a:pt x="10830" y="0"/>
                  </a:cubicBezTo>
                  <a:lnTo>
                    <a:pt x="10837" y="-2700"/>
                  </a:lnTo>
                  <a:lnTo>
                    <a:pt x="14658" y="1142"/>
                  </a:lnTo>
                  <a:lnTo>
                    <a:pt x="10816" y="4962"/>
                  </a:lnTo>
                  <a:lnTo>
                    <a:pt x="10823" y="2262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486150" y="2133600"/>
              <a:ext cx="2438400" cy="2438400"/>
            </a:xfrm>
            <a:custGeom>
              <a:avLst/>
              <a:gdLst>
                <a:gd name="G0" fmla="+- 9400203 0 0"/>
                <a:gd name="G1" fmla="+- 4750589 0 0"/>
                <a:gd name="G2" fmla="+- 9400203 0 4750589"/>
                <a:gd name="G3" fmla="+- 10800 0 0"/>
                <a:gd name="G4" fmla="+- 0 0 940020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473 0 0"/>
                <a:gd name="G9" fmla="+- 0 0 4750589"/>
                <a:gd name="G10" fmla="+- 8473 0 2700"/>
                <a:gd name="G11" fmla="cos G10 9400203"/>
                <a:gd name="G12" fmla="sin G10 9400203"/>
                <a:gd name="G13" fmla="cos 13500 9400203"/>
                <a:gd name="G14" fmla="sin 13500 9400203"/>
                <a:gd name="G15" fmla="+- G11 10800 0"/>
                <a:gd name="G16" fmla="+- G12 10800 0"/>
                <a:gd name="G17" fmla="+- G13 10800 0"/>
                <a:gd name="G18" fmla="+- G14 10800 0"/>
                <a:gd name="G19" fmla="*/ 8473 1 2"/>
                <a:gd name="G20" fmla="+- G19 5400 0"/>
                <a:gd name="G21" fmla="cos G20 9400203"/>
                <a:gd name="G22" fmla="sin G20 9400203"/>
                <a:gd name="G23" fmla="+- G21 10800 0"/>
                <a:gd name="G24" fmla="+- G12 G23 G22"/>
                <a:gd name="G25" fmla="+- G22 G23 G11"/>
                <a:gd name="G26" fmla="cos 10800 9400203"/>
                <a:gd name="G27" fmla="sin 10800 9400203"/>
                <a:gd name="G28" fmla="cos 8473 9400203"/>
                <a:gd name="G29" fmla="sin 8473 940020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4750589"/>
                <a:gd name="G36" fmla="sin G34 4750589"/>
                <a:gd name="G37" fmla="+/ 4750589 940020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473 G39"/>
                <a:gd name="G43" fmla="sin 847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7469 w 21600"/>
                <a:gd name="T5" fmla="*/ 21073 h 21600"/>
                <a:gd name="T6" fmla="*/ 13699 w 21600"/>
                <a:gd name="T7" fmla="*/ 19990 h 21600"/>
                <a:gd name="T8" fmla="*/ 8187 w 21600"/>
                <a:gd name="T9" fmla="*/ 18860 h 21600"/>
                <a:gd name="T10" fmla="*/ -44 w 21600"/>
                <a:gd name="T11" fmla="*/ 18842 h 21600"/>
                <a:gd name="T12" fmla="*/ 758 w 21600"/>
                <a:gd name="T13" fmla="*/ 13436 h 21600"/>
                <a:gd name="T14" fmla="*/ 6163 w 21600"/>
                <a:gd name="T15" fmla="*/ 1423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994" y="15847"/>
                  </a:moveTo>
                  <a:cubicBezTo>
                    <a:pt x="5592" y="18002"/>
                    <a:pt x="8117" y="19273"/>
                    <a:pt x="10800" y="19273"/>
                  </a:cubicBezTo>
                  <a:cubicBezTo>
                    <a:pt x="11664" y="19272"/>
                    <a:pt x="12524" y="19140"/>
                    <a:pt x="13349" y="18880"/>
                  </a:cubicBezTo>
                  <a:lnTo>
                    <a:pt x="14049" y="21099"/>
                  </a:lnTo>
                  <a:cubicBezTo>
                    <a:pt x="12998" y="21431"/>
                    <a:pt x="11902" y="21599"/>
                    <a:pt x="10800" y="21600"/>
                  </a:cubicBezTo>
                  <a:cubicBezTo>
                    <a:pt x="7380" y="21600"/>
                    <a:pt x="4162" y="19980"/>
                    <a:pt x="2125" y="17233"/>
                  </a:cubicBezTo>
                  <a:lnTo>
                    <a:pt x="-44" y="18842"/>
                  </a:lnTo>
                  <a:lnTo>
                    <a:pt x="758" y="13436"/>
                  </a:lnTo>
                  <a:lnTo>
                    <a:pt x="6163" y="14239"/>
                  </a:lnTo>
                  <a:lnTo>
                    <a:pt x="3994" y="15847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3562350" y="2057400"/>
              <a:ext cx="2438400" cy="2438400"/>
            </a:xfrm>
            <a:custGeom>
              <a:avLst/>
              <a:gdLst>
                <a:gd name="G0" fmla="+- 828442 0 0"/>
                <a:gd name="G1" fmla="+- -2156272 0 0"/>
                <a:gd name="G2" fmla="+- 828442 0 -2156272"/>
                <a:gd name="G3" fmla="+- 10800 0 0"/>
                <a:gd name="G4" fmla="+- 0 0 8284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417 0 0"/>
                <a:gd name="G9" fmla="+- 0 0 -2156272"/>
                <a:gd name="G10" fmla="+- 8417 0 2700"/>
                <a:gd name="G11" fmla="cos G10 828442"/>
                <a:gd name="G12" fmla="sin G10 828442"/>
                <a:gd name="G13" fmla="cos 13500 828442"/>
                <a:gd name="G14" fmla="sin 13500 828442"/>
                <a:gd name="G15" fmla="+- G11 10800 0"/>
                <a:gd name="G16" fmla="+- G12 10800 0"/>
                <a:gd name="G17" fmla="+- G13 10800 0"/>
                <a:gd name="G18" fmla="+- G14 10800 0"/>
                <a:gd name="G19" fmla="*/ 8417 1 2"/>
                <a:gd name="G20" fmla="+- G19 5400 0"/>
                <a:gd name="G21" fmla="cos G20 828442"/>
                <a:gd name="G22" fmla="sin G20 828442"/>
                <a:gd name="G23" fmla="+- G21 10800 0"/>
                <a:gd name="G24" fmla="+- G12 G23 G22"/>
                <a:gd name="G25" fmla="+- G22 G23 G11"/>
                <a:gd name="G26" fmla="cos 10800 828442"/>
                <a:gd name="G27" fmla="sin 10800 828442"/>
                <a:gd name="G28" fmla="cos 8417 828442"/>
                <a:gd name="G29" fmla="sin 8417 8284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156272"/>
                <a:gd name="G36" fmla="sin G34 -2156272"/>
                <a:gd name="G37" fmla="+/ -2156272 8284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417 G39"/>
                <a:gd name="G43" fmla="sin 841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431 w 21600"/>
                <a:gd name="T5" fmla="*/ 8900 h 21600"/>
                <a:gd name="T6" fmla="*/ 18867 w 21600"/>
                <a:gd name="T7" fmla="*/ 5580 h 21600"/>
                <a:gd name="T8" fmla="*/ 19085 w 21600"/>
                <a:gd name="T9" fmla="*/ 9319 h 21600"/>
                <a:gd name="T10" fmla="*/ 23972 w 21600"/>
                <a:gd name="T11" fmla="*/ 13754 h 21600"/>
                <a:gd name="T12" fmla="*/ 19325 w 21600"/>
                <a:gd name="T13" fmla="*/ 16700 h 21600"/>
                <a:gd name="T14" fmla="*/ 16378 w 21600"/>
                <a:gd name="T15" fmla="*/ 12051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012" y="12641"/>
                  </a:moveTo>
                  <a:cubicBezTo>
                    <a:pt x="19148" y="12037"/>
                    <a:pt x="19217" y="11419"/>
                    <a:pt x="19217" y="10800"/>
                  </a:cubicBezTo>
                  <a:cubicBezTo>
                    <a:pt x="19217" y="9177"/>
                    <a:pt x="18748" y="7589"/>
                    <a:pt x="17866" y="6227"/>
                  </a:cubicBezTo>
                  <a:lnTo>
                    <a:pt x="19867" y="4933"/>
                  </a:lnTo>
                  <a:cubicBezTo>
                    <a:pt x="20998" y="6681"/>
                    <a:pt x="21600" y="8718"/>
                    <a:pt x="21600" y="10800"/>
                  </a:cubicBezTo>
                  <a:cubicBezTo>
                    <a:pt x="21600" y="11595"/>
                    <a:pt x="21512" y="12387"/>
                    <a:pt x="21338" y="13163"/>
                  </a:cubicBezTo>
                  <a:lnTo>
                    <a:pt x="23972" y="13754"/>
                  </a:lnTo>
                  <a:lnTo>
                    <a:pt x="19325" y="16700"/>
                  </a:lnTo>
                  <a:lnTo>
                    <a:pt x="16378" y="12051"/>
                  </a:lnTo>
                  <a:lnTo>
                    <a:pt x="19012" y="1264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752600" y="2819400"/>
              <a:ext cx="762000" cy="7620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700"/>
                <a:t>PATTERN &amp; COMP SPEC</a:t>
              </a:r>
            </a:p>
            <a:p>
              <a:pPr algn="ctr"/>
              <a:r>
                <a:rPr lang="en-US" sz="700"/>
                <a:t>LIBRARY</a:t>
              </a: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2952750" y="2819400"/>
              <a:ext cx="1066800" cy="762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700" dirty="0" smtClean="0"/>
                <a:t>SYSTEM MODELING ENVIRONMENT</a:t>
              </a:r>
              <a:endParaRPr lang="en-US" sz="700" dirty="0"/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5238750" y="1752600"/>
              <a:ext cx="1066800" cy="762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700" dirty="0" smtClean="0"/>
                <a:t>INSTANTIATE ARCH PATTERNS </a:t>
              </a:r>
            </a:p>
            <a:p>
              <a:pPr algn="ctr"/>
              <a:r>
                <a:rPr lang="en-US" sz="700" dirty="0" smtClean="0"/>
                <a:t>&amp; CHECK CONSTRAINTS</a:t>
              </a: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5238750" y="4010025"/>
              <a:ext cx="1066800" cy="762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700"/>
                <a:t>COMPOSITIONAL REASONING &amp; ANALYSIS</a:t>
              </a:r>
            </a:p>
          </p:txBody>
        </p:sp>
        <p:sp>
          <p:nvSpPr>
            <p:cNvPr id="22" name="AutoShape 9"/>
            <p:cNvSpPr>
              <a:spLocks noChangeArrowheads="1"/>
            </p:cNvSpPr>
            <p:nvPr/>
          </p:nvSpPr>
          <p:spPr bwMode="auto">
            <a:xfrm>
              <a:off x="4476750" y="2743200"/>
              <a:ext cx="762000" cy="9144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700" dirty="0"/>
                <a:t>SYSTEM </a:t>
              </a:r>
              <a:r>
                <a:rPr lang="en-US" sz="700" dirty="0" smtClean="0"/>
                <a:t>MODEL</a:t>
              </a:r>
            </a:p>
            <a:p>
              <a:pPr algn="ctr"/>
              <a:r>
                <a:rPr lang="en-US" sz="700" dirty="0" smtClean="0"/>
                <a:t>(AADL)</a:t>
              </a:r>
              <a:endParaRPr lang="en-US" sz="700" dirty="0"/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6705600" y="2819400"/>
              <a:ext cx="762000" cy="762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700"/>
                <a:t>AUTO</a:t>
              </a:r>
            </a:p>
            <a:p>
              <a:pPr algn="ctr"/>
              <a:r>
                <a:rPr lang="en-US" sz="700"/>
                <a:t>GENERATE</a:t>
              </a:r>
            </a:p>
          </p:txBody>
        </p:sp>
        <p:sp>
          <p:nvSpPr>
            <p:cNvPr id="24" name="AutoShape 11"/>
            <p:cNvSpPr>
              <a:spLocks noChangeArrowheads="1"/>
            </p:cNvSpPr>
            <p:nvPr/>
          </p:nvSpPr>
          <p:spPr bwMode="auto">
            <a:xfrm>
              <a:off x="7772400" y="2819400"/>
              <a:ext cx="1066800" cy="7620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700"/>
                <a:t>SYSTEM IMPLEMENTATION</a:t>
              </a:r>
            </a:p>
          </p:txBody>
        </p:sp>
        <p:cxnSp>
          <p:nvCxnSpPr>
            <p:cNvPr id="25" name="AutoShape 12"/>
            <p:cNvCxnSpPr>
              <a:cxnSpLocks noChangeShapeType="1"/>
              <a:stCxn id="23" idx="3"/>
              <a:endCxn id="24" idx="1"/>
            </p:cNvCxnSpPr>
            <p:nvPr/>
          </p:nvCxnSpPr>
          <p:spPr bwMode="auto">
            <a:xfrm>
              <a:off x="7467600" y="32004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8"/>
            <p:cNvCxnSpPr>
              <a:cxnSpLocks noChangeShapeType="1"/>
              <a:stCxn id="18" idx="4"/>
              <a:endCxn id="19" idx="1"/>
            </p:cNvCxnSpPr>
            <p:nvPr/>
          </p:nvCxnSpPr>
          <p:spPr bwMode="auto">
            <a:xfrm>
              <a:off x="2514600" y="3200400"/>
              <a:ext cx="4381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9"/>
            <p:cNvCxnSpPr>
              <a:cxnSpLocks noChangeShapeType="1"/>
              <a:stCxn id="19" idx="3"/>
              <a:endCxn id="22" idx="1"/>
            </p:cNvCxnSpPr>
            <p:nvPr/>
          </p:nvCxnSpPr>
          <p:spPr bwMode="auto">
            <a:xfrm>
              <a:off x="4019550" y="3200400"/>
              <a:ext cx="457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0"/>
            <p:cNvCxnSpPr>
              <a:cxnSpLocks noChangeShapeType="1"/>
              <a:stCxn id="22" idx="3"/>
              <a:endCxn id="23" idx="1"/>
            </p:cNvCxnSpPr>
            <p:nvPr/>
          </p:nvCxnSpPr>
          <p:spPr bwMode="auto">
            <a:xfrm>
              <a:off x="5238750" y="3200400"/>
              <a:ext cx="14668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1"/>
            <p:cNvCxnSpPr>
              <a:cxnSpLocks noChangeShapeType="1"/>
              <a:stCxn id="20" idx="1"/>
              <a:endCxn id="22" idx="0"/>
            </p:cNvCxnSpPr>
            <p:nvPr/>
          </p:nvCxnSpPr>
          <p:spPr bwMode="auto">
            <a:xfrm flipH="1">
              <a:off x="4857750" y="2133600"/>
              <a:ext cx="3810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2"/>
            <p:cNvCxnSpPr>
              <a:cxnSpLocks noChangeShapeType="1"/>
              <a:stCxn id="21" idx="1"/>
              <a:endCxn id="22" idx="2"/>
            </p:cNvCxnSpPr>
            <p:nvPr/>
          </p:nvCxnSpPr>
          <p:spPr bwMode="auto">
            <a:xfrm flipH="1" flipV="1">
              <a:off x="4857750" y="3657600"/>
              <a:ext cx="381000" cy="733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2133600" y="3581400"/>
              <a:ext cx="4953000" cy="1447800"/>
            </a:xfrm>
            <a:custGeom>
              <a:avLst/>
              <a:gdLst>
                <a:gd name="T0" fmla="*/ 8 w 2900"/>
                <a:gd name="T1" fmla="*/ 624 h 912"/>
                <a:gd name="T2" fmla="*/ 14 w 2900"/>
                <a:gd name="T3" fmla="*/ 864 h 912"/>
                <a:gd name="T4" fmla="*/ 92 w 2900"/>
                <a:gd name="T5" fmla="*/ 912 h 912"/>
                <a:gd name="T6" fmla="*/ 2837 w 2900"/>
                <a:gd name="T7" fmla="*/ 912 h 912"/>
                <a:gd name="T8" fmla="*/ 2894 w 2900"/>
                <a:gd name="T9" fmla="*/ 864 h 912"/>
                <a:gd name="T10" fmla="*/ 2894 w 2900"/>
                <a:gd name="T11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0" h="912">
                  <a:moveTo>
                    <a:pt x="8" y="624"/>
                  </a:moveTo>
                  <a:cubicBezTo>
                    <a:pt x="7" y="664"/>
                    <a:pt x="0" y="816"/>
                    <a:pt x="14" y="864"/>
                  </a:cubicBezTo>
                  <a:cubicBezTo>
                    <a:pt x="14" y="864"/>
                    <a:pt x="32" y="912"/>
                    <a:pt x="92" y="912"/>
                  </a:cubicBezTo>
                  <a:cubicBezTo>
                    <a:pt x="1464" y="912"/>
                    <a:pt x="2837" y="912"/>
                    <a:pt x="2837" y="912"/>
                  </a:cubicBezTo>
                  <a:cubicBezTo>
                    <a:pt x="2900" y="909"/>
                    <a:pt x="2894" y="864"/>
                    <a:pt x="2894" y="864"/>
                  </a:cubicBezTo>
                  <a:lnTo>
                    <a:pt x="289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" name="AutoShape 24"/>
            <p:cNvSpPr>
              <a:spLocks noChangeArrowheads="1"/>
            </p:cNvSpPr>
            <p:nvPr/>
          </p:nvSpPr>
          <p:spPr bwMode="auto">
            <a:xfrm>
              <a:off x="685800" y="1905000"/>
              <a:ext cx="762000" cy="6096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700"/>
                <a:t>ARCH PATTERN MODELS</a:t>
              </a:r>
            </a:p>
          </p:txBody>
        </p:sp>
        <p:sp>
          <p:nvSpPr>
            <p:cNvPr id="33" name="AutoShape 25"/>
            <p:cNvSpPr>
              <a:spLocks noChangeArrowheads="1"/>
            </p:cNvSpPr>
            <p:nvPr/>
          </p:nvSpPr>
          <p:spPr bwMode="auto">
            <a:xfrm>
              <a:off x="685800" y="3886200"/>
              <a:ext cx="762000" cy="6096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700"/>
                <a:t>COMPONENT MODELS</a:t>
              </a: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685800" y="2819400"/>
              <a:ext cx="762000" cy="762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700"/>
                <a:t>ANNOTATE </a:t>
              </a:r>
            </a:p>
            <a:p>
              <a:pPr algn="ctr"/>
              <a:r>
                <a:rPr lang="en-US" sz="700"/>
                <a:t>&amp; VERIFY MODELS</a:t>
              </a:r>
            </a:p>
          </p:txBody>
        </p:sp>
        <p:cxnSp>
          <p:nvCxnSpPr>
            <p:cNvPr id="35" name="AutoShape 27"/>
            <p:cNvCxnSpPr>
              <a:cxnSpLocks noChangeShapeType="1"/>
              <a:stCxn id="34" idx="3"/>
              <a:endCxn id="18" idx="2"/>
            </p:cNvCxnSpPr>
            <p:nvPr/>
          </p:nvCxnSpPr>
          <p:spPr bwMode="auto">
            <a:xfrm>
              <a:off x="1447800" y="32004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29"/>
            <p:cNvCxnSpPr>
              <a:cxnSpLocks noChangeShapeType="1"/>
              <a:stCxn id="32" idx="2"/>
              <a:endCxn id="34" idx="0"/>
            </p:cNvCxnSpPr>
            <p:nvPr/>
          </p:nvCxnSpPr>
          <p:spPr bwMode="auto">
            <a:xfrm>
              <a:off x="1066800" y="2514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30"/>
            <p:cNvCxnSpPr>
              <a:cxnSpLocks noChangeShapeType="1"/>
              <a:stCxn id="33" idx="0"/>
              <a:endCxn id="34" idx="2"/>
            </p:cNvCxnSpPr>
            <p:nvPr/>
          </p:nvCxnSpPr>
          <p:spPr bwMode="auto">
            <a:xfrm flipV="1">
              <a:off x="1066800" y="35814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AutoShape 31"/>
            <p:cNvSpPr>
              <a:spLocks noChangeArrowheads="1"/>
            </p:cNvSpPr>
            <p:nvPr/>
          </p:nvSpPr>
          <p:spPr bwMode="auto">
            <a:xfrm>
              <a:off x="1752600" y="3810000"/>
              <a:ext cx="762000" cy="7620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700"/>
                <a:t>COMPONENT</a:t>
              </a:r>
            </a:p>
            <a:p>
              <a:pPr algn="ctr"/>
              <a:r>
                <a:rPr lang="en-US" sz="700"/>
                <a:t>LIBRARY</a:t>
              </a:r>
            </a:p>
          </p:txBody>
        </p:sp>
        <p:cxnSp>
          <p:nvCxnSpPr>
            <p:cNvPr id="39" name="AutoShape 32"/>
            <p:cNvCxnSpPr>
              <a:cxnSpLocks noChangeShapeType="1"/>
              <a:stCxn id="33" idx="3"/>
              <a:endCxn id="38" idx="2"/>
            </p:cNvCxnSpPr>
            <p:nvPr/>
          </p:nvCxnSpPr>
          <p:spPr bwMode="auto">
            <a:xfrm>
              <a:off x="1447800" y="41910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2819400" y="1524000"/>
              <a:ext cx="3581400" cy="3886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6553200" y="1524000"/>
              <a:ext cx="2438400" cy="3886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533400" y="1524000"/>
              <a:ext cx="2133600" cy="3886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979250" y="5149850"/>
              <a:ext cx="1235553" cy="273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800"/>
                <a:t>SPECIFICATION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3672051" y="5149850"/>
              <a:ext cx="1795136" cy="273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800"/>
                <a:t>SYSTEM DEVELOPMENT</a:t>
              </a:r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7348113" y="5149850"/>
              <a:ext cx="873975" cy="27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800"/>
                <a:t>FOUNDRY</a:t>
              </a: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2133925" y="1880706"/>
              <a:ext cx="3097975" cy="928643"/>
            </a:xfrm>
            <a:custGeom>
              <a:avLst/>
              <a:gdLst>
                <a:gd name="connsiteX0" fmla="*/ 0 w 3095625"/>
                <a:gd name="connsiteY0" fmla="*/ 771525 h 771525"/>
                <a:gd name="connsiteX1" fmla="*/ 0 w 3095625"/>
                <a:gd name="connsiteY1" fmla="*/ 47625 h 771525"/>
                <a:gd name="connsiteX2" fmla="*/ 3095625 w 3095625"/>
                <a:gd name="connsiteY2" fmla="*/ 0 h 771525"/>
                <a:gd name="connsiteX3" fmla="*/ 3095625 w 3095625"/>
                <a:gd name="connsiteY3" fmla="*/ 0 h 771525"/>
                <a:gd name="connsiteX0" fmla="*/ 9525 w 3105150"/>
                <a:gd name="connsiteY0" fmla="*/ 771525 h 771525"/>
                <a:gd name="connsiteX1" fmla="*/ 0 w 3105150"/>
                <a:gd name="connsiteY1" fmla="*/ 0 h 771525"/>
                <a:gd name="connsiteX2" fmla="*/ 3105150 w 3105150"/>
                <a:gd name="connsiteY2" fmla="*/ 0 h 771525"/>
                <a:gd name="connsiteX3" fmla="*/ 3105150 w 3105150"/>
                <a:gd name="connsiteY3" fmla="*/ 0 h 771525"/>
                <a:gd name="connsiteX0" fmla="*/ 9525 w 3105150"/>
                <a:gd name="connsiteY0" fmla="*/ 813858 h 813858"/>
                <a:gd name="connsiteX1" fmla="*/ 0 w 3105150"/>
                <a:gd name="connsiteY1" fmla="*/ 42333 h 813858"/>
                <a:gd name="connsiteX2" fmla="*/ 3105150 w 3105150"/>
                <a:gd name="connsiteY2" fmla="*/ 42333 h 813858"/>
                <a:gd name="connsiteX3" fmla="*/ 3105150 w 3105150"/>
                <a:gd name="connsiteY3" fmla="*/ 42333 h 813858"/>
                <a:gd name="connsiteX0" fmla="*/ 9525 w 3105150"/>
                <a:gd name="connsiteY0" fmla="*/ 771525 h 771525"/>
                <a:gd name="connsiteX1" fmla="*/ 0 w 3105150"/>
                <a:gd name="connsiteY1" fmla="*/ 0 h 771525"/>
                <a:gd name="connsiteX2" fmla="*/ 3105150 w 3105150"/>
                <a:gd name="connsiteY2" fmla="*/ 0 h 771525"/>
                <a:gd name="connsiteX3" fmla="*/ 3105150 w 3105150"/>
                <a:gd name="connsiteY3" fmla="*/ 0 h 771525"/>
                <a:gd name="connsiteX0" fmla="*/ 237081 w 3332706"/>
                <a:gd name="connsiteY0" fmla="*/ 828675 h 828675"/>
                <a:gd name="connsiteX1" fmla="*/ 227556 w 3332706"/>
                <a:gd name="connsiteY1" fmla="*/ 57150 h 828675"/>
                <a:gd name="connsiteX2" fmla="*/ 3332706 w 3332706"/>
                <a:gd name="connsiteY2" fmla="*/ 57150 h 828675"/>
                <a:gd name="connsiteX3" fmla="*/ 3332706 w 3332706"/>
                <a:gd name="connsiteY3" fmla="*/ 57150 h 828675"/>
                <a:gd name="connsiteX0" fmla="*/ 237081 w 3332706"/>
                <a:gd name="connsiteY0" fmla="*/ 839228 h 839228"/>
                <a:gd name="connsiteX1" fmla="*/ 227556 w 3332706"/>
                <a:gd name="connsiteY1" fmla="*/ 67703 h 839228"/>
                <a:gd name="connsiteX2" fmla="*/ 379956 w 3332706"/>
                <a:gd name="connsiteY2" fmla="*/ 39128 h 839228"/>
                <a:gd name="connsiteX3" fmla="*/ 3332706 w 3332706"/>
                <a:gd name="connsiteY3" fmla="*/ 67703 h 839228"/>
                <a:gd name="connsiteX4" fmla="*/ 3332706 w 3332706"/>
                <a:gd name="connsiteY4" fmla="*/ 67703 h 839228"/>
                <a:gd name="connsiteX0" fmla="*/ 228612 w 3324237"/>
                <a:gd name="connsiteY0" fmla="*/ 839228 h 839228"/>
                <a:gd name="connsiteX1" fmla="*/ 12 w 3324237"/>
                <a:gd name="connsiteY1" fmla="*/ 220103 h 839228"/>
                <a:gd name="connsiteX2" fmla="*/ 219087 w 3324237"/>
                <a:gd name="connsiteY2" fmla="*/ 67703 h 839228"/>
                <a:gd name="connsiteX3" fmla="*/ 371487 w 3324237"/>
                <a:gd name="connsiteY3" fmla="*/ 39128 h 839228"/>
                <a:gd name="connsiteX4" fmla="*/ 3324237 w 3324237"/>
                <a:gd name="connsiteY4" fmla="*/ 67703 h 839228"/>
                <a:gd name="connsiteX5" fmla="*/ 3324237 w 3324237"/>
                <a:gd name="connsiteY5" fmla="*/ 67703 h 839228"/>
                <a:gd name="connsiteX0" fmla="*/ 126580 w 3222205"/>
                <a:gd name="connsiteY0" fmla="*/ 802857 h 802857"/>
                <a:gd name="connsiteX1" fmla="*/ 107530 w 3222205"/>
                <a:gd name="connsiteY1" fmla="*/ 269457 h 802857"/>
                <a:gd name="connsiteX2" fmla="*/ 117055 w 3222205"/>
                <a:gd name="connsiteY2" fmla="*/ 31332 h 802857"/>
                <a:gd name="connsiteX3" fmla="*/ 269455 w 3222205"/>
                <a:gd name="connsiteY3" fmla="*/ 2757 h 802857"/>
                <a:gd name="connsiteX4" fmla="*/ 3222205 w 3222205"/>
                <a:gd name="connsiteY4" fmla="*/ 31332 h 802857"/>
                <a:gd name="connsiteX5" fmla="*/ 3222205 w 3222205"/>
                <a:gd name="connsiteY5" fmla="*/ 31332 h 802857"/>
                <a:gd name="connsiteX0" fmla="*/ 127970 w 3223595"/>
                <a:gd name="connsiteY0" fmla="*/ 802857 h 802857"/>
                <a:gd name="connsiteX1" fmla="*/ 137495 w 3223595"/>
                <a:gd name="connsiteY1" fmla="*/ 269457 h 802857"/>
                <a:gd name="connsiteX2" fmla="*/ 118445 w 3223595"/>
                <a:gd name="connsiteY2" fmla="*/ 31332 h 802857"/>
                <a:gd name="connsiteX3" fmla="*/ 270845 w 3223595"/>
                <a:gd name="connsiteY3" fmla="*/ 2757 h 802857"/>
                <a:gd name="connsiteX4" fmla="*/ 3223595 w 3223595"/>
                <a:gd name="connsiteY4" fmla="*/ 31332 h 802857"/>
                <a:gd name="connsiteX5" fmla="*/ 3223595 w 3223595"/>
                <a:gd name="connsiteY5" fmla="*/ 31332 h 802857"/>
                <a:gd name="connsiteX0" fmla="*/ 119461 w 3215086"/>
                <a:gd name="connsiteY0" fmla="*/ 800100 h 800100"/>
                <a:gd name="connsiteX1" fmla="*/ 128986 w 3215086"/>
                <a:gd name="connsiteY1" fmla="*/ 266700 h 800100"/>
                <a:gd name="connsiteX2" fmla="*/ 262336 w 3215086"/>
                <a:gd name="connsiteY2" fmla="*/ 0 h 800100"/>
                <a:gd name="connsiteX3" fmla="*/ 3215086 w 3215086"/>
                <a:gd name="connsiteY3" fmla="*/ 28575 h 800100"/>
                <a:gd name="connsiteX4" fmla="*/ 3215086 w 3215086"/>
                <a:gd name="connsiteY4" fmla="*/ 28575 h 800100"/>
                <a:gd name="connsiteX0" fmla="*/ 75025 w 3170650"/>
                <a:gd name="connsiteY0" fmla="*/ 782287 h 782287"/>
                <a:gd name="connsiteX1" fmla="*/ 84550 w 3170650"/>
                <a:gd name="connsiteY1" fmla="*/ 248887 h 782287"/>
                <a:gd name="connsiteX2" fmla="*/ 289152 w 3170650"/>
                <a:gd name="connsiteY2" fmla="*/ 0 h 782287"/>
                <a:gd name="connsiteX3" fmla="*/ 3170650 w 3170650"/>
                <a:gd name="connsiteY3" fmla="*/ 10762 h 782287"/>
                <a:gd name="connsiteX4" fmla="*/ 3170650 w 3170650"/>
                <a:gd name="connsiteY4" fmla="*/ 10762 h 782287"/>
                <a:gd name="connsiteX0" fmla="*/ 75025 w 3170650"/>
                <a:gd name="connsiteY0" fmla="*/ 782287 h 782287"/>
                <a:gd name="connsiteX1" fmla="*/ 84550 w 3170650"/>
                <a:gd name="connsiteY1" fmla="*/ 248887 h 782287"/>
                <a:gd name="connsiteX2" fmla="*/ 289152 w 3170650"/>
                <a:gd name="connsiteY2" fmla="*/ 0 h 782287"/>
                <a:gd name="connsiteX3" fmla="*/ 3170650 w 3170650"/>
                <a:gd name="connsiteY3" fmla="*/ 10762 h 782287"/>
                <a:gd name="connsiteX4" fmla="*/ 3170650 w 3170650"/>
                <a:gd name="connsiteY4" fmla="*/ 10762 h 782287"/>
                <a:gd name="connsiteX0" fmla="*/ 80024 w 3175649"/>
                <a:gd name="connsiteY0" fmla="*/ 782287 h 782287"/>
                <a:gd name="connsiteX1" fmla="*/ 77674 w 3175649"/>
                <a:gd name="connsiteY1" fmla="*/ 254824 h 782287"/>
                <a:gd name="connsiteX2" fmla="*/ 294151 w 3175649"/>
                <a:gd name="connsiteY2" fmla="*/ 0 h 782287"/>
                <a:gd name="connsiteX3" fmla="*/ 3175649 w 3175649"/>
                <a:gd name="connsiteY3" fmla="*/ 10762 h 782287"/>
                <a:gd name="connsiteX4" fmla="*/ 3175649 w 3175649"/>
                <a:gd name="connsiteY4" fmla="*/ 10762 h 782287"/>
                <a:gd name="connsiteX0" fmla="*/ 59015 w 3154640"/>
                <a:gd name="connsiteY0" fmla="*/ 782287 h 782287"/>
                <a:gd name="connsiteX1" fmla="*/ 56665 w 3154640"/>
                <a:gd name="connsiteY1" fmla="*/ 254824 h 782287"/>
                <a:gd name="connsiteX2" fmla="*/ 273142 w 3154640"/>
                <a:gd name="connsiteY2" fmla="*/ 0 h 782287"/>
                <a:gd name="connsiteX3" fmla="*/ 3154640 w 3154640"/>
                <a:gd name="connsiteY3" fmla="*/ 10762 h 782287"/>
                <a:gd name="connsiteX4" fmla="*/ 3154640 w 3154640"/>
                <a:gd name="connsiteY4" fmla="*/ 10762 h 782287"/>
                <a:gd name="connsiteX0" fmla="*/ 2350 w 3097975"/>
                <a:gd name="connsiteY0" fmla="*/ 782287 h 782287"/>
                <a:gd name="connsiteX1" fmla="*/ 0 w 3097975"/>
                <a:gd name="connsiteY1" fmla="*/ 254824 h 782287"/>
                <a:gd name="connsiteX2" fmla="*/ 216477 w 3097975"/>
                <a:gd name="connsiteY2" fmla="*/ 0 h 782287"/>
                <a:gd name="connsiteX3" fmla="*/ 3097975 w 3097975"/>
                <a:gd name="connsiteY3" fmla="*/ 10762 h 782287"/>
                <a:gd name="connsiteX4" fmla="*/ 3097975 w 3097975"/>
                <a:gd name="connsiteY4" fmla="*/ 10762 h 782287"/>
                <a:gd name="connsiteX0" fmla="*/ 2350 w 3097975"/>
                <a:gd name="connsiteY0" fmla="*/ 782287 h 782287"/>
                <a:gd name="connsiteX1" fmla="*/ 0 w 3097975"/>
                <a:gd name="connsiteY1" fmla="*/ 254824 h 782287"/>
                <a:gd name="connsiteX2" fmla="*/ 216477 w 3097975"/>
                <a:gd name="connsiteY2" fmla="*/ 0 h 782287"/>
                <a:gd name="connsiteX3" fmla="*/ 3097975 w 3097975"/>
                <a:gd name="connsiteY3" fmla="*/ 10762 h 782287"/>
                <a:gd name="connsiteX4" fmla="*/ 3097975 w 3097975"/>
                <a:gd name="connsiteY4" fmla="*/ 10762 h 782287"/>
                <a:gd name="connsiteX0" fmla="*/ 2350 w 3097975"/>
                <a:gd name="connsiteY0" fmla="*/ 782287 h 782287"/>
                <a:gd name="connsiteX1" fmla="*/ 0 w 3097975"/>
                <a:gd name="connsiteY1" fmla="*/ 165759 h 782287"/>
                <a:gd name="connsiteX2" fmla="*/ 216477 w 3097975"/>
                <a:gd name="connsiteY2" fmla="*/ 0 h 782287"/>
                <a:gd name="connsiteX3" fmla="*/ 3097975 w 3097975"/>
                <a:gd name="connsiteY3" fmla="*/ 10762 h 782287"/>
                <a:gd name="connsiteX4" fmla="*/ 3097975 w 3097975"/>
                <a:gd name="connsiteY4" fmla="*/ 10762 h 782287"/>
                <a:gd name="connsiteX0" fmla="*/ 2350 w 3097975"/>
                <a:gd name="connsiteY0" fmla="*/ 782287 h 782287"/>
                <a:gd name="connsiteX1" fmla="*/ 0 w 3097975"/>
                <a:gd name="connsiteY1" fmla="*/ 165759 h 782287"/>
                <a:gd name="connsiteX2" fmla="*/ 216477 w 3097975"/>
                <a:gd name="connsiteY2" fmla="*/ 0 h 782287"/>
                <a:gd name="connsiteX3" fmla="*/ 3097975 w 3097975"/>
                <a:gd name="connsiteY3" fmla="*/ 10762 h 782287"/>
                <a:gd name="connsiteX4" fmla="*/ 3097975 w 3097975"/>
                <a:gd name="connsiteY4" fmla="*/ 10762 h 782287"/>
                <a:gd name="connsiteX0" fmla="*/ 2350 w 3097975"/>
                <a:gd name="connsiteY0" fmla="*/ 782287 h 782287"/>
                <a:gd name="connsiteX1" fmla="*/ 0 w 3097975"/>
                <a:gd name="connsiteY1" fmla="*/ 165759 h 782287"/>
                <a:gd name="connsiteX2" fmla="*/ 216477 w 3097975"/>
                <a:gd name="connsiteY2" fmla="*/ 0 h 782287"/>
                <a:gd name="connsiteX3" fmla="*/ 3097975 w 3097975"/>
                <a:gd name="connsiteY3" fmla="*/ 10762 h 782287"/>
                <a:gd name="connsiteX4" fmla="*/ 3097975 w 3097975"/>
                <a:gd name="connsiteY4" fmla="*/ 10762 h 782287"/>
                <a:gd name="connsiteX0" fmla="*/ 2350 w 3097975"/>
                <a:gd name="connsiteY0" fmla="*/ 782287 h 782287"/>
                <a:gd name="connsiteX1" fmla="*/ 0 w 3097975"/>
                <a:gd name="connsiteY1" fmla="*/ 165759 h 782287"/>
                <a:gd name="connsiteX2" fmla="*/ 216477 w 3097975"/>
                <a:gd name="connsiteY2" fmla="*/ 0 h 782287"/>
                <a:gd name="connsiteX3" fmla="*/ 3097975 w 3097975"/>
                <a:gd name="connsiteY3" fmla="*/ 10762 h 782287"/>
                <a:gd name="connsiteX4" fmla="*/ 3097975 w 3097975"/>
                <a:gd name="connsiteY4" fmla="*/ 10762 h 782287"/>
                <a:gd name="connsiteX0" fmla="*/ 2350 w 3097975"/>
                <a:gd name="connsiteY0" fmla="*/ 782287 h 782287"/>
                <a:gd name="connsiteX1" fmla="*/ 0 w 3097975"/>
                <a:gd name="connsiteY1" fmla="*/ 165759 h 782287"/>
                <a:gd name="connsiteX2" fmla="*/ 216477 w 3097975"/>
                <a:gd name="connsiteY2" fmla="*/ 0 h 782287"/>
                <a:gd name="connsiteX3" fmla="*/ 3097975 w 3097975"/>
                <a:gd name="connsiteY3" fmla="*/ 10762 h 782287"/>
                <a:gd name="connsiteX4" fmla="*/ 3097975 w 3097975"/>
                <a:gd name="connsiteY4" fmla="*/ 10762 h 782287"/>
                <a:gd name="connsiteX0" fmla="*/ 2858 w 3098483"/>
                <a:gd name="connsiteY0" fmla="*/ 782287 h 782287"/>
                <a:gd name="connsiteX1" fmla="*/ 508 w 3098483"/>
                <a:gd name="connsiteY1" fmla="*/ 165759 h 782287"/>
                <a:gd name="connsiteX2" fmla="*/ 216985 w 3098483"/>
                <a:gd name="connsiteY2" fmla="*/ 0 h 782287"/>
                <a:gd name="connsiteX3" fmla="*/ 3098483 w 3098483"/>
                <a:gd name="connsiteY3" fmla="*/ 10762 h 782287"/>
                <a:gd name="connsiteX4" fmla="*/ 3098483 w 3098483"/>
                <a:gd name="connsiteY4" fmla="*/ 10762 h 782287"/>
                <a:gd name="connsiteX0" fmla="*/ 2858 w 3262272"/>
                <a:gd name="connsiteY0" fmla="*/ 1020907 h 1020907"/>
                <a:gd name="connsiteX1" fmla="*/ 508 w 3262272"/>
                <a:gd name="connsiteY1" fmla="*/ 404379 h 1020907"/>
                <a:gd name="connsiteX2" fmla="*/ 216985 w 3262272"/>
                <a:gd name="connsiteY2" fmla="*/ 238620 h 1020907"/>
                <a:gd name="connsiteX3" fmla="*/ 3098483 w 3262272"/>
                <a:gd name="connsiteY3" fmla="*/ 249382 h 1020907"/>
                <a:gd name="connsiteX4" fmla="*/ 2878789 w 3262272"/>
                <a:gd name="connsiteY4" fmla="*/ 0 h 1020907"/>
                <a:gd name="connsiteX0" fmla="*/ 2858 w 3261336"/>
                <a:gd name="connsiteY0" fmla="*/ 1029428 h 1029428"/>
                <a:gd name="connsiteX1" fmla="*/ 508 w 3261336"/>
                <a:gd name="connsiteY1" fmla="*/ 412900 h 1029428"/>
                <a:gd name="connsiteX2" fmla="*/ 216985 w 3261336"/>
                <a:gd name="connsiteY2" fmla="*/ 247141 h 1029428"/>
                <a:gd name="connsiteX3" fmla="*/ 3098483 w 3261336"/>
                <a:gd name="connsiteY3" fmla="*/ 257903 h 1029428"/>
                <a:gd name="connsiteX4" fmla="*/ 2878789 w 3261336"/>
                <a:gd name="connsiteY4" fmla="*/ 8521 h 1029428"/>
                <a:gd name="connsiteX0" fmla="*/ 2858 w 3000597"/>
                <a:gd name="connsiteY0" fmla="*/ 1031677 h 1031677"/>
                <a:gd name="connsiteX1" fmla="*/ 508 w 3000597"/>
                <a:gd name="connsiteY1" fmla="*/ 415149 h 1031677"/>
                <a:gd name="connsiteX2" fmla="*/ 216985 w 3000597"/>
                <a:gd name="connsiteY2" fmla="*/ 249390 h 1031677"/>
                <a:gd name="connsiteX3" fmla="*/ 2736286 w 3000597"/>
                <a:gd name="connsiteY3" fmla="*/ 194838 h 1031677"/>
                <a:gd name="connsiteX4" fmla="*/ 2878789 w 3000597"/>
                <a:gd name="connsiteY4" fmla="*/ 10770 h 1031677"/>
                <a:gd name="connsiteX0" fmla="*/ 2858 w 2878789"/>
                <a:gd name="connsiteY0" fmla="*/ 1020907 h 1020907"/>
                <a:gd name="connsiteX1" fmla="*/ 508 w 2878789"/>
                <a:gd name="connsiteY1" fmla="*/ 404379 h 1020907"/>
                <a:gd name="connsiteX2" fmla="*/ 216985 w 2878789"/>
                <a:gd name="connsiteY2" fmla="*/ 238620 h 1020907"/>
                <a:gd name="connsiteX3" fmla="*/ 2878789 w 2878789"/>
                <a:gd name="connsiteY3" fmla="*/ 0 h 1020907"/>
                <a:gd name="connsiteX0" fmla="*/ 2858 w 3086608"/>
                <a:gd name="connsiteY0" fmla="*/ 943717 h 943717"/>
                <a:gd name="connsiteX1" fmla="*/ 508 w 3086608"/>
                <a:gd name="connsiteY1" fmla="*/ 327189 h 943717"/>
                <a:gd name="connsiteX2" fmla="*/ 216985 w 3086608"/>
                <a:gd name="connsiteY2" fmla="*/ 161430 h 943717"/>
                <a:gd name="connsiteX3" fmla="*/ 3086608 w 3086608"/>
                <a:gd name="connsiteY3" fmla="*/ 0 h 943717"/>
                <a:gd name="connsiteX0" fmla="*/ 2858 w 3086608"/>
                <a:gd name="connsiteY0" fmla="*/ 943820 h 943820"/>
                <a:gd name="connsiteX1" fmla="*/ 508 w 3086608"/>
                <a:gd name="connsiteY1" fmla="*/ 327292 h 943820"/>
                <a:gd name="connsiteX2" fmla="*/ 216985 w 3086608"/>
                <a:gd name="connsiteY2" fmla="*/ 161533 h 943820"/>
                <a:gd name="connsiteX3" fmla="*/ 3086608 w 3086608"/>
                <a:gd name="connsiteY3" fmla="*/ 103 h 943820"/>
                <a:gd name="connsiteX0" fmla="*/ 2858 w 3086608"/>
                <a:gd name="connsiteY0" fmla="*/ 947773 h 947773"/>
                <a:gd name="connsiteX1" fmla="*/ 508 w 3086608"/>
                <a:gd name="connsiteY1" fmla="*/ 331245 h 947773"/>
                <a:gd name="connsiteX2" fmla="*/ 216985 w 3086608"/>
                <a:gd name="connsiteY2" fmla="*/ 52671 h 947773"/>
                <a:gd name="connsiteX3" fmla="*/ 3086608 w 3086608"/>
                <a:gd name="connsiteY3" fmla="*/ 4056 h 947773"/>
                <a:gd name="connsiteX0" fmla="*/ 2858 w 3086608"/>
                <a:gd name="connsiteY0" fmla="*/ 944070 h 944070"/>
                <a:gd name="connsiteX1" fmla="*/ 508 w 3086608"/>
                <a:gd name="connsiteY1" fmla="*/ 327542 h 944070"/>
                <a:gd name="connsiteX2" fmla="*/ 216985 w 3086608"/>
                <a:gd name="connsiteY2" fmla="*/ 48968 h 944070"/>
                <a:gd name="connsiteX3" fmla="*/ 3086608 w 3086608"/>
                <a:gd name="connsiteY3" fmla="*/ 353 h 944070"/>
                <a:gd name="connsiteX0" fmla="*/ 2858 w 3086608"/>
                <a:gd name="connsiteY0" fmla="*/ 945058 h 945058"/>
                <a:gd name="connsiteX1" fmla="*/ 508 w 3086608"/>
                <a:gd name="connsiteY1" fmla="*/ 328530 h 945058"/>
                <a:gd name="connsiteX2" fmla="*/ 222923 w 3086608"/>
                <a:gd name="connsiteY2" fmla="*/ 26205 h 945058"/>
                <a:gd name="connsiteX3" fmla="*/ 3086608 w 3086608"/>
                <a:gd name="connsiteY3" fmla="*/ 1341 h 945058"/>
                <a:gd name="connsiteX0" fmla="*/ 2858 w 3086608"/>
                <a:gd name="connsiteY0" fmla="*/ 944307 h 944307"/>
                <a:gd name="connsiteX1" fmla="*/ 508 w 3086608"/>
                <a:gd name="connsiteY1" fmla="*/ 327779 h 944307"/>
                <a:gd name="connsiteX2" fmla="*/ 222923 w 3086608"/>
                <a:gd name="connsiteY2" fmla="*/ 25454 h 944307"/>
                <a:gd name="connsiteX3" fmla="*/ 3086608 w 3086608"/>
                <a:gd name="connsiteY3" fmla="*/ 590 h 944307"/>
                <a:gd name="connsiteX0" fmla="*/ 2858 w 3086608"/>
                <a:gd name="connsiteY0" fmla="*/ 946905 h 946905"/>
                <a:gd name="connsiteX1" fmla="*/ 508 w 3086608"/>
                <a:gd name="connsiteY1" fmla="*/ 330377 h 946905"/>
                <a:gd name="connsiteX2" fmla="*/ 222923 w 3086608"/>
                <a:gd name="connsiteY2" fmla="*/ 10239 h 946905"/>
                <a:gd name="connsiteX3" fmla="*/ 3086608 w 3086608"/>
                <a:gd name="connsiteY3" fmla="*/ 3188 h 946905"/>
                <a:gd name="connsiteX0" fmla="*/ 2858 w 3086608"/>
                <a:gd name="connsiteY0" fmla="*/ 944175 h 944175"/>
                <a:gd name="connsiteX1" fmla="*/ 508 w 3086608"/>
                <a:gd name="connsiteY1" fmla="*/ 327647 h 944175"/>
                <a:gd name="connsiteX2" fmla="*/ 222923 w 3086608"/>
                <a:gd name="connsiteY2" fmla="*/ 7509 h 944175"/>
                <a:gd name="connsiteX3" fmla="*/ 3086608 w 3086608"/>
                <a:gd name="connsiteY3" fmla="*/ 458 h 944175"/>
                <a:gd name="connsiteX0" fmla="*/ 2858 w 3086608"/>
                <a:gd name="connsiteY0" fmla="*/ 943717 h 943717"/>
                <a:gd name="connsiteX1" fmla="*/ 508 w 3086608"/>
                <a:gd name="connsiteY1" fmla="*/ 327189 h 943717"/>
                <a:gd name="connsiteX2" fmla="*/ 222923 w 3086608"/>
                <a:gd name="connsiteY2" fmla="*/ 7051 h 943717"/>
                <a:gd name="connsiteX3" fmla="*/ 3086608 w 3086608"/>
                <a:gd name="connsiteY3" fmla="*/ 0 h 943717"/>
                <a:gd name="connsiteX0" fmla="*/ 14225 w 3097975"/>
                <a:gd name="connsiteY0" fmla="*/ 943717 h 943717"/>
                <a:gd name="connsiteX1" fmla="*/ 0 w 3097975"/>
                <a:gd name="connsiteY1" fmla="*/ 238124 h 943717"/>
                <a:gd name="connsiteX2" fmla="*/ 234290 w 3097975"/>
                <a:gd name="connsiteY2" fmla="*/ 7051 h 943717"/>
                <a:gd name="connsiteX3" fmla="*/ 3097975 w 3097975"/>
                <a:gd name="connsiteY3" fmla="*/ 0 h 943717"/>
                <a:gd name="connsiteX0" fmla="*/ 1962 w 3105809"/>
                <a:gd name="connsiteY0" fmla="*/ 933668 h 933668"/>
                <a:gd name="connsiteX1" fmla="*/ 7834 w 3105809"/>
                <a:gd name="connsiteY1" fmla="*/ 238124 h 933668"/>
                <a:gd name="connsiteX2" fmla="*/ 242124 w 3105809"/>
                <a:gd name="connsiteY2" fmla="*/ 7051 h 933668"/>
                <a:gd name="connsiteX3" fmla="*/ 3105809 w 3105809"/>
                <a:gd name="connsiteY3" fmla="*/ 0 h 933668"/>
                <a:gd name="connsiteX0" fmla="*/ 0 w 3103847"/>
                <a:gd name="connsiteY0" fmla="*/ 933668 h 933668"/>
                <a:gd name="connsiteX1" fmla="*/ 5872 w 3103847"/>
                <a:gd name="connsiteY1" fmla="*/ 238124 h 933668"/>
                <a:gd name="connsiteX2" fmla="*/ 240162 w 3103847"/>
                <a:gd name="connsiteY2" fmla="*/ 7051 h 933668"/>
                <a:gd name="connsiteX3" fmla="*/ 3103847 w 3103847"/>
                <a:gd name="connsiteY3" fmla="*/ 0 h 933668"/>
                <a:gd name="connsiteX0" fmla="*/ 457 w 3104304"/>
                <a:gd name="connsiteY0" fmla="*/ 933668 h 933668"/>
                <a:gd name="connsiteX1" fmla="*/ 6329 w 3104304"/>
                <a:gd name="connsiteY1" fmla="*/ 238124 h 933668"/>
                <a:gd name="connsiteX2" fmla="*/ 240619 w 3104304"/>
                <a:gd name="connsiteY2" fmla="*/ 7051 h 933668"/>
                <a:gd name="connsiteX3" fmla="*/ 3104304 w 3104304"/>
                <a:gd name="connsiteY3" fmla="*/ 0 h 933668"/>
                <a:gd name="connsiteX0" fmla="*/ 4177 w 3097975"/>
                <a:gd name="connsiteY0" fmla="*/ 928643 h 928643"/>
                <a:gd name="connsiteX1" fmla="*/ 0 w 3097975"/>
                <a:gd name="connsiteY1" fmla="*/ 238124 h 928643"/>
                <a:gd name="connsiteX2" fmla="*/ 234290 w 3097975"/>
                <a:gd name="connsiteY2" fmla="*/ 7051 h 928643"/>
                <a:gd name="connsiteX3" fmla="*/ 3097975 w 3097975"/>
                <a:gd name="connsiteY3" fmla="*/ 0 h 92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7975" h="928643">
                  <a:moveTo>
                    <a:pt x="4177" y="928643"/>
                  </a:moveTo>
                  <a:cubicBezTo>
                    <a:pt x="790" y="572878"/>
                    <a:pt x="7525" y="687346"/>
                    <a:pt x="0" y="238124"/>
                  </a:cubicBezTo>
                  <a:cubicBezTo>
                    <a:pt x="5999" y="51336"/>
                    <a:pt x="111827" y="11112"/>
                    <a:pt x="234290" y="7051"/>
                  </a:cubicBezTo>
                  <a:lnTo>
                    <a:pt x="3097975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48600" y="6613525"/>
            <a:ext cx="849313" cy="244475"/>
          </a:xfrm>
        </p:spPr>
        <p:txBody>
          <a:bodyPr/>
          <a:lstStyle/>
          <a:p>
            <a:fld id="{C837130E-3FF9-455A-A1CC-4E75A71694C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86600" y="3505200"/>
            <a:ext cx="1828800" cy="609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Design Flow</a:t>
            </a:r>
            <a:endParaRPr lang="en-US" b="1" dirty="0"/>
          </a:p>
        </p:txBody>
      </p:sp>
      <p:grpSp>
        <p:nvGrpSpPr>
          <p:cNvPr id="5" name="Group 13"/>
          <p:cNvGrpSpPr/>
          <p:nvPr/>
        </p:nvGrpSpPr>
        <p:grpSpPr>
          <a:xfrm>
            <a:off x="5770224" y="304800"/>
            <a:ext cx="3373776" cy="1190625"/>
            <a:chOff x="457200" y="4600575"/>
            <a:chExt cx="3581400" cy="1190625"/>
          </a:xfrm>
        </p:grpSpPr>
        <p:sp>
          <p:nvSpPr>
            <p:cNvPr id="8" name="Rectangular Callout 7"/>
            <p:cNvSpPr/>
            <p:nvPr/>
          </p:nvSpPr>
          <p:spPr>
            <a:xfrm>
              <a:off x="457200" y="4600575"/>
              <a:ext cx="3581400" cy="1190625"/>
            </a:xfrm>
            <a:prstGeom prst="wedgeRectCallout">
              <a:avLst>
                <a:gd name="adj1" fmla="val -45236"/>
                <a:gd name="adj2" fmla="val 72688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/>
                <a:t>Complexity-reducing design patterns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/>
                <a:t>Capture best solutions to architectural design problems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/>
                <a:t>Reuse of formally </a:t>
              </a:r>
              <a:r>
                <a:rPr lang="en-US" sz="1200" dirty="0" smtClean="0"/>
                <a:t>verified solutions</a:t>
              </a:r>
              <a:endParaRPr lang="en-US" sz="1200" dirty="0"/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/>
                <a:t>Increase level of design abstraction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49494" y="532597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5105400" y="4876800"/>
            <a:ext cx="3200400" cy="1295400"/>
            <a:chOff x="5105400" y="4724400"/>
            <a:chExt cx="3200400" cy="1295400"/>
          </a:xfrm>
        </p:grpSpPr>
        <p:sp>
          <p:nvSpPr>
            <p:cNvPr id="7" name="Rectangular Callout 6"/>
            <p:cNvSpPr/>
            <p:nvPr/>
          </p:nvSpPr>
          <p:spPr>
            <a:xfrm>
              <a:off x="5105400" y="4724400"/>
              <a:ext cx="3200400" cy="1295400"/>
            </a:xfrm>
            <a:prstGeom prst="wedgeRectCallout">
              <a:avLst>
                <a:gd name="adj1" fmla="val -32023"/>
                <a:gd name="adj2" fmla="val -118201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/>
                <a:t>Compositional verification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/>
                <a:t>Reason </a:t>
              </a:r>
              <a:r>
                <a:rPr lang="en-US" sz="1200" dirty="0"/>
                <a:t>about system behavior based on contracts and system design model </a:t>
              </a:r>
              <a:r>
                <a:rPr lang="en-US" sz="1200" dirty="0" smtClean="0"/>
                <a:t>structure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/>
                <a:t>Compositional approach scales to large software systems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16694" y="48265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1524000" y="4876800"/>
            <a:ext cx="3429000" cy="1295400"/>
            <a:chOff x="838200" y="4648200"/>
            <a:chExt cx="3429000" cy="1295400"/>
          </a:xfrm>
        </p:grpSpPr>
        <p:sp>
          <p:nvSpPr>
            <p:cNvPr id="6" name="Rectangular Callout 5"/>
            <p:cNvSpPr/>
            <p:nvPr/>
          </p:nvSpPr>
          <p:spPr>
            <a:xfrm>
              <a:off x="838200" y="4648200"/>
              <a:ext cx="3429000" cy="1295400"/>
            </a:xfrm>
            <a:prstGeom prst="wedgeRectCallout">
              <a:avLst>
                <a:gd name="adj1" fmla="val 20044"/>
                <a:gd name="adj2" fmla="val -187326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/>
                <a:t>System architecture modeling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/>
                <a:t>Apply formal specification and analysis tools to system-level design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/>
                <a:t>Separate component specification and </a:t>
              </a:r>
              <a:r>
                <a:rPr lang="en-US" sz="1200" dirty="0" smtClean="0"/>
                <a:t>implementation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/>
                <a:t>Automated model translation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33800" y="5421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Date Placehold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1303338" y="6491288"/>
            <a:ext cx="227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>
                <a:latin typeface="Verdana" pitchFamily="34" charset="0"/>
              </a:rPr>
              <a:t>© Copyright 2011 Rockwell Collins, Inc. </a:t>
            </a:r>
          </a:p>
          <a:p>
            <a:r>
              <a:rPr lang="en-US" sz="800" dirty="0">
                <a:latin typeface="Verdana" pitchFamily="34" charset="0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7670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498080" cy="1143000"/>
          </a:xfrm>
        </p:spPr>
        <p:txBody>
          <a:bodyPr>
            <a:noAutofit/>
          </a:bodyPr>
          <a:lstStyle/>
          <a:p>
            <a:r>
              <a:rPr lang="en-US" sz="3600" dirty="0"/>
              <a:t>Complexity-Reducing </a:t>
            </a:r>
            <a:br>
              <a:rPr lang="en-US" sz="3600" dirty="0"/>
            </a:br>
            <a:r>
              <a:rPr lang="en-US" sz="3600" dirty="0"/>
              <a:t> Architectural Design Patterns</a:t>
            </a:r>
          </a:p>
        </p:txBody>
      </p:sp>
      <p:sp>
        <p:nvSpPr>
          <p:cNvPr id="308226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498080" cy="4800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Design pattern = model </a:t>
            </a:r>
            <a:r>
              <a:rPr lang="en-US" sz="2400" dirty="0" smtClean="0"/>
              <a:t>transformation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i="1" dirty="0"/>
              <a:t>p</a:t>
            </a:r>
            <a:r>
              <a:rPr lang="en-US" sz="2000" dirty="0"/>
              <a:t> : </a:t>
            </a:r>
            <a:r>
              <a:rPr lang="en-US" sz="1200" dirty="0">
                <a:latin typeface="Monotype Corsiva" pitchFamily="66" charset="0"/>
              </a:rPr>
              <a:t>M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</a:t>
            </a:r>
            <a:r>
              <a:rPr lang="en-US" sz="1200" dirty="0">
                <a:latin typeface="Monotype Corsiva" pitchFamily="66" charset="0"/>
              </a:rPr>
              <a:t>M </a:t>
            </a:r>
            <a:r>
              <a:rPr lang="en-US" sz="2000" dirty="0"/>
              <a:t>  (partial function)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Applied to system models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Reuse of verification is key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 software reuse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Guaranteed behaviors associated with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patterns (</a:t>
            </a:r>
            <a:r>
              <a:rPr lang="en-US" sz="2000" dirty="0"/>
              <a:t>and components)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Reduce/manage system complexity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Separation of concerns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System logic vs. application </a:t>
            </a:r>
            <a:r>
              <a:rPr lang="en-US" sz="2000" dirty="0" smtClean="0"/>
              <a:t>logic (e.g., fault tolerance)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Process complexity vs. design complexity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Encapsulate &amp; standardize good solutions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Raise level of abstraction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Codify best practices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February, 2012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IFIP 2012:  Mike Whalen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2236-CB14-4046-899C-5A356F5CEEFB}" type="slidenum">
              <a:rPr lang="en-US"/>
              <a:pPr/>
              <a:t>9</a:t>
            </a:fld>
            <a:endParaRPr lang="en-US" dirty="0"/>
          </a:p>
        </p:txBody>
      </p:sp>
      <p:pic>
        <p:nvPicPr>
          <p:cNvPr id="308228" name="Picture 4" descr="51Q-RLSadr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295400"/>
            <a:ext cx="18764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229" name="AutoShape 5"/>
          <p:cNvSpPr>
            <a:spLocks noChangeArrowheads="1"/>
          </p:cNvSpPr>
          <p:nvPr/>
        </p:nvSpPr>
        <p:spPr bwMode="auto">
          <a:xfrm>
            <a:off x="6096000" y="1066800"/>
            <a:ext cx="2971800" cy="2971800"/>
          </a:xfrm>
          <a:custGeom>
            <a:avLst/>
            <a:gdLst>
              <a:gd name="G0" fmla="+- 1488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889" y="16837"/>
                </a:moveTo>
                <a:cubicBezTo>
                  <a:pt x="19324" y="15152"/>
                  <a:pt x="20112" y="13012"/>
                  <a:pt x="20112" y="10800"/>
                </a:cubicBezTo>
                <a:cubicBezTo>
                  <a:pt x="20112" y="5657"/>
                  <a:pt x="15942" y="1488"/>
                  <a:pt x="10800" y="1488"/>
                </a:cubicBezTo>
                <a:cubicBezTo>
                  <a:pt x="8587" y="1487"/>
                  <a:pt x="6447" y="2275"/>
                  <a:pt x="4762" y="3710"/>
                </a:cubicBezTo>
                <a:close/>
                <a:moveTo>
                  <a:pt x="3710" y="4762"/>
                </a:moveTo>
                <a:cubicBezTo>
                  <a:pt x="2275" y="6447"/>
                  <a:pt x="1488" y="8587"/>
                  <a:pt x="1488" y="10799"/>
                </a:cubicBezTo>
                <a:cubicBezTo>
                  <a:pt x="1488" y="15942"/>
                  <a:pt x="5657" y="20112"/>
                  <a:pt x="10800" y="20112"/>
                </a:cubicBezTo>
                <a:cubicBezTo>
                  <a:pt x="13012" y="20112"/>
                  <a:pt x="15152" y="19324"/>
                  <a:pt x="16837" y="17889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1303338" y="6491288"/>
            <a:ext cx="227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>
                <a:latin typeface="Verdana" pitchFamily="34" charset="0"/>
              </a:rPr>
              <a:t>© Copyright 2011 Rockwell Collins, Inc. </a:t>
            </a:r>
          </a:p>
          <a:p>
            <a:r>
              <a:rPr lang="en-US" sz="800" dirty="0">
                <a:latin typeface="Verdana" pitchFamily="34" charset="0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7856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 build="p"/>
      <p:bldP spid="308229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007-coursewar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FF"/>
      </a:accent1>
      <a:accent2>
        <a:srgbClr val="9933FF"/>
      </a:accent2>
      <a:accent3>
        <a:srgbClr val="FFFFFF"/>
      </a:accent3>
      <a:accent4>
        <a:srgbClr val="000000"/>
      </a:accent4>
      <a:accent5>
        <a:srgbClr val="ADB8FF"/>
      </a:accent5>
      <a:accent6>
        <a:srgbClr val="8A2DE7"/>
      </a:accent6>
      <a:hlink>
        <a:srgbClr val="3C4F82"/>
      </a:hlink>
      <a:folHlink>
        <a:srgbClr val="33CC33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C4F82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19943</TotalTime>
  <Words>3455</Words>
  <Application>Microsoft Office PowerPoint</Application>
  <PresentationFormat>On-screen Show (4:3)</PresentationFormat>
  <Paragraphs>1012</Paragraphs>
  <Slides>51</Slides>
  <Notes>13</Notes>
  <HiddenSlides>0</HiddenSlides>
  <MMClips>0</MMClips>
  <ScaleCrop>false</ScaleCrop>
  <HeadingPairs>
    <vt:vector size="8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  <vt:variant>
        <vt:lpstr>Custom Shows</vt:lpstr>
      </vt:variant>
      <vt:variant>
        <vt:i4>2</vt:i4>
      </vt:variant>
    </vt:vector>
  </HeadingPairs>
  <TitlesOfParts>
    <vt:vector size="57" baseType="lpstr">
      <vt:lpstr>Custom Design</vt:lpstr>
      <vt:lpstr>Solstice</vt:lpstr>
      <vt:lpstr>2007-courseware</vt:lpstr>
      <vt:lpstr>VISIO</vt:lpstr>
      <vt:lpstr>Compositional Safety and Security Analysis of Architecture Models</vt:lpstr>
      <vt:lpstr>Acknowledgements</vt:lpstr>
      <vt:lpstr>Main Messages</vt:lpstr>
      <vt:lpstr>Component Level Formal Analysis Efforts</vt:lpstr>
      <vt:lpstr>PowerPoint Presentation</vt:lpstr>
      <vt:lpstr>Mismatched Assumptions</vt:lpstr>
      <vt:lpstr>Vision</vt:lpstr>
      <vt:lpstr>Approach</vt:lpstr>
      <vt:lpstr>Complexity-Reducing   Architectural Design Patterns</vt:lpstr>
      <vt:lpstr>System Design Through Pattern Application </vt:lpstr>
      <vt:lpstr>System verification </vt:lpstr>
      <vt:lpstr>Hierarchical reasoning about systems</vt:lpstr>
      <vt:lpstr>Compositional Reasoning for Active Standby</vt:lpstr>
      <vt:lpstr>Hierarchical reasoning between analysis domains.</vt:lpstr>
      <vt:lpstr>Contracts </vt:lpstr>
      <vt:lpstr>Reasoning about contracts</vt:lpstr>
      <vt:lpstr>Systems of Contracts</vt:lpstr>
      <vt:lpstr>Reasoning about Contracts</vt:lpstr>
      <vt:lpstr>Composition Formulation</vt:lpstr>
      <vt:lpstr>A concrete example</vt:lpstr>
      <vt:lpstr>Architecture of Generic Infusion Pump</vt:lpstr>
      <vt:lpstr>GPCA Pump Example</vt:lpstr>
      <vt:lpstr>Proof of GPCA Pump</vt:lpstr>
      <vt:lpstr>Proof of Reciprocating Pump</vt:lpstr>
      <vt:lpstr>Proof of Rotary Pump</vt:lpstr>
      <vt:lpstr>Architecture and Requirements</vt:lpstr>
      <vt:lpstr>Requirements or Design Information?</vt:lpstr>
      <vt:lpstr>A: Both</vt:lpstr>
      <vt:lpstr>PowerPoint Presentation</vt:lpstr>
      <vt:lpstr>Your How is My What</vt:lpstr>
      <vt:lpstr>Twin Peaks</vt:lpstr>
      <vt:lpstr>Often, Architecture Comes First</vt:lpstr>
      <vt:lpstr>Flow is Bi-directional</vt:lpstr>
      <vt:lpstr>Requirements Validation and Verification</vt:lpstr>
      <vt:lpstr>Structural Properties</vt:lpstr>
      <vt:lpstr>Structural Properties</vt:lpstr>
      <vt:lpstr>Structural Properties</vt:lpstr>
      <vt:lpstr>PALS assumptions in AADL</vt:lpstr>
      <vt:lpstr>Structural property checks</vt:lpstr>
      <vt:lpstr>Tool Chain</vt:lpstr>
      <vt:lpstr>Research Challenges</vt:lpstr>
      <vt:lpstr>Structural and Behavioral Properties</vt:lpstr>
      <vt:lpstr>Are these the “right” logics?</vt:lpstr>
      <vt:lpstr>Dealing with Time</vt:lpstr>
      <vt:lpstr>Scaling</vt:lpstr>
      <vt:lpstr>Assigning blame</vt:lpstr>
      <vt:lpstr>“Argument Engineering”</vt:lpstr>
      <vt:lpstr>Integration with AADL</vt:lpstr>
      <vt:lpstr>Conclusions</vt:lpstr>
      <vt:lpstr>System Architectural Modeling &amp; Analysis</vt:lpstr>
      <vt:lpstr>Thank you!</vt:lpstr>
      <vt:lpstr>Lecture</vt:lpstr>
      <vt:lpstr>Handout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Mats Heimdahl</dc:creator>
  <cp:lastModifiedBy>Michael Whalen</cp:lastModifiedBy>
  <cp:revision>556</cp:revision>
  <dcterms:created xsi:type="dcterms:W3CDTF">2010-09-23T17:30:44Z</dcterms:created>
  <dcterms:modified xsi:type="dcterms:W3CDTF">2012-12-04T22:50:42Z</dcterms:modified>
</cp:coreProperties>
</file>