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22"/>
  </p:notesMasterIdLst>
  <p:sldIdLst>
    <p:sldId id="256" r:id="rId3"/>
    <p:sldId id="257" r:id="rId4"/>
    <p:sldId id="261" r:id="rId5"/>
    <p:sldId id="264" r:id="rId6"/>
    <p:sldId id="263" r:id="rId7"/>
    <p:sldId id="277" r:id="rId8"/>
    <p:sldId id="278" r:id="rId9"/>
    <p:sldId id="279" r:id="rId10"/>
    <p:sldId id="265" r:id="rId11"/>
    <p:sldId id="280" r:id="rId12"/>
    <p:sldId id="281" r:id="rId13"/>
    <p:sldId id="282" r:id="rId14"/>
    <p:sldId id="283" r:id="rId15"/>
    <p:sldId id="284" r:id="rId16"/>
    <p:sldId id="269" r:id="rId17"/>
    <p:sldId id="274" r:id="rId18"/>
    <p:sldId id="270" r:id="rId19"/>
    <p:sldId id="271" r:id="rId20"/>
    <p:sldId id="260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BD7AE316-56D6-43F7-8F81-6A463A380E56}">
          <p14:sldIdLst>
            <p14:sldId id="256"/>
            <p14:sldId id="257"/>
            <p14:sldId id="261"/>
            <p14:sldId id="264"/>
            <p14:sldId id="263"/>
            <p14:sldId id="277"/>
            <p14:sldId id="278"/>
            <p14:sldId id="279"/>
            <p14:sldId id="265"/>
            <p14:sldId id="280"/>
            <p14:sldId id="281"/>
            <p14:sldId id="282"/>
            <p14:sldId id="283"/>
          </p14:sldIdLst>
        </p14:section>
        <p14:section name="Untitled Section" id="{5FC57FBB-ECF0-4533-9DE4-01A0FBB3C53B}">
          <p14:sldIdLst>
            <p14:sldId id="284"/>
            <p14:sldId id="269"/>
            <p14:sldId id="274"/>
            <p14:sldId id="270"/>
            <p14:sldId id="271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3447" autoAdjust="0"/>
  </p:normalViewPr>
  <p:slideViewPr>
    <p:cSldViewPr>
      <p:cViewPr varScale="1">
        <p:scale>
          <a:sx n="103" d="100"/>
          <a:sy n="103" d="100"/>
        </p:scale>
        <p:origin x="-1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-1632" y="21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C722900-606A-4E31-9960-A42C59638BD6}" type="datetimeFigureOut">
              <a:rPr lang="en-US"/>
              <a:pPr>
                <a:defRPr/>
              </a:pPr>
              <a:t>12/2/2012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17A4CBB-F157-471A-8628-93318C30CC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46937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DAF0BF-2CEC-409C-8917-8D63CCF474CB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5425" indent="-225425">
              <a:spcBef>
                <a:spcPct val="0"/>
              </a:spcBef>
            </a:pPr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79093E4-91A1-4A84-92FE-AAA27107EC70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5425" indent="-225425">
              <a:spcBef>
                <a:spcPct val="0"/>
              </a:spcBef>
            </a:pPr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79093E4-91A1-4A84-92FE-AAA27107EC70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5425" indent="-225425">
              <a:spcBef>
                <a:spcPct val="0"/>
              </a:spcBef>
            </a:pPr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79093E4-91A1-4A84-92FE-AAA27107EC70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5425" indent="-225425">
              <a:spcBef>
                <a:spcPct val="0"/>
              </a:spcBef>
            </a:pPr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79093E4-91A1-4A84-92FE-AAA27107EC70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5425" indent="-225425">
              <a:spcBef>
                <a:spcPct val="0"/>
              </a:spcBef>
            </a:pPr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79093E4-91A1-4A84-92FE-AAA27107EC70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5425" indent="-225425">
              <a:spcBef>
                <a:spcPct val="0"/>
              </a:spcBef>
            </a:pPr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28E76E-C7A7-4849-A267-85F810C9FB5E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5425" indent="-225425">
              <a:spcBef>
                <a:spcPct val="0"/>
              </a:spcBef>
            </a:pPr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FA1B119-901F-403D-9F6B-EB616D36E14E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5425" indent="-225425">
              <a:spcBef>
                <a:spcPct val="0"/>
              </a:spcBef>
            </a:pPr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EB7FF8A-7510-42AD-8F20-3243F6EDC9AA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5425" indent="-225425">
              <a:spcBef>
                <a:spcPct val="0"/>
              </a:spcBef>
            </a:pPr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A01AD38-CD4D-45EC-B77B-74A2896FF4C6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5425" indent="-225425">
              <a:spcBef>
                <a:spcPct val="0"/>
              </a:spcBef>
            </a:pPr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EF73E06-DD69-4226-A0E2-FC3F3D038EC6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5425" indent="-225425">
              <a:spcBef>
                <a:spcPct val="0"/>
              </a:spcBef>
            </a:pPr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A7C2C72-5AFB-4957-8814-298DD76250E3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5425" indent="-225425">
              <a:spcBef>
                <a:spcPct val="0"/>
              </a:spcBef>
              <a:buFontTx/>
              <a:buChar char="-"/>
            </a:pPr>
            <a:r>
              <a:rPr lang="en-US" sz="1100" dirty="0" smtClean="0"/>
              <a:t>Natural environments are arguably more complex and diverse with respect to their composing elements and</a:t>
            </a:r>
            <a:r>
              <a:rPr lang="en-US" sz="1100" baseline="0" dirty="0" smtClean="0"/>
              <a:t> </a:t>
            </a:r>
            <a:r>
              <a:rPr lang="en-US" sz="1100" dirty="0" smtClean="0"/>
              <a:t>interactions.</a:t>
            </a:r>
          </a:p>
          <a:p>
            <a:pPr marL="225425" indent="-225425">
              <a:spcBef>
                <a:spcPct val="0"/>
              </a:spcBef>
              <a:buFontTx/>
              <a:buChar char="-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Natural environments are continuously changing without necessarily moving towards an end state or  progressing towards a final goal.</a:t>
            </a:r>
            <a:endParaRPr lang="en-US" sz="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sz="800" dirty="0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198A8D2-828B-41D3-8754-ECE4836724D2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5425" indent="-225425">
              <a:spcBef>
                <a:spcPct val="0"/>
              </a:spcBef>
            </a:pPr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79093E4-91A1-4A84-92FE-AAA27107EC70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traditional philosophy of embedded system design is to introduce specific sensors to directly sample all the signals important in every situation.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important caveat is that the system is completely defined, meaning that all its state variables, inputs, and expected responses are well defined for all situations. 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importance of these elements depends to a significant degree on the specific interactions among individuals and groups, and how their behavior adjusts to such interactions.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81184B3-E009-456D-944C-4C6D9AD1FA36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Scene components are </a:t>
            </a:r>
            <a:r>
              <a:rPr lang="en-US" dirty="0"/>
              <a:t>characterized by a set of well defined, </a:t>
            </a:r>
            <a:r>
              <a:rPr lang="en-US" dirty="0" smtClean="0"/>
              <a:t>repeatable attributes </a:t>
            </a:r>
            <a:r>
              <a:rPr lang="en-US" dirty="0"/>
              <a:t>(which creates the invariant identity of a </a:t>
            </a:r>
            <a:r>
              <a:rPr lang="en-US" dirty="0" smtClean="0"/>
              <a:t>component) and </a:t>
            </a:r>
            <a:r>
              <a:rPr lang="en-US" dirty="0"/>
              <a:t>a set of attributes that distinguish the </a:t>
            </a:r>
            <a:r>
              <a:rPr lang="en-US" dirty="0" smtClean="0"/>
              <a:t>concept from </a:t>
            </a:r>
            <a:r>
              <a:rPr lang="en-US" dirty="0"/>
              <a:t>other </a:t>
            </a:r>
            <a:r>
              <a:rPr lang="en-US" dirty="0" smtClean="0"/>
              <a:t>concepts.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addition to the </a:t>
            </a:r>
            <a:r>
              <a:rPr lang="en-US" dirty="0" smtClean="0"/>
              <a:t>correlations that </a:t>
            </a:r>
            <a:r>
              <a:rPr lang="en-US" dirty="0"/>
              <a:t>result directly from the nature of the </a:t>
            </a:r>
            <a:r>
              <a:rPr lang="en-US" dirty="0" smtClean="0"/>
              <a:t>application, other </a:t>
            </a:r>
            <a:r>
              <a:rPr lang="en-US" dirty="0"/>
              <a:t>correlations are produced due to specific </a:t>
            </a:r>
            <a:r>
              <a:rPr lang="en-US" dirty="0" smtClean="0"/>
              <a:t>conditions and </a:t>
            </a:r>
            <a:r>
              <a:rPr lang="en-US" dirty="0"/>
              <a:t>properties of the participating </a:t>
            </a:r>
            <a:r>
              <a:rPr lang="en-US" dirty="0" smtClean="0"/>
              <a:t>elements.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Disambiguation </a:t>
            </a:r>
            <a:r>
              <a:rPr lang="en-US" dirty="0"/>
              <a:t>is </a:t>
            </a:r>
            <a:r>
              <a:rPr lang="en-US" dirty="0" smtClean="0"/>
              <a:t>important as multiple causes </a:t>
            </a:r>
            <a:r>
              <a:rPr lang="en-US" dirty="0"/>
              <a:t>can produce similar effects.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0027EA-0FD6-4EDC-8741-047D8E98D584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5425" indent="-225425">
              <a:spcBef>
                <a:spcPct val="0"/>
              </a:spcBef>
            </a:pPr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79093E4-91A1-4A84-92FE-AAA27107EC70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5425" indent="-225425">
              <a:spcBef>
                <a:spcPct val="0"/>
              </a:spcBef>
            </a:pPr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A3E9624-3613-41EF-9A91-3660E6193998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5425" indent="-225425">
              <a:spcBef>
                <a:spcPct val="0"/>
              </a:spcBef>
            </a:pPr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A3E9624-3613-41EF-9A91-3660E6193998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B44B978-677E-483C-808A-841264F096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5100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CE5EC2C-5FAC-49B7-A11C-F9AC63CA49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7779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3E39044-928A-4036-B37F-BA34BCBE4E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1161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E75EAFC-B3FE-4E80-B91B-23BA9FD9F4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1958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9091FB8-48D0-439F-B789-A6985E7A2E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8390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F36791B-7506-4834-BE0E-BB9B9FEBB2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1679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61208F3-3807-4D54-9CBA-735CB8B70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8543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2FB6DC2-DD64-4FC6-9658-BBBBA9004E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31766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B3C973A-847C-4FF5-9013-1F53BF2FDD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009583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B7604E4-46A7-4BA6-9FA1-B4720BA221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44877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0061D0E-F0C9-45A4-972E-0934796D9C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3861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20FAA74-C096-4619-9365-451156D32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679451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07D7AAE-1CE8-41B2-880A-D9599698A2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82063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3E9E147-2B6B-4089-9FDA-98FF2485F9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43888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31DB42C-CC9D-4F2C-ACDA-10F1CAEA90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773428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BED2ED1-336F-4CE9-84BF-76FD6F698E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84090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0FA3137-BF4C-4306-B56C-1B9F69B218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46758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3A1B4F1-D0D3-481C-A152-B8888B35AE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316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5C3508F-DC59-45FE-A5E8-DFC0E5FB66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867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2E0C21F-DB8F-4F72-9E61-851C499B19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176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BAEA83A-25BE-428A-BC09-1DF9DFDC8F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67866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D18646F-0250-4839-92A5-0D03619ED7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221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9CE2222-996F-42F7-B201-4FC1BC654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216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06E924A-A5F7-4E4C-9CEC-4B50BFA5B8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6775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BAB23CB-6C10-44E9-8C67-555D7E8BC8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A1819AD-FBC9-4EDA-B6FA-922011DC2C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1295400"/>
          </a:xfrm>
        </p:spPr>
        <p:txBody>
          <a:bodyPr/>
          <a:lstStyle/>
          <a:p>
            <a:r>
              <a:rPr lang="en-US" sz="2400" b="1" dirty="0">
                <a:solidFill>
                  <a:srgbClr val="333399"/>
                </a:solidFill>
                <a:latin typeface="Tahoma" pitchFamily="34" charset="0"/>
              </a:rPr>
              <a:t>Online Construction of Analytical Prediction</a:t>
            </a:r>
            <a:br>
              <a:rPr lang="en-US" sz="2400" b="1" dirty="0">
                <a:solidFill>
                  <a:srgbClr val="333399"/>
                </a:solidFill>
                <a:latin typeface="Tahoma" pitchFamily="34" charset="0"/>
              </a:rPr>
            </a:br>
            <a:r>
              <a:rPr lang="en-US" sz="2400" b="1" dirty="0">
                <a:solidFill>
                  <a:srgbClr val="333399"/>
                </a:solidFill>
                <a:latin typeface="Tahoma" pitchFamily="34" charset="0"/>
              </a:rPr>
              <a:t>Models for Physical Environments: Application to</a:t>
            </a:r>
            <a:br>
              <a:rPr lang="en-US" sz="2400" b="1" dirty="0">
                <a:solidFill>
                  <a:srgbClr val="333399"/>
                </a:solidFill>
                <a:latin typeface="Tahoma" pitchFamily="34" charset="0"/>
              </a:rPr>
            </a:br>
            <a:r>
              <a:rPr lang="en-US" sz="2400" b="1" dirty="0">
                <a:solidFill>
                  <a:srgbClr val="333399"/>
                </a:solidFill>
                <a:latin typeface="Tahoma" pitchFamily="34" charset="0"/>
              </a:rPr>
              <a:t>Traffic Scene Modeling</a:t>
            </a:r>
            <a:endParaRPr lang="en-US" sz="2400" b="1" dirty="0" smtClean="0">
              <a:solidFill>
                <a:srgbClr val="333399"/>
              </a:solidFill>
              <a:latin typeface="Tahoma" pitchFamily="34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76600"/>
            <a:ext cx="8229600" cy="2667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endParaRPr lang="en-US" sz="2000" b="1" dirty="0" smtClean="0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 err="1" smtClean="0"/>
              <a:t>Anurag</a:t>
            </a:r>
            <a:r>
              <a:rPr lang="en-US" sz="2000" b="1" dirty="0" smtClean="0"/>
              <a:t> </a:t>
            </a:r>
            <a:r>
              <a:rPr lang="en-US" sz="2000" b="1" dirty="0" err="1"/>
              <a:t>Umbarkar</a:t>
            </a:r>
            <a:r>
              <a:rPr lang="en-US" sz="2000" b="1" dirty="0"/>
              <a:t>, </a:t>
            </a:r>
            <a:r>
              <a:rPr lang="en-US" sz="2000" b="1" dirty="0" err="1" smtClean="0"/>
              <a:t>Shreyas</a:t>
            </a:r>
            <a:r>
              <a:rPr lang="en-US" sz="2000" b="1" dirty="0" smtClean="0"/>
              <a:t> </a:t>
            </a:r>
            <a:r>
              <a:rPr lang="en-US" sz="2000" b="1" dirty="0"/>
              <a:t>K </a:t>
            </a:r>
            <a:r>
              <a:rPr lang="en-US" sz="2000" b="1" dirty="0" err="1"/>
              <a:t>Rajagopal</a:t>
            </a:r>
            <a:r>
              <a:rPr lang="en-US" sz="2000" b="1" dirty="0"/>
              <a:t> and Alex </a:t>
            </a:r>
            <a:r>
              <a:rPr lang="en-US" sz="2000" b="1" dirty="0" err="1" smtClean="0"/>
              <a:t>Doboli</a:t>
            </a:r>
            <a:endParaRPr lang="en-US" sz="2000" b="1" dirty="0" smtClean="0"/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sz="2000" b="1" dirty="0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 smtClean="0"/>
              <a:t>Department of Electrical and Computer Engineering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 smtClean="0"/>
              <a:t>State University of New York, Stony Brook, NY 11794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 smtClean="0"/>
              <a:t>Email: adoboli@ece.sunysb.edu</a:t>
            </a:r>
          </a:p>
          <a:p>
            <a:pPr>
              <a:lnSpc>
                <a:spcPct val="90000"/>
              </a:lnSpc>
            </a:pPr>
            <a:endParaRPr lang="en-US" b="1" dirty="0" smtClean="0"/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838200" y="1981200"/>
            <a:ext cx="7772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7653" name="Picture 5" descr="SBLogoCMYK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458244"/>
            <a:ext cx="113665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15963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rgbClr val="003399"/>
                </a:solidFill>
              </a:rPr>
              <a:t>Ontology Description</a:t>
            </a:r>
          </a:p>
        </p:txBody>
      </p:sp>
      <p:sp>
        <p:nvSpPr>
          <p:cNvPr id="30723" name="Line 4"/>
          <p:cNvSpPr>
            <a:spLocks noChangeShapeType="1"/>
          </p:cNvSpPr>
          <p:nvPr/>
        </p:nvSpPr>
        <p:spPr bwMode="auto">
          <a:xfrm>
            <a:off x="457200" y="1219200"/>
            <a:ext cx="8229600" cy="0"/>
          </a:xfrm>
          <a:prstGeom prst="line">
            <a:avLst/>
          </a:prstGeom>
          <a:noFill/>
          <a:ln w="1270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762000"/>
          </a:xfrm>
        </p:spPr>
        <p:txBody>
          <a:bodyPr/>
          <a:lstStyle/>
          <a:p>
            <a:pPr algn="just">
              <a:spcBef>
                <a:spcPct val="0"/>
              </a:spcBef>
              <a:spcAft>
                <a:spcPts val="600"/>
              </a:spcAft>
            </a:pPr>
            <a:r>
              <a:rPr lang="en-US" sz="2400" b="1" dirty="0" smtClean="0"/>
              <a:t>Example: Simple ontology for traffic applications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2743200"/>
            <a:ext cx="8972550" cy="2684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86702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15963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rgbClr val="003399"/>
                </a:solidFill>
              </a:rPr>
              <a:t>Ontology Description</a:t>
            </a:r>
          </a:p>
        </p:txBody>
      </p:sp>
      <p:sp>
        <p:nvSpPr>
          <p:cNvPr id="30723" name="Line 4"/>
          <p:cNvSpPr>
            <a:spLocks noChangeShapeType="1"/>
          </p:cNvSpPr>
          <p:nvPr/>
        </p:nvSpPr>
        <p:spPr bwMode="auto">
          <a:xfrm>
            <a:off x="457200" y="1219200"/>
            <a:ext cx="8229600" cy="0"/>
          </a:xfrm>
          <a:prstGeom prst="line">
            <a:avLst/>
          </a:prstGeom>
          <a:noFill/>
          <a:ln w="1270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1524000"/>
          </a:xfrm>
        </p:spPr>
        <p:txBody>
          <a:bodyPr/>
          <a:lstStyle/>
          <a:p>
            <a:pPr algn="just">
              <a:spcBef>
                <a:spcPct val="0"/>
              </a:spcBef>
              <a:spcAft>
                <a:spcPts val="600"/>
              </a:spcAft>
            </a:pPr>
            <a:r>
              <a:rPr lang="en-US" sz="2400" b="1" dirty="0" smtClean="0"/>
              <a:t>Relations in ontologies for traffic applications</a:t>
            </a:r>
          </a:p>
          <a:p>
            <a:pPr lvl="1" algn="just">
              <a:spcBef>
                <a:spcPct val="0"/>
              </a:spcBef>
              <a:spcAft>
                <a:spcPts val="600"/>
              </a:spcAft>
            </a:pPr>
            <a:r>
              <a:rPr lang="en-US" sz="2000" b="1" dirty="0" smtClean="0"/>
              <a:t>Enabling relation</a:t>
            </a:r>
          </a:p>
          <a:p>
            <a:pPr lvl="1" algn="just">
              <a:spcBef>
                <a:spcPct val="0"/>
              </a:spcBef>
              <a:spcAft>
                <a:spcPts val="600"/>
              </a:spcAft>
            </a:pPr>
            <a:r>
              <a:rPr lang="en-US" sz="2000" b="1" dirty="0" smtClean="0"/>
              <a:t>Is-part relation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76600"/>
            <a:ext cx="81534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97171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15963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rgbClr val="003399"/>
                </a:solidFill>
              </a:rPr>
              <a:t>Traffic Scene Representation</a:t>
            </a:r>
          </a:p>
        </p:txBody>
      </p:sp>
      <p:sp>
        <p:nvSpPr>
          <p:cNvPr id="30723" name="Line 4"/>
          <p:cNvSpPr>
            <a:spLocks noChangeShapeType="1"/>
          </p:cNvSpPr>
          <p:nvPr/>
        </p:nvSpPr>
        <p:spPr bwMode="auto">
          <a:xfrm>
            <a:off x="457200" y="1219200"/>
            <a:ext cx="8229600" cy="0"/>
          </a:xfrm>
          <a:prstGeom prst="line">
            <a:avLst/>
          </a:prstGeom>
          <a:noFill/>
          <a:ln w="1270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7" name="Content Placeholder 2"/>
          <p:cNvSpPr>
            <a:spLocks noGrp="1"/>
          </p:cNvSpPr>
          <p:nvPr>
            <p:ph idx="1"/>
          </p:nvPr>
        </p:nvSpPr>
        <p:spPr>
          <a:xfrm>
            <a:off x="1447800" y="1981200"/>
            <a:ext cx="3886200" cy="4572000"/>
          </a:xfrm>
        </p:spPr>
        <p:txBody>
          <a:bodyPr/>
          <a:lstStyle/>
          <a:p>
            <a:pPr algn="just">
              <a:spcBef>
                <a:spcPct val="0"/>
              </a:spcBef>
              <a:spcAft>
                <a:spcPts val="600"/>
              </a:spcAft>
            </a:pPr>
            <a:endParaRPr lang="en-US" sz="2000" b="1" dirty="0" smtClean="0"/>
          </a:p>
          <a:p>
            <a:pPr algn="just">
              <a:spcBef>
                <a:spcPct val="0"/>
              </a:spcBef>
              <a:spcAft>
                <a:spcPts val="600"/>
              </a:spcAft>
            </a:pPr>
            <a:r>
              <a:rPr lang="en-US" sz="2000" b="1" dirty="0" smtClean="0"/>
              <a:t>Entity Identification</a:t>
            </a:r>
          </a:p>
          <a:p>
            <a:pPr algn="just">
              <a:spcBef>
                <a:spcPct val="0"/>
              </a:spcBef>
              <a:spcAft>
                <a:spcPts val="600"/>
              </a:spcAft>
            </a:pPr>
            <a:endParaRPr lang="en-US" sz="2000" b="1" dirty="0"/>
          </a:p>
          <a:p>
            <a:pPr algn="just">
              <a:spcBef>
                <a:spcPct val="0"/>
              </a:spcBef>
              <a:spcAft>
                <a:spcPts val="600"/>
              </a:spcAft>
            </a:pPr>
            <a:endParaRPr lang="en-US" sz="2000" b="1" dirty="0" smtClean="0"/>
          </a:p>
          <a:p>
            <a:pPr algn="just">
              <a:spcBef>
                <a:spcPct val="0"/>
              </a:spcBef>
              <a:spcAft>
                <a:spcPts val="600"/>
              </a:spcAft>
            </a:pPr>
            <a:endParaRPr lang="en-US" sz="2000" b="1" dirty="0"/>
          </a:p>
          <a:p>
            <a:pPr algn="just">
              <a:spcBef>
                <a:spcPct val="0"/>
              </a:spcBef>
              <a:spcAft>
                <a:spcPts val="600"/>
              </a:spcAft>
            </a:pPr>
            <a:endParaRPr lang="en-US" sz="2000" b="1" dirty="0" smtClean="0"/>
          </a:p>
          <a:p>
            <a:pPr algn="just">
              <a:spcBef>
                <a:spcPct val="0"/>
              </a:spcBef>
              <a:spcAft>
                <a:spcPts val="600"/>
              </a:spcAft>
            </a:pPr>
            <a:r>
              <a:rPr lang="en-US" sz="2000" b="1" dirty="0" smtClean="0"/>
              <a:t>Relationship Understanding</a:t>
            </a:r>
          </a:p>
          <a:p>
            <a:pPr algn="just">
              <a:spcBef>
                <a:spcPct val="0"/>
              </a:spcBef>
              <a:spcAft>
                <a:spcPts val="600"/>
              </a:spcAft>
            </a:pPr>
            <a:endParaRPr lang="en-US" sz="2000" b="1" dirty="0"/>
          </a:p>
          <a:p>
            <a:pPr algn="just">
              <a:spcBef>
                <a:spcPct val="0"/>
              </a:spcBef>
              <a:spcAft>
                <a:spcPts val="600"/>
              </a:spcAft>
            </a:pPr>
            <a:endParaRPr lang="en-US" sz="2000" b="1" dirty="0" smtClean="0"/>
          </a:p>
          <a:p>
            <a:pPr algn="just">
              <a:spcBef>
                <a:spcPct val="0"/>
              </a:spcBef>
              <a:spcAft>
                <a:spcPts val="600"/>
              </a:spcAft>
            </a:pPr>
            <a:endParaRPr lang="en-US" sz="2000" b="1" dirty="0" smtClean="0"/>
          </a:p>
          <a:p>
            <a:pPr algn="just">
              <a:spcBef>
                <a:spcPct val="0"/>
              </a:spcBef>
              <a:spcAft>
                <a:spcPts val="600"/>
              </a:spcAft>
            </a:pPr>
            <a:r>
              <a:rPr lang="en-US" sz="2000" b="1" dirty="0" smtClean="0"/>
              <a:t>Scene Evolution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409700"/>
            <a:ext cx="2241021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5440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15963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rgbClr val="003399"/>
                </a:solidFill>
              </a:rPr>
              <a:t>Predicting traffic dynamics</a:t>
            </a:r>
          </a:p>
        </p:txBody>
      </p:sp>
      <p:sp>
        <p:nvSpPr>
          <p:cNvPr id="30723" name="Line 4"/>
          <p:cNvSpPr>
            <a:spLocks noChangeShapeType="1"/>
          </p:cNvSpPr>
          <p:nvPr/>
        </p:nvSpPr>
        <p:spPr bwMode="auto">
          <a:xfrm>
            <a:off x="457200" y="1219200"/>
            <a:ext cx="8229600" cy="0"/>
          </a:xfrm>
          <a:prstGeom prst="line">
            <a:avLst/>
          </a:prstGeom>
          <a:noFill/>
          <a:ln w="1270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lum contrast="40000"/>
          </a:blip>
          <a:srcRect/>
          <a:stretch>
            <a:fillRect/>
          </a:stretch>
        </p:blipFill>
        <p:spPr bwMode="auto">
          <a:xfrm>
            <a:off x="1162099" y="1524000"/>
            <a:ext cx="6819802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892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15963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rgbClr val="003399"/>
                </a:solidFill>
              </a:rPr>
              <a:t>Predicting traffic dynamics</a:t>
            </a:r>
          </a:p>
        </p:txBody>
      </p:sp>
      <p:sp>
        <p:nvSpPr>
          <p:cNvPr id="30723" name="Line 4"/>
          <p:cNvSpPr>
            <a:spLocks noChangeShapeType="1"/>
          </p:cNvSpPr>
          <p:nvPr/>
        </p:nvSpPr>
        <p:spPr bwMode="auto">
          <a:xfrm>
            <a:off x="457200" y="1219200"/>
            <a:ext cx="8229600" cy="0"/>
          </a:xfrm>
          <a:prstGeom prst="line">
            <a:avLst/>
          </a:prstGeom>
          <a:noFill/>
          <a:ln w="1270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371600"/>
            <a:ext cx="3810000" cy="182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49450" y="3352800"/>
            <a:ext cx="8084949" cy="3048000"/>
          </a:xfrm>
        </p:spPr>
        <p:txBody>
          <a:bodyPr/>
          <a:lstStyle/>
          <a:p>
            <a:pPr algn="just">
              <a:spcBef>
                <a:spcPct val="0"/>
              </a:spcBef>
              <a:spcAft>
                <a:spcPts val="600"/>
              </a:spcAft>
            </a:pPr>
            <a:endParaRPr lang="en-US" sz="2400" b="1" dirty="0" smtClean="0"/>
          </a:p>
          <a:p>
            <a:pPr algn="just">
              <a:spcBef>
                <a:spcPct val="0"/>
              </a:spcBef>
              <a:spcAft>
                <a:spcPts val="600"/>
              </a:spcAft>
            </a:pPr>
            <a:r>
              <a:rPr lang="en-US" sz="2400" b="1" dirty="0" smtClean="0"/>
              <a:t>Time of separation</a:t>
            </a:r>
          </a:p>
          <a:p>
            <a:pPr algn="just">
              <a:spcBef>
                <a:spcPct val="0"/>
              </a:spcBef>
              <a:spcAft>
                <a:spcPts val="600"/>
              </a:spcAft>
            </a:pPr>
            <a:endParaRPr lang="en-US" sz="2400" b="1" dirty="0"/>
          </a:p>
          <a:p>
            <a:pPr marL="0" indent="0"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400" b="1" dirty="0" smtClean="0"/>
              <a:t>	where, </a:t>
            </a:r>
          </a:p>
          <a:p>
            <a:pPr algn="just">
              <a:spcBef>
                <a:spcPct val="0"/>
              </a:spcBef>
              <a:spcAft>
                <a:spcPts val="600"/>
              </a:spcAft>
            </a:pPr>
            <a:endParaRPr lang="en-US" sz="2400" b="1" dirty="0"/>
          </a:p>
          <a:p>
            <a:pPr algn="just">
              <a:spcBef>
                <a:spcPct val="0"/>
              </a:spcBef>
              <a:spcAft>
                <a:spcPts val="600"/>
              </a:spcAft>
            </a:pPr>
            <a:endParaRPr lang="en-US" sz="2400" b="1" dirty="0" smtClean="0"/>
          </a:p>
          <a:p>
            <a:pPr algn="just">
              <a:spcBef>
                <a:spcPct val="0"/>
              </a:spcBef>
              <a:spcAft>
                <a:spcPts val="600"/>
              </a:spcAft>
            </a:pPr>
            <a:r>
              <a:rPr lang="en-US" sz="2400" b="1" dirty="0" smtClean="0"/>
              <a:t>Time of merging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315" y="3581400"/>
            <a:ext cx="401955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315" y="4572000"/>
            <a:ext cx="320992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315" y="5791200"/>
            <a:ext cx="37623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719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15963"/>
          </a:xfrm>
        </p:spPr>
        <p:txBody>
          <a:bodyPr/>
          <a:lstStyle/>
          <a:p>
            <a:pPr eaLnBrk="1" hangingPunct="1"/>
            <a:r>
              <a:rPr lang="en-US" sz="3200" b="1" smtClean="0">
                <a:solidFill>
                  <a:srgbClr val="003399"/>
                </a:solidFill>
              </a:rPr>
              <a:t>Experimental Results</a:t>
            </a:r>
          </a:p>
        </p:txBody>
      </p:sp>
      <p:sp>
        <p:nvSpPr>
          <p:cNvPr id="39939" name="Line 4"/>
          <p:cNvSpPr>
            <a:spLocks noChangeShapeType="1"/>
          </p:cNvSpPr>
          <p:nvPr/>
        </p:nvSpPr>
        <p:spPr bwMode="auto">
          <a:xfrm>
            <a:off x="457200" y="1219200"/>
            <a:ext cx="8229600" cy="0"/>
          </a:xfrm>
          <a:prstGeom prst="line">
            <a:avLst/>
          </a:prstGeom>
          <a:noFill/>
          <a:ln w="1270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0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53000"/>
          </a:xfrm>
        </p:spPr>
        <p:txBody>
          <a:bodyPr/>
          <a:lstStyle/>
          <a:p>
            <a:pPr algn="just">
              <a:spcBef>
                <a:spcPct val="0"/>
              </a:spcBef>
              <a:spcAft>
                <a:spcPts val="600"/>
              </a:spcAft>
            </a:pPr>
            <a:r>
              <a:rPr lang="en-US" sz="2400" b="1" dirty="0" smtClean="0"/>
              <a:t>Experiments with six scenarios:</a:t>
            </a:r>
          </a:p>
          <a:p>
            <a:pPr lvl="1" algn="just">
              <a:spcBef>
                <a:spcPct val="0"/>
              </a:spcBef>
              <a:spcAft>
                <a:spcPts val="600"/>
              </a:spcAft>
            </a:pPr>
            <a:r>
              <a:rPr lang="en-US" sz="2000" b="1" dirty="0" smtClean="0"/>
              <a:t>Single vehicle: Good/Bad driving conditions</a:t>
            </a:r>
          </a:p>
          <a:p>
            <a:pPr lvl="1" algn="just">
              <a:spcBef>
                <a:spcPct val="0"/>
              </a:spcBef>
              <a:spcAft>
                <a:spcPts val="600"/>
              </a:spcAft>
            </a:pPr>
            <a:r>
              <a:rPr lang="en-US" sz="2000" b="1" dirty="0" smtClean="0"/>
              <a:t>Cluster of vehicles: Good/Bad driving conditions</a:t>
            </a:r>
          </a:p>
          <a:p>
            <a:pPr lvl="1" algn="just">
              <a:spcBef>
                <a:spcPct val="0"/>
              </a:spcBef>
              <a:spcAft>
                <a:spcPts val="600"/>
              </a:spcAft>
            </a:pPr>
            <a:r>
              <a:rPr lang="en-US" sz="2000" b="1" dirty="0" smtClean="0"/>
              <a:t>A vehicle joining a cluster</a:t>
            </a:r>
          </a:p>
          <a:p>
            <a:pPr lvl="1" algn="just">
              <a:spcBef>
                <a:spcPct val="0"/>
              </a:spcBef>
              <a:spcAft>
                <a:spcPts val="600"/>
              </a:spcAft>
            </a:pPr>
            <a:r>
              <a:rPr lang="en-US" sz="2000" b="1" dirty="0" smtClean="0"/>
              <a:t>A vehicle splitting from a cluster</a:t>
            </a:r>
          </a:p>
          <a:p>
            <a:pPr algn="just">
              <a:spcBef>
                <a:spcPct val="0"/>
              </a:spcBef>
              <a:spcAft>
                <a:spcPts val="600"/>
              </a:spcAft>
            </a:pPr>
            <a:endParaRPr lang="en-US" sz="2400" b="1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3810000"/>
            <a:ext cx="847725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15963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rgbClr val="003399"/>
                </a:solidFill>
              </a:rPr>
              <a:t>Experimental Results</a:t>
            </a:r>
          </a:p>
        </p:txBody>
      </p:sp>
      <p:sp>
        <p:nvSpPr>
          <p:cNvPr id="40963" name="Line 4"/>
          <p:cNvSpPr>
            <a:spLocks noChangeShapeType="1"/>
          </p:cNvSpPr>
          <p:nvPr/>
        </p:nvSpPr>
        <p:spPr bwMode="auto">
          <a:xfrm>
            <a:off x="457200" y="1219200"/>
            <a:ext cx="8229600" cy="0"/>
          </a:xfrm>
          <a:prstGeom prst="line">
            <a:avLst/>
          </a:prstGeom>
          <a:noFill/>
          <a:ln w="1270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4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5181600"/>
          </a:xfrm>
        </p:spPr>
        <p:txBody>
          <a:bodyPr/>
          <a:lstStyle/>
          <a:p>
            <a:pPr algn="just">
              <a:spcBef>
                <a:spcPct val="0"/>
              </a:spcBef>
              <a:spcAft>
                <a:spcPts val="600"/>
              </a:spcAft>
            </a:pPr>
            <a:r>
              <a:rPr lang="en-US" sz="2400" b="1" dirty="0" smtClean="0"/>
              <a:t>Extract scene elements:</a:t>
            </a:r>
          </a:p>
          <a:p>
            <a:pPr lvl="1" algn="just">
              <a:spcBef>
                <a:spcPct val="0"/>
              </a:spcBef>
              <a:spcAft>
                <a:spcPts val="600"/>
              </a:spcAft>
            </a:pPr>
            <a:endParaRPr lang="en-US" sz="2000" b="1" dirty="0" smtClean="0"/>
          </a:p>
          <a:p>
            <a:pPr lvl="1" algn="just">
              <a:spcBef>
                <a:spcPct val="0"/>
              </a:spcBef>
              <a:spcAft>
                <a:spcPts val="600"/>
              </a:spcAft>
            </a:pPr>
            <a:r>
              <a:rPr lang="en-US" sz="2000" b="1" dirty="0" smtClean="0"/>
              <a:t>Sound Sensing and Localization</a:t>
            </a:r>
          </a:p>
          <a:p>
            <a:pPr lvl="1" algn="just">
              <a:spcBef>
                <a:spcPct val="0"/>
              </a:spcBef>
              <a:spcAft>
                <a:spcPts val="600"/>
              </a:spcAft>
            </a:pPr>
            <a:endParaRPr lang="en-US" sz="2000" b="1" dirty="0"/>
          </a:p>
          <a:p>
            <a:pPr lvl="1" algn="just">
              <a:spcBef>
                <a:spcPct val="0"/>
              </a:spcBef>
              <a:spcAft>
                <a:spcPts val="600"/>
              </a:spcAft>
            </a:pPr>
            <a:endParaRPr lang="en-US" sz="2000" b="1" dirty="0" smtClean="0"/>
          </a:p>
          <a:p>
            <a:pPr lvl="1" algn="just">
              <a:spcBef>
                <a:spcPct val="0"/>
              </a:spcBef>
              <a:spcAft>
                <a:spcPts val="600"/>
              </a:spcAft>
            </a:pPr>
            <a:endParaRPr lang="en-US" sz="2000" b="1" dirty="0"/>
          </a:p>
          <a:p>
            <a:pPr lvl="1" algn="just">
              <a:spcBef>
                <a:spcPct val="0"/>
              </a:spcBef>
              <a:spcAft>
                <a:spcPts val="600"/>
              </a:spcAft>
            </a:pPr>
            <a:endParaRPr lang="en-US" sz="2000" b="1" dirty="0" smtClean="0"/>
          </a:p>
          <a:p>
            <a:pPr lvl="1" algn="just">
              <a:spcBef>
                <a:spcPct val="0"/>
              </a:spcBef>
              <a:spcAft>
                <a:spcPts val="600"/>
              </a:spcAft>
            </a:pPr>
            <a:endParaRPr lang="en-US" sz="2000" b="1" dirty="0"/>
          </a:p>
          <a:p>
            <a:pPr lvl="1" algn="just">
              <a:spcBef>
                <a:spcPct val="0"/>
              </a:spcBef>
              <a:spcAft>
                <a:spcPts val="600"/>
              </a:spcAft>
            </a:pPr>
            <a:endParaRPr lang="en-US" sz="2000" b="1" dirty="0" smtClean="0"/>
          </a:p>
          <a:p>
            <a:pPr lvl="1" algn="just">
              <a:spcBef>
                <a:spcPct val="0"/>
              </a:spcBef>
              <a:spcAft>
                <a:spcPts val="600"/>
              </a:spcAft>
            </a:pPr>
            <a:r>
              <a:rPr lang="en-US" sz="2000" b="1" dirty="0" smtClean="0"/>
              <a:t>SVM-based Clustering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24" y="2895600"/>
            <a:ext cx="7754552" cy="173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15963"/>
          </a:xfrm>
        </p:spPr>
        <p:txBody>
          <a:bodyPr/>
          <a:lstStyle/>
          <a:p>
            <a:pPr eaLnBrk="1" hangingPunct="1"/>
            <a:r>
              <a:rPr lang="en-US" sz="3200" b="1" smtClean="0">
                <a:solidFill>
                  <a:srgbClr val="003399"/>
                </a:solidFill>
              </a:rPr>
              <a:t>Experimental Results</a:t>
            </a:r>
          </a:p>
        </p:txBody>
      </p:sp>
      <p:sp>
        <p:nvSpPr>
          <p:cNvPr id="41987" name="Line 4"/>
          <p:cNvSpPr>
            <a:spLocks noChangeShapeType="1"/>
          </p:cNvSpPr>
          <p:nvPr/>
        </p:nvSpPr>
        <p:spPr bwMode="auto">
          <a:xfrm>
            <a:off x="457200" y="1219200"/>
            <a:ext cx="8229600" cy="0"/>
          </a:xfrm>
          <a:prstGeom prst="line">
            <a:avLst/>
          </a:prstGeom>
          <a:noFill/>
          <a:ln w="1270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88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algn="just">
              <a:spcBef>
                <a:spcPct val="0"/>
              </a:spcBef>
              <a:spcAft>
                <a:spcPts val="600"/>
              </a:spcAft>
            </a:pPr>
            <a:r>
              <a:rPr lang="en-US" sz="2400" b="1" dirty="0" smtClean="0"/>
              <a:t>Spatial Coordinates extracted from </a:t>
            </a:r>
            <a:r>
              <a:rPr lang="en-US" sz="2400" b="1" dirty="0" err="1" smtClean="0"/>
              <a:t>DoA</a:t>
            </a:r>
            <a:r>
              <a:rPr lang="en-US" sz="2400" b="1" dirty="0" smtClean="0"/>
              <a:t> estimates</a:t>
            </a:r>
          </a:p>
          <a:p>
            <a:pPr algn="just">
              <a:spcBef>
                <a:spcPct val="0"/>
              </a:spcBef>
              <a:spcAft>
                <a:spcPts val="600"/>
              </a:spcAft>
            </a:pPr>
            <a:endParaRPr lang="en-US" sz="2400" b="1" dirty="0" smtClean="0"/>
          </a:p>
          <a:p>
            <a:pPr algn="just">
              <a:spcBef>
                <a:spcPct val="0"/>
              </a:spcBef>
              <a:spcAft>
                <a:spcPts val="600"/>
              </a:spcAft>
            </a:pPr>
            <a:endParaRPr lang="en-US" sz="2400" b="1" dirty="0"/>
          </a:p>
          <a:p>
            <a:pPr algn="just">
              <a:spcBef>
                <a:spcPct val="0"/>
              </a:spcBef>
              <a:spcAft>
                <a:spcPts val="600"/>
              </a:spcAft>
            </a:pPr>
            <a:endParaRPr lang="en-US" sz="2400" b="1" dirty="0" smtClean="0"/>
          </a:p>
          <a:p>
            <a:pPr algn="just">
              <a:spcBef>
                <a:spcPct val="0"/>
              </a:spcBef>
              <a:spcAft>
                <a:spcPts val="600"/>
              </a:spcAft>
            </a:pPr>
            <a:endParaRPr lang="en-US" sz="2400" b="1" dirty="0"/>
          </a:p>
          <a:p>
            <a:pPr algn="just">
              <a:spcBef>
                <a:spcPct val="0"/>
              </a:spcBef>
              <a:spcAft>
                <a:spcPts val="600"/>
              </a:spcAft>
            </a:pPr>
            <a:endParaRPr lang="en-US" sz="2400" b="1" dirty="0" smtClean="0"/>
          </a:p>
          <a:p>
            <a:pPr algn="just">
              <a:spcBef>
                <a:spcPct val="0"/>
              </a:spcBef>
              <a:spcAft>
                <a:spcPts val="600"/>
              </a:spcAft>
            </a:pPr>
            <a:endParaRPr lang="en-US" sz="2400" b="1" dirty="0" smtClean="0"/>
          </a:p>
          <a:p>
            <a:pPr algn="just">
              <a:spcBef>
                <a:spcPct val="0"/>
              </a:spcBef>
              <a:spcAft>
                <a:spcPts val="600"/>
              </a:spcAft>
            </a:pPr>
            <a:r>
              <a:rPr lang="en-US" sz="2400" b="1" dirty="0"/>
              <a:t>Sources of Error in Experimental setup, sound source</a:t>
            </a:r>
          </a:p>
          <a:p>
            <a:pPr algn="just">
              <a:spcBef>
                <a:spcPct val="0"/>
              </a:spcBef>
              <a:spcAft>
                <a:spcPts val="600"/>
              </a:spcAft>
            </a:pPr>
            <a:r>
              <a:rPr lang="en-US" sz="2400" b="1" smtClean="0"/>
              <a:t>Clustering </a:t>
            </a:r>
            <a:r>
              <a:rPr lang="en-US" sz="2400" b="1" dirty="0" smtClean="0"/>
              <a:t>accuracy: 87.5%</a:t>
            </a:r>
          </a:p>
          <a:p>
            <a:pPr algn="just">
              <a:spcBef>
                <a:spcPct val="0"/>
              </a:spcBef>
              <a:spcAft>
                <a:spcPts val="600"/>
              </a:spcAft>
            </a:pPr>
            <a:r>
              <a:rPr lang="en-US" sz="2400" b="1" dirty="0" smtClean="0"/>
              <a:t>Classification accuracy: 100%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02" y="2057400"/>
            <a:ext cx="7809193" cy="226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15963"/>
          </a:xfrm>
        </p:spPr>
        <p:txBody>
          <a:bodyPr/>
          <a:lstStyle/>
          <a:p>
            <a:pPr eaLnBrk="1" hangingPunct="1"/>
            <a:r>
              <a:rPr lang="en-US" sz="3200" b="1" smtClean="0">
                <a:solidFill>
                  <a:srgbClr val="003399"/>
                </a:solidFill>
              </a:rPr>
              <a:t>Conclusions</a:t>
            </a:r>
          </a:p>
        </p:txBody>
      </p:sp>
      <p:sp>
        <p:nvSpPr>
          <p:cNvPr id="44035" name="Line 4"/>
          <p:cNvSpPr>
            <a:spLocks noChangeShapeType="1"/>
          </p:cNvSpPr>
          <p:nvPr/>
        </p:nvSpPr>
        <p:spPr bwMode="auto">
          <a:xfrm>
            <a:off x="457200" y="1219200"/>
            <a:ext cx="8229600" cy="0"/>
          </a:xfrm>
          <a:prstGeom prst="line">
            <a:avLst/>
          </a:prstGeom>
          <a:noFill/>
          <a:ln w="1270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6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r>
              <a:rPr lang="en-US" sz="2400" dirty="0" smtClean="0"/>
              <a:t>The proposed methodology models </a:t>
            </a:r>
            <a:r>
              <a:rPr lang="en-US" sz="2400" dirty="0"/>
              <a:t>the </a:t>
            </a:r>
            <a:r>
              <a:rPr lang="en-US" sz="2400" dirty="0" smtClean="0"/>
              <a:t>dynamics of </a:t>
            </a:r>
            <a:r>
              <a:rPr lang="en-US" sz="2400" dirty="0"/>
              <a:t>traffic scenes, including the participating vehicles, </a:t>
            </a:r>
            <a:r>
              <a:rPr lang="en-US" sz="2400" dirty="0" smtClean="0"/>
              <a:t>vehicle clusters</a:t>
            </a:r>
            <a:r>
              <a:rPr lang="en-US" sz="2400" dirty="0"/>
              <a:t>, attributes and relations of all scene elements, </a:t>
            </a:r>
            <a:r>
              <a:rPr lang="en-US" sz="2400" dirty="0" smtClean="0"/>
              <a:t>and related </a:t>
            </a:r>
            <a:r>
              <a:rPr lang="en-US" sz="2400" dirty="0"/>
              <a:t>events, like cluster merging and splitting. </a:t>
            </a:r>
            <a:endParaRPr lang="en-US" sz="2400" dirty="0" smtClean="0"/>
          </a:p>
          <a:p>
            <a:r>
              <a:rPr lang="en-US" sz="2400" dirty="0" smtClean="0"/>
              <a:t>The main steps </a:t>
            </a:r>
            <a:r>
              <a:rPr lang="en-US" sz="2400" dirty="0"/>
              <a:t>of the methodology find the elements of a scene, </a:t>
            </a:r>
            <a:r>
              <a:rPr lang="en-US" sz="2400" dirty="0" smtClean="0"/>
              <a:t>identify the </a:t>
            </a:r>
            <a:r>
              <a:rPr lang="en-US" sz="2400" dirty="0"/>
              <a:t>relations among the elements, and construct </a:t>
            </a:r>
            <a:r>
              <a:rPr lang="en-US" sz="2400" dirty="0" smtClean="0"/>
              <a:t>analytical prediction </a:t>
            </a:r>
            <a:r>
              <a:rPr lang="en-US" sz="2400" dirty="0"/>
              <a:t>models for the traffic scene dynamics. </a:t>
            </a:r>
            <a:endParaRPr lang="en-US" sz="2400" dirty="0" smtClean="0"/>
          </a:p>
          <a:p>
            <a:r>
              <a:rPr lang="en-US" sz="2400" dirty="0" smtClean="0"/>
              <a:t>Compared to other </a:t>
            </a:r>
            <a:r>
              <a:rPr lang="en-US" sz="2400" dirty="0"/>
              <a:t>methods, this methodology constructs the models </a:t>
            </a:r>
            <a:r>
              <a:rPr lang="en-US" sz="2400" dirty="0" smtClean="0"/>
              <a:t>online using </a:t>
            </a:r>
            <a:r>
              <a:rPr lang="en-US" sz="2400" dirty="0"/>
              <a:t>data from embedded sensors.</a:t>
            </a:r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15963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rgbClr val="003399"/>
                </a:solidFill>
              </a:rPr>
              <a:t>Questions? Comments?</a:t>
            </a:r>
          </a:p>
        </p:txBody>
      </p:sp>
      <p:sp>
        <p:nvSpPr>
          <p:cNvPr id="45059" name="Line 4"/>
          <p:cNvSpPr>
            <a:spLocks noChangeShapeType="1"/>
          </p:cNvSpPr>
          <p:nvPr/>
        </p:nvSpPr>
        <p:spPr bwMode="auto">
          <a:xfrm>
            <a:off x="457200" y="1219200"/>
            <a:ext cx="8229600" cy="0"/>
          </a:xfrm>
          <a:prstGeom prst="line">
            <a:avLst/>
          </a:prstGeom>
          <a:noFill/>
          <a:ln w="1270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0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411663"/>
          </a:xfrm>
        </p:spPr>
        <p:txBody>
          <a:bodyPr/>
          <a:lstStyle/>
          <a:p>
            <a:pPr algn="just">
              <a:spcBef>
                <a:spcPct val="0"/>
              </a:spcBef>
              <a:spcAft>
                <a:spcPts val="600"/>
              </a:spcAft>
            </a:pPr>
            <a:endParaRPr lang="en-US" sz="24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15963"/>
          </a:xfrm>
        </p:spPr>
        <p:txBody>
          <a:bodyPr/>
          <a:lstStyle/>
          <a:p>
            <a:pPr eaLnBrk="1" hangingPunct="1"/>
            <a:r>
              <a:rPr lang="en-US" sz="3200" b="1" smtClean="0">
                <a:solidFill>
                  <a:srgbClr val="003399"/>
                </a:solidFill>
              </a:rPr>
              <a:t>Presentation Outline</a:t>
            </a:r>
          </a:p>
        </p:txBody>
      </p:sp>
      <p:sp>
        <p:nvSpPr>
          <p:cNvPr id="28675" name="Line 4"/>
          <p:cNvSpPr>
            <a:spLocks noChangeShapeType="1"/>
          </p:cNvSpPr>
          <p:nvPr/>
        </p:nvSpPr>
        <p:spPr bwMode="auto">
          <a:xfrm>
            <a:off x="457200" y="1219200"/>
            <a:ext cx="8229600" cy="0"/>
          </a:xfrm>
          <a:prstGeom prst="line">
            <a:avLst/>
          </a:prstGeom>
          <a:noFill/>
          <a:ln w="1270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6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4116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 smtClean="0"/>
              <a:t>Introduction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/>
              <a:t>Main </a:t>
            </a:r>
            <a:r>
              <a:rPr lang="en-US" sz="2400" b="1" dirty="0" smtClean="0"/>
              <a:t>Challenges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 smtClean="0"/>
              <a:t>Problem Description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 smtClean="0"/>
              <a:t>Modeling Methodology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 smtClean="0"/>
              <a:t>Experimental Results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 smtClean="0"/>
              <a:t>Conclusions</a:t>
            </a:r>
          </a:p>
          <a:p>
            <a:pPr algn="just">
              <a:spcBef>
                <a:spcPct val="0"/>
              </a:spcBef>
              <a:spcAft>
                <a:spcPts val="600"/>
              </a:spcAft>
            </a:pPr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15963"/>
          </a:xfrm>
        </p:spPr>
        <p:txBody>
          <a:bodyPr/>
          <a:lstStyle/>
          <a:p>
            <a:pPr eaLnBrk="1" hangingPunct="1"/>
            <a:r>
              <a:rPr lang="en-US" sz="3200" b="1" smtClean="0">
                <a:solidFill>
                  <a:srgbClr val="003399"/>
                </a:solidFill>
              </a:rPr>
              <a:t>Introduction</a:t>
            </a:r>
          </a:p>
        </p:txBody>
      </p:sp>
      <p:sp>
        <p:nvSpPr>
          <p:cNvPr id="29699" name="Line 4"/>
          <p:cNvSpPr>
            <a:spLocks noChangeShapeType="1"/>
          </p:cNvSpPr>
          <p:nvPr/>
        </p:nvSpPr>
        <p:spPr bwMode="auto">
          <a:xfrm>
            <a:off x="457200" y="1219200"/>
            <a:ext cx="8229600" cy="0"/>
          </a:xfrm>
          <a:prstGeom prst="line">
            <a:avLst/>
          </a:prstGeom>
          <a:noFill/>
          <a:ln w="1270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400" b="1" dirty="0" smtClean="0"/>
              <a:t>Cyber Physical Systems</a:t>
            </a:r>
            <a:r>
              <a:rPr lang="en-US" sz="2400" b="1" dirty="0"/>
              <a:t> </a:t>
            </a:r>
            <a:r>
              <a:rPr lang="en-US" sz="2400" b="1" dirty="0" smtClean="0"/>
              <a:t>are distributed systems-of-systems that perform  reliable data acquisition in order to build efficient data models.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400" b="1" dirty="0" smtClean="0"/>
              <a:t>Modeling natural </a:t>
            </a:r>
            <a:r>
              <a:rPr lang="en-US" sz="2400" b="1" dirty="0" err="1" smtClean="0"/>
              <a:t>enviroments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vs</a:t>
            </a:r>
            <a:r>
              <a:rPr lang="en-US" sz="2400" b="1" dirty="0" smtClean="0"/>
              <a:t> engineered systems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400" b="1" dirty="0" smtClean="0"/>
              <a:t>These models can be used for monitoring, tracking and predicting the dynamics of the physical phenomenon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400" b="1" dirty="0" smtClean="0"/>
              <a:t>Data models aid decision-making procedures under resource constraints.</a:t>
            </a:r>
            <a:endParaRPr lang="en-US" sz="2400" b="1" dirty="0"/>
          </a:p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endParaRPr lang="en-US" sz="2400" b="1" dirty="0" smtClean="0"/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endParaRPr lang="en-US" sz="2400" b="1" dirty="0" smtClean="0"/>
          </a:p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endParaRPr lang="en-US" sz="2400" b="1" dirty="0"/>
          </a:p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15963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rgbClr val="003399"/>
                </a:solidFill>
              </a:rPr>
              <a:t>Introduction</a:t>
            </a:r>
          </a:p>
        </p:txBody>
      </p:sp>
      <p:sp>
        <p:nvSpPr>
          <p:cNvPr id="30723" name="Line 4"/>
          <p:cNvSpPr>
            <a:spLocks noChangeShapeType="1"/>
          </p:cNvSpPr>
          <p:nvPr/>
        </p:nvSpPr>
        <p:spPr bwMode="auto">
          <a:xfrm>
            <a:off x="457200" y="1219200"/>
            <a:ext cx="8229600" cy="0"/>
          </a:xfrm>
          <a:prstGeom prst="line">
            <a:avLst/>
          </a:prstGeom>
          <a:noFill/>
          <a:ln w="1270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762000"/>
          </a:xfrm>
        </p:spPr>
        <p:txBody>
          <a:bodyPr/>
          <a:lstStyle/>
          <a:p>
            <a:pPr algn="just">
              <a:spcBef>
                <a:spcPct val="0"/>
              </a:spcBef>
              <a:spcAft>
                <a:spcPts val="600"/>
              </a:spcAft>
            </a:pPr>
            <a:r>
              <a:rPr lang="en-US" sz="2400" b="1" dirty="0" smtClean="0"/>
              <a:t>Example: Traffic Scene Modeling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2286000"/>
            <a:ext cx="596265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15963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rgbClr val="003399"/>
                </a:solidFill>
              </a:rPr>
              <a:t>Main Challenges</a:t>
            </a:r>
          </a:p>
        </p:txBody>
      </p:sp>
      <p:sp>
        <p:nvSpPr>
          <p:cNvPr id="31747" name="Line 4"/>
          <p:cNvSpPr>
            <a:spLocks noChangeShapeType="1"/>
          </p:cNvSpPr>
          <p:nvPr/>
        </p:nvSpPr>
        <p:spPr bwMode="auto">
          <a:xfrm>
            <a:off x="457200" y="1219200"/>
            <a:ext cx="8229600" cy="0"/>
          </a:xfrm>
          <a:prstGeom prst="line">
            <a:avLst/>
          </a:prstGeom>
          <a:noFill/>
          <a:ln w="1270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8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Incomplete sensing</a:t>
            </a:r>
          </a:p>
          <a:p>
            <a:pPr>
              <a:lnSpc>
                <a:spcPct val="150000"/>
              </a:lnSpc>
            </a:pPr>
            <a:endParaRPr lang="en-US" sz="2400" b="1" dirty="0" smtClean="0"/>
          </a:p>
          <a:p>
            <a:pPr>
              <a:lnSpc>
                <a:spcPct val="150000"/>
              </a:lnSpc>
            </a:pPr>
            <a:r>
              <a:rPr lang="en-US" sz="2400" b="1" dirty="0" smtClean="0"/>
              <a:t>Algorithmic limitations</a:t>
            </a:r>
          </a:p>
          <a:p>
            <a:pPr>
              <a:lnSpc>
                <a:spcPct val="150000"/>
              </a:lnSpc>
            </a:pPr>
            <a:endParaRPr lang="en-US" sz="2400" b="1" dirty="0" smtClean="0"/>
          </a:p>
          <a:p>
            <a:pPr>
              <a:lnSpc>
                <a:spcPct val="150000"/>
              </a:lnSpc>
            </a:pPr>
            <a:r>
              <a:rPr lang="en-US" sz="2400" b="1" dirty="0" smtClean="0"/>
              <a:t>Human and social dimension</a:t>
            </a:r>
          </a:p>
          <a:p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15963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rgbClr val="003399"/>
                </a:solidFill>
              </a:rPr>
              <a:t>Problem Description</a:t>
            </a:r>
          </a:p>
        </p:txBody>
      </p:sp>
      <p:sp>
        <p:nvSpPr>
          <p:cNvPr id="32771" name="Line 4"/>
          <p:cNvSpPr>
            <a:spLocks noChangeShapeType="1"/>
          </p:cNvSpPr>
          <p:nvPr/>
        </p:nvSpPr>
        <p:spPr bwMode="auto">
          <a:xfrm>
            <a:off x="457200" y="1219200"/>
            <a:ext cx="8229600" cy="0"/>
          </a:xfrm>
          <a:prstGeom prst="line">
            <a:avLst/>
          </a:prstGeom>
          <a:noFill/>
          <a:ln w="1270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2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4116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 smtClean="0"/>
              <a:t>Finding components of a scene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 smtClean="0"/>
              <a:t>Understanding the relations between components in a scene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 smtClean="0"/>
              <a:t>Insight into cause of existing relations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 smtClean="0"/>
              <a:t>Disambiguation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 smtClean="0"/>
              <a:t>Predicting the evolution of a scene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15963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rgbClr val="003399"/>
                </a:solidFill>
              </a:rPr>
              <a:t>Problem Description</a:t>
            </a:r>
          </a:p>
        </p:txBody>
      </p:sp>
      <p:sp>
        <p:nvSpPr>
          <p:cNvPr id="30723" name="Line 4"/>
          <p:cNvSpPr>
            <a:spLocks noChangeShapeType="1"/>
          </p:cNvSpPr>
          <p:nvPr/>
        </p:nvSpPr>
        <p:spPr bwMode="auto">
          <a:xfrm>
            <a:off x="457200" y="1219200"/>
            <a:ext cx="8229600" cy="0"/>
          </a:xfrm>
          <a:prstGeom prst="line">
            <a:avLst/>
          </a:prstGeom>
          <a:noFill/>
          <a:ln w="1270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762000"/>
          </a:xfrm>
        </p:spPr>
        <p:txBody>
          <a:bodyPr/>
          <a:lstStyle/>
          <a:p>
            <a:pPr algn="just">
              <a:spcBef>
                <a:spcPct val="0"/>
              </a:spcBef>
              <a:spcAft>
                <a:spcPts val="600"/>
              </a:spcAft>
            </a:pPr>
            <a:r>
              <a:rPr lang="en-US" sz="2400" b="1" dirty="0" smtClean="0"/>
              <a:t>Example: Simple traffic situation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98" y="2209800"/>
            <a:ext cx="7191375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83305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15963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rgbClr val="003399"/>
                </a:solidFill>
              </a:rPr>
              <a:t>Modeling Methodology</a:t>
            </a:r>
          </a:p>
        </p:txBody>
      </p:sp>
      <p:sp>
        <p:nvSpPr>
          <p:cNvPr id="33795" name="Line 4"/>
          <p:cNvSpPr>
            <a:spLocks noChangeShapeType="1"/>
          </p:cNvSpPr>
          <p:nvPr/>
        </p:nvSpPr>
        <p:spPr bwMode="auto">
          <a:xfrm>
            <a:off x="457200" y="1219200"/>
            <a:ext cx="8229600" cy="0"/>
          </a:xfrm>
          <a:prstGeom prst="line">
            <a:avLst/>
          </a:prstGeom>
          <a:noFill/>
          <a:ln w="1270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6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267200"/>
          </a:xfrm>
        </p:spPr>
        <p:txBody>
          <a:bodyPr/>
          <a:lstStyle/>
          <a:p>
            <a:pPr algn="just">
              <a:spcBef>
                <a:spcPct val="0"/>
              </a:spcBef>
              <a:spcAft>
                <a:spcPts val="600"/>
              </a:spcAft>
            </a:pPr>
            <a:r>
              <a:rPr lang="en-US" sz="2400" b="1" dirty="0" smtClean="0"/>
              <a:t>Constructing ontology description for vehicular traffic applications</a:t>
            </a:r>
          </a:p>
          <a:p>
            <a:pPr algn="just">
              <a:spcBef>
                <a:spcPct val="0"/>
              </a:spcBef>
              <a:spcAft>
                <a:spcPts val="600"/>
              </a:spcAft>
            </a:pPr>
            <a:endParaRPr lang="en-US" sz="2400" b="1" dirty="0" smtClean="0"/>
          </a:p>
          <a:p>
            <a:pPr algn="just">
              <a:spcBef>
                <a:spcPct val="0"/>
              </a:spcBef>
              <a:spcAft>
                <a:spcPts val="600"/>
              </a:spcAft>
            </a:pPr>
            <a:endParaRPr lang="en-US" sz="2400" b="1" dirty="0" smtClean="0"/>
          </a:p>
          <a:p>
            <a:pPr algn="just">
              <a:spcBef>
                <a:spcPct val="0"/>
              </a:spcBef>
              <a:spcAft>
                <a:spcPts val="600"/>
              </a:spcAft>
            </a:pPr>
            <a:r>
              <a:rPr lang="en-US" sz="2400" b="1" dirty="0" smtClean="0"/>
              <a:t>Constructing traffic scene representation</a:t>
            </a:r>
          </a:p>
          <a:p>
            <a:pPr algn="just">
              <a:spcBef>
                <a:spcPct val="0"/>
              </a:spcBef>
              <a:spcAft>
                <a:spcPts val="600"/>
              </a:spcAft>
            </a:pPr>
            <a:endParaRPr lang="en-US" sz="2400" b="1" dirty="0"/>
          </a:p>
          <a:p>
            <a:pPr algn="just">
              <a:spcBef>
                <a:spcPct val="0"/>
              </a:spcBef>
              <a:spcAft>
                <a:spcPts val="600"/>
              </a:spcAft>
            </a:pPr>
            <a:endParaRPr lang="en-US" sz="2400" b="1" dirty="0" smtClean="0"/>
          </a:p>
          <a:p>
            <a:pPr algn="just">
              <a:spcBef>
                <a:spcPct val="0"/>
              </a:spcBef>
              <a:spcAft>
                <a:spcPts val="600"/>
              </a:spcAft>
            </a:pPr>
            <a:r>
              <a:rPr lang="en-US" sz="2400" b="1" dirty="0" smtClean="0"/>
              <a:t>Predicting traffic dynamics</a:t>
            </a:r>
          </a:p>
          <a:p>
            <a:pPr lvl="2" algn="just">
              <a:spcBef>
                <a:spcPct val="0"/>
              </a:spcBef>
              <a:spcAft>
                <a:spcPts val="600"/>
              </a:spcAft>
            </a:pPr>
            <a:endParaRPr lang="en-US" sz="16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148236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15963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rgbClr val="003399"/>
                </a:solidFill>
              </a:rPr>
              <a:t>Ontology Description</a:t>
            </a:r>
          </a:p>
        </p:txBody>
      </p:sp>
      <p:sp>
        <p:nvSpPr>
          <p:cNvPr id="33795" name="Line 4"/>
          <p:cNvSpPr>
            <a:spLocks noChangeShapeType="1"/>
          </p:cNvSpPr>
          <p:nvPr/>
        </p:nvSpPr>
        <p:spPr bwMode="auto">
          <a:xfrm>
            <a:off x="457200" y="1219200"/>
            <a:ext cx="8229600" cy="0"/>
          </a:xfrm>
          <a:prstGeom prst="line">
            <a:avLst/>
          </a:prstGeom>
          <a:noFill/>
          <a:ln w="1270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6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762000"/>
          </a:xfrm>
        </p:spPr>
        <p:txBody>
          <a:bodyPr/>
          <a:lstStyle/>
          <a:p>
            <a:pPr algn="just">
              <a:spcBef>
                <a:spcPct val="0"/>
              </a:spcBef>
              <a:spcAft>
                <a:spcPts val="600"/>
              </a:spcAft>
            </a:pPr>
            <a:r>
              <a:rPr lang="en-US" sz="2400" b="1" dirty="0" smtClean="0"/>
              <a:t>Concepts</a:t>
            </a:r>
          </a:p>
          <a:p>
            <a:pPr algn="just">
              <a:spcBef>
                <a:spcPct val="0"/>
              </a:spcBef>
              <a:spcAft>
                <a:spcPts val="600"/>
              </a:spcAft>
            </a:pPr>
            <a:r>
              <a:rPr lang="en-US" sz="2400" b="1" dirty="0" smtClean="0"/>
              <a:t>Attributes</a:t>
            </a:r>
          </a:p>
          <a:p>
            <a:pPr algn="just">
              <a:spcBef>
                <a:spcPct val="0"/>
              </a:spcBef>
              <a:spcAft>
                <a:spcPts val="600"/>
              </a:spcAft>
            </a:pPr>
            <a:r>
              <a:rPr lang="en-US" sz="2400" b="1" dirty="0" smtClean="0"/>
              <a:t>Basic Semantic Elements: </a:t>
            </a:r>
          </a:p>
          <a:p>
            <a:pPr lvl="1" algn="just">
              <a:spcBef>
                <a:spcPct val="0"/>
              </a:spcBef>
              <a:spcAft>
                <a:spcPts val="600"/>
              </a:spcAft>
            </a:pPr>
            <a:r>
              <a:rPr lang="en-US" sz="2000" b="1" dirty="0" smtClean="0"/>
              <a:t>Vehicle attributes</a:t>
            </a:r>
          </a:p>
          <a:p>
            <a:pPr lvl="1" algn="just">
              <a:spcBef>
                <a:spcPct val="0"/>
              </a:spcBef>
              <a:spcAft>
                <a:spcPts val="600"/>
              </a:spcAft>
            </a:pPr>
            <a:r>
              <a:rPr lang="en-US" sz="2000" b="1" dirty="0" smtClean="0"/>
              <a:t>Driver’s driving profile</a:t>
            </a:r>
          </a:p>
          <a:p>
            <a:pPr lvl="1" algn="just">
              <a:spcBef>
                <a:spcPct val="0"/>
              </a:spcBef>
              <a:spcAft>
                <a:spcPts val="600"/>
              </a:spcAft>
            </a:pPr>
            <a:r>
              <a:rPr lang="en-US" sz="2000" b="1" dirty="0" smtClean="0"/>
              <a:t>Cluster of vehicles</a:t>
            </a:r>
          </a:p>
          <a:p>
            <a:pPr lvl="1" algn="just">
              <a:spcBef>
                <a:spcPct val="0"/>
              </a:spcBef>
              <a:spcAft>
                <a:spcPts val="600"/>
              </a:spcAft>
            </a:pPr>
            <a:r>
              <a:rPr lang="en-US" sz="2000" b="1" dirty="0" smtClean="0"/>
              <a:t>Cluster attributes</a:t>
            </a:r>
          </a:p>
          <a:p>
            <a:pPr lvl="1" algn="just">
              <a:spcBef>
                <a:spcPct val="0"/>
              </a:spcBef>
              <a:spcAft>
                <a:spcPts val="600"/>
              </a:spcAft>
            </a:pPr>
            <a:r>
              <a:rPr lang="en-US" sz="2000" b="1" dirty="0" smtClean="0"/>
              <a:t>Cluster-level, social behavior</a:t>
            </a:r>
          </a:p>
          <a:p>
            <a:pPr lvl="1" algn="just">
              <a:spcBef>
                <a:spcPct val="0"/>
              </a:spcBef>
              <a:spcAft>
                <a:spcPts val="600"/>
              </a:spcAft>
            </a:pPr>
            <a:r>
              <a:rPr lang="en-US" sz="2000" b="1" dirty="0" smtClean="0"/>
              <a:t>Cluster dynamics</a:t>
            </a:r>
          </a:p>
          <a:p>
            <a:pPr lvl="1" algn="just">
              <a:spcBef>
                <a:spcPct val="0"/>
              </a:spcBef>
              <a:spcAft>
                <a:spcPts val="600"/>
              </a:spcAft>
            </a:pPr>
            <a:r>
              <a:rPr lang="en-US" sz="2000" b="1" dirty="0" smtClean="0"/>
              <a:t>Road conditions</a:t>
            </a:r>
          </a:p>
          <a:p>
            <a:pPr lvl="1" algn="just">
              <a:spcBef>
                <a:spcPct val="0"/>
              </a:spcBef>
              <a:spcAft>
                <a:spcPts val="600"/>
              </a:spcAft>
            </a:pPr>
            <a:r>
              <a:rPr lang="en-US" sz="2000" b="1" dirty="0" smtClean="0"/>
              <a:t>Weather conditions</a:t>
            </a:r>
          </a:p>
          <a:p>
            <a:pPr lvl="2" algn="just">
              <a:spcBef>
                <a:spcPct val="0"/>
              </a:spcBef>
              <a:spcAft>
                <a:spcPts val="600"/>
              </a:spcAft>
            </a:pPr>
            <a:endParaRPr lang="en-US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604</Words>
  <Application>Microsoft Office PowerPoint</Application>
  <PresentationFormat>On-screen Show (4:3)</PresentationFormat>
  <Paragraphs>144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Default Design</vt:lpstr>
      <vt:lpstr>1_Default Design</vt:lpstr>
      <vt:lpstr>Online Construction of Analytical Prediction Models for Physical Environments: Application to Traffic Scene Modeling</vt:lpstr>
      <vt:lpstr>Presentation Outline</vt:lpstr>
      <vt:lpstr>Introduction</vt:lpstr>
      <vt:lpstr>Introduction</vt:lpstr>
      <vt:lpstr>Main Challenges</vt:lpstr>
      <vt:lpstr>Problem Description</vt:lpstr>
      <vt:lpstr>Problem Description</vt:lpstr>
      <vt:lpstr>Modeling Methodology</vt:lpstr>
      <vt:lpstr>Ontology Description</vt:lpstr>
      <vt:lpstr>Ontology Description</vt:lpstr>
      <vt:lpstr>Ontology Description</vt:lpstr>
      <vt:lpstr>Traffic Scene Representation</vt:lpstr>
      <vt:lpstr>Predicting traffic dynamics</vt:lpstr>
      <vt:lpstr>Predicting traffic dynamics</vt:lpstr>
      <vt:lpstr>Experimental Results</vt:lpstr>
      <vt:lpstr>Experimental Results</vt:lpstr>
      <vt:lpstr>Experimental Results</vt:lpstr>
      <vt:lpstr>Conclusions</vt:lpstr>
      <vt:lpstr>Questions? Comments?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Decentralized Event Detection using Distributed Interrupts in Cyber Physical Systems</dc:title>
  <dc:creator>Anurag</dc:creator>
  <cp:lastModifiedBy>TUKI</cp:lastModifiedBy>
  <cp:revision>65</cp:revision>
  <dcterms:created xsi:type="dcterms:W3CDTF">2006-08-16T00:00:00Z</dcterms:created>
  <dcterms:modified xsi:type="dcterms:W3CDTF">2012-12-02T21:59:33Z</dcterms:modified>
</cp:coreProperties>
</file>