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0" r:id="rId4"/>
    <p:sldId id="261" r:id="rId5"/>
    <p:sldId id="262" r:id="rId6"/>
    <p:sldId id="263" r:id="rId7"/>
    <p:sldId id="303" r:id="rId8"/>
    <p:sldId id="264" r:id="rId9"/>
    <p:sldId id="265" r:id="rId10"/>
    <p:sldId id="257" r:id="rId11"/>
    <p:sldId id="268" r:id="rId12"/>
    <p:sldId id="259" r:id="rId13"/>
    <p:sldId id="266" r:id="rId14"/>
    <p:sldId id="269" r:id="rId15"/>
    <p:sldId id="274" r:id="rId16"/>
    <p:sldId id="275" r:id="rId17"/>
    <p:sldId id="271" r:id="rId18"/>
    <p:sldId id="272" r:id="rId19"/>
    <p:sldId id="277" r:id="rId20"/>
    <p:sldId id="273" r:id="rId21"/>
    <p:sldId id="276" r:id="rId22"/>
    <p:sldId id="267" r:id="rId23"/>
    <p:sldId id="27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30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4" r:id="rId4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F474AB9-969B-49E0-9E72-0EDACE44FECF}" type="datetimeFigureOut">
              <a:rPr lang="he-IL" smtClean="0"/>
              <a:t>ז'/טבת/תשפ"ה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DDBFC75-7C23-4F90-99D5-3711F2560A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55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66EC-5D3D-4536-BBE0-3929F1F6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DFB74-61F3-4D79-AE7F-A3171959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D4C8-3044-4572-95B4-42ECB69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E807-EA62-4C5A-80D4-B75D07B093C1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4D05-510B-46AE-A7EF-399D1FAF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5591-2360-47AB-9856-0E4C2C03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15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55F3-B8BB-45A9-A7D6-C83DBEC4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B9CD-53F9-4B9D-8609-38810BE5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C11-F8AB-4814-9F0E-1D3A011B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5927-4A8A-47FB-8DBD-CDE2EFCB173D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0A6-8F8C-4092-807E-69993F5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8DA2-1F0D-40A7-A13C-D4047261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4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93CA0-E276-46D1-8B83-C9ACBFD4E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BA339-385A-4B70-B6FE-A4C52657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5329-5408-4100-9C65-68196396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8CEB-5F5E-46D8-AC92-837ECBAA9281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BF78-3A9E-47FA-9050-952FBF5B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DEDB-898E-4CA1-836E-AA9C13AD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24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0A27-97C6-455B-9DC5-270F3C7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A034-7639-4182-A6DE-02C221A0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3F12-118D-4943-A71A-845B4AFE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D4C4-7081-4998-AAC4-054EC3898E45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987F-C296-470F-83B4-0EE16C01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F7E9-7D52-457A-96F7-B0BB52CC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4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F079-E393-4DBA-B7BF-8E333561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53BA4-59CD-4191-83BC-3A68BC7C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1C5B-6F92-486B-B1E9-4E14301C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8A64-A8D7-4851-9871-D37FE0AEF3EF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6D4C-CD5A-4CD2-BAED-A5BD2CBC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CEF3-F4E1-4B11-A949-F6B7F52F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17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F51-3C6B-4840-89E4-9CB407DB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CBF4-0A45-4ECB-A8EB-40B72128A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E7EF0-428C-46C7-BCBF-4D040A6A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C0F7-8F4F-47A1-A766-AA57C955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3273-2817-4409-81E7-7CEE2D181E84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4C439-F535-4FD8-B2EB-82BB0A0B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F598-004F-4A80-88D7-72D4A333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689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3E2D-4971-480E-960E-D428D6D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A1FA-12F6-401E-A1A2-34BAE0DC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A05A2-4474-4046-BA7F-07930ADA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E9F79-E61D-4299-B9E1-E2E88F6D7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DFB22-85FC-4B3B-B22E-DC24998D0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D43F5-D271-4D5D-9E64-2457EB81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675-EE7D-4923-B509-2D50FB10FE16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54328-8A04-4AD0-BEB3-86D33119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E1CA-E52E-42E9-B699-43C73A96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7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F7FC-5675-4388-B882-E965E9FF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C9499-758C-440E-897C-75AEEC19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360D-DF76-461F-A9E3-523EF86A7890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24099-9234-4097-B803-C9DCC725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57F48-5ECF-40E3-9D36-C713AA20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6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F5FDE-8AAC-4894-BACA-6274BF05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7085-FD96-42DA-A6CE-C146E5122AEC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B3905-1A7B-4BBF-9BD8-227100E4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09FA3-E008-49BE-B32F-15145CE4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32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3255-2435-41AE-8B2D-756056E4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A1F3-E6E4-478E-83C7-D2AF1F6E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63DB5-3329-483D-92C2-B21A4234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51B69-80DB-4426-ACD2-B1F10463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AE1C-F715-4D0A-B619-C3C6E86F5786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C9B60-7952-4558-977B-9FC94309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4E332-8F1B-4B23-BE66-13894F6A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00AE-507A-454D-8C69-A3C9E4DE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2B758-1B4D-49A2-BE04-6AA0765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8DBF-EDC4-41DC-B3E6-F78E8A0D2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A445A-3A3A-4B5E-965E-7F6EB186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60C7-54D1-4D80-ADAE-43FDA349A37E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5331F-6B84-4EB1-A57E-40980AB2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CF9F-787C-4204-9BAC-0B34B990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A29FC-D629-41F4-B068-244825CD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8381-CE41-4ECC-A2E3-9FDF80F3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934F-D236-471B-BE9C-AC31D5092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B5B18-1B27-4419-AC6F-7DFD02A94ED0}" type="datetime8">
              <a:rPr lang="he-IL" smtClean="0"/>
              <a:t>07 ינואר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B48-10FA-4840-9BB6-13E58C7DA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513E-4983-48F7-97D1-9918D2F8E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5722-7BE2-4903-853E-96AC25BF73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32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microsoft.com/en-us/download/details.aspx?id=10106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284-BD69-4C7A-803F-542DEA47D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032" y="20059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900" dirty="0">
                <a:solidFill>
                  <a:srgbClr val="002060"/>
                </a:solidFill>
              </a:rPr>
              <a:t>Introduction to SQL </a:t>
            </a:r>
            <a:br>
              <a:rPr lang="he-IL" sz="8900" dirty="0">
                <a:solidFill>
                  <a:srgbClr val="002060"/>
                </a:solidFill>
              </a:rPr>
            </a:br>
            <a:br>
              <a:rPr lang="he-IL" dirty="0">
                <a:solidFill>
                  <a:srgbClr val="002060"/>
                </a:solidFill>
              </a:rPr>
            </a:br>
            <a:r>
              <a:rPr lang="en-US" sz="67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For QA engineers</a:t>
            </a:r>
            <a:br>
              <a:rPr lang="he-IL" sz="96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</a:b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F8346-7460-4BD3-A711-9A66AF9B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84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B72-FA2E-426D-A647-D207AC89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view of SQL Management system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FEDEF-1255-4363-B37E-59B68DFD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62" y="1617555"/>
            <a:ext cx="10097814" cy="481192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C892-4C4B-430D-B962-24619616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46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73"/>
            <a:ext cx="10515600" cy="1325563"/>
          </a:xfrm>
        </p:spPr>
        <p:txBody>
          <a:bodyPr/>
          <a:lstStyle/>
          <a:p>
            <a:r>
              <a:rPr lang="en-US" dirty="0"/>
              <a:t> Select structure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1026" name="Picture 2" descr="basic sql select statement">
            <a:extLst>
              <a:ext uri="{FF2B5EF4-FFF2-40B4-BE49-F238E27FC236}">
                <a16:creationId xmlns:a16="http://schemas.microsoft.com/office/drawing/2014/main" id="{0B0BA976-2DB6-4F7D-ADB2-C6779F3E5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0" y="1565631"/>
            <a:ext cx="10738310" cy="4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73"/>
            <a:ext cx="10515600" cy="1325563"/>
          </a:xfrm>
        </p:spPr>
        <p:txBody>
          <a:bodyPr/>
          <a:lstStyle/>
          <a:p>
            <a:r>
              <a:rPr lang="en-US" dirty="0"/>
              <a:t> Basic Select structure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F91F3-E5C1-45C9-BD67-D52ADDAB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highlight>
                  <a:srgbClr val="C0C0C0"/>
                </a:highlight>
              </a:rPr>
              <a:t>something </a:t>
            </a:r>
            <a:r>
              <a:rPr lang="en-US" dirty="0"/>
              <a:t>From </a:t>
            </a:r>
            <a:r>
              <a:rPr lang="en-US" dirty="0">
                <a:highlight>
                  <a:srgbClr val="C0C0C0"/>
                </a:highlight>
              </a:rPr>
              <a:t>table name 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E5C7A-06E5-472F-8632-BF856728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079"/>
            <a:ext cx="7096357" cy="40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שאילתה המציגה מספר עמודות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70D1167-AD52-418B-8C02-1E7C1258A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885"/>
            <a:ext cx="8531408" cy="4869027"/>
          </a:xfrm>
        </p:spPr>
      </p:pic>
    </p:spTree>
    <p:extLst>
      <p:ext uri="{BB962C8B-B14F-4D97-AF65-F5344CB8AC3E}">
        <p14:creationId xmlns:p14="http://schemas.microsoft.com/office/powerpoint/2010/main" val="397951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סוגי נתונים - מספרים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Offer_id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&gt;=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 1694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Total_amount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beween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Content_ID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1586,24) 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יש להקפיד על הסוגריים והפסיקים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Content_ID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NOT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1586,24)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24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סוגי נתונים - מחרוזות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algn="r" rtl="1">
              <a:lnSpc>
                <a:spcPct val="115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דגשים: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יש לרשום את המחרוזת בתוך גרשיים '</a:t>
            </a: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יש חשיבות לאותיות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רשיות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(בהמשך נראה כיצד ניתן להתמודד)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ניתן לחפש מילה חלקית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+mj-lt"/>
              <a:buAutoNum type="arabicPeriod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חיפוש מספר ערכים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דוגמאות: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First_name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'MERAV’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is the same as  </a:t>
            </a: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First_name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18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'MERAV'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חיפוש חלקי:</a:t>
            </a:r>
          </a:p>
          <a:p>
            <a:pPr indent="457200" algn="r" rtl="1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Offer_Name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highlight>
                  <a:srgbClr val="FF0000"/>
                </a:highlight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'Stand By% is not the same as </a:t>
            </a:r>
            <a:r>
              <a:rPr lang="en-US" sz="18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Offer_name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highlight>
                  <a:srgbClr val="FF0000"/>
                </a:highlight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'Stand By%' 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97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סוגי נתונים – חיפוש מספר ערכים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Product_code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'BSS'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,'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HAN','MOV')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יש להקפיד על הסוגריים והפסיקים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r" rtl="1">
              <a:lnSpc>
                <a:spcPct val="115000"/>
              </a:lnSpc>
              <a:spcAft>
                <a:spcPts val="1000"/>
              </a:spcAft>
              <a:buNone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אותיות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רישיות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/ קטנות: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להפוך את כל המחרוזת לאותיות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רשיות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, יש לרשום את המילה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Upper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לפני המחרוזת: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Upper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First_name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'MERAV'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להפוך את כל המחרוזת לאותיות קטנות, יש לרשום את המילה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Lower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לפני המחרוזת: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Lower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First_name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merav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4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Alias</a:t>
            </a:r>
            <a:r>
              <a:rPr lang="he-IL" dirty="0"/>
              <a:t> מתן שמות חלופים לעמודה  -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3A351-C1EF-46B5-B67F-5A74123AC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93" y="1690688"/>
            <a:ext cx="8582738" cy="46588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45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שרשור שדות –</a:t>
            </a:r>
            <a:br>
              <a:rPr lang="he-IL" dirty="0"/>
            </a:br>
            <a:r>
              <a:rPr lang="he-IL" dirty="0"/>
              <a:t> </a:t>
            </a:r>
            <a:r>
              <a:rPr lang="he-IL" sz="1800" b="0" i="0" u="none" strike="noStrike" baseline="0" dirty="0">
                <a:latin typeface="ArialMT"/>
              </a:rPr>
              <a:t>שרשור פירושו הצגת שילוב שדות כשדה אחד בפלט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he-IL" sz="1800" b="0" i="0" u="none" strike="noStrike" baseline="0" dirty="0">
                <a:latin typeface="ArialMT"/>
              </a:rPr>
              <a:t>כשם שניתן לשרשר שדות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he-IL" sz="1800" b="0" i="0" u="none" strike="noStrike" baseline="0" dirty="0">
                <a:latin typeface="ArialMT"/>
              </a:rPr>
              <a:t>אפשר לשרשר גם טקסט חופשי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E11DA1-4D22-4A06-A476-7AE4CF95B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238"/>
            <a:ext cx="8292662" cy="45134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2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i="0" u="none" strike="noStrike" baseline="0" dirty="0">
                <a:latin typeface="Arial-BoldMT"/>
              </a:rPr>
              <a:t>שימוש בפעולות מתמטיות</a:t>
            </a:r>
            <a:br>
              <a:rPr lang="he-IL" b="1" i="0" u="none" strike="noStrike" baseline="0" dirty="0">
                <a:latin typeface="Arial-BoldMT"/>
              </a:rPr>
            </a:br>
            <a:r>
              <a:rPr lang="he-IL" sz="1800" b="0" i="0" u="none" strike="noStrike" baseline="0" dirty="0">
                <a:latin typeface="ArialMT"/>
              </a:rPr>
              <a:t>ניתן לשלב פעולות חשבוניות כגון : חיבור ,חיסור ,כפל ,חילוק ועוד. בביצוע פעולות מתמטיות יתקבל שדה ללא כותרת, לכן מומלץ לתת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Alias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00A67-CCB3-4D7D-97BC-60DDEBA4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00442" cy="48002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0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113" y="1063375"/>
            <a:ext cx="9144000" cy="1074988"/>
          </a:xfrm>
        </p:spPr>
        <p:txBody>
          <a:bodyPr/>
          <a:lstStyle/>
          <a:p>
            <a:r>
              <a:rPr lang="he-IL" dirty="0"/>
              <a:t>מהו בסיס נתונים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113" y="2759556"/>
            <a:ext cx="9144000" cy="3035069"/>
          </a:xfrm>
        </p:spPr>
        <p:txBody>
          <a:bodyPr>
            <a:normAutofit fontScale="92500" lnSpcReduction="10000"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dirty="0"/>
              <a:t>אמצעי המשמש לאחסון נתונים במחשב - נתונים אלו יאוכסנו במחשב מקומי או בענן.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dirty="0"/>
              <a:t>אחסון בענן – 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אחסון של קבצים על גבי שרת מרוחק, שהקשר </a:t>
            </a:r>
            <a:r>
              <a:rPr lang="he-IL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איתו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 נעשה באמצעות רשת מחשבים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בבסיסו, בסיס נתונים הינו טבלה בעלת עמודות ושורות ותו לא.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המודל הנפוץ בשימוש כיום הינו המודל הטבלאי. זהו מודול הבנוי מטבלאות, כאשר כל טבלה מכילה מידע על 'ישות' מסוימת (לדוגמה, לקוח במערת שירותי בריאות). 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לכל טבלה רשומות (שורות),כאשר כל רשומה מתייחסת למקרה ספציפי (למשל מקרה מסוים).</a:t>
            </a:r>
          </a:p>
          <a:p>
            <a:pPr algn="just" rtl="1"/>
            <a:endParaRPr lang="he-IL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 rtl="1"/>
            <a:endParaRPr lang="he-IL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 rtl="1"/>
            <a:endParaRPr lang="he-IL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213DD-26C9-471C-857A-CD9C13D0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86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כפילות של רשומות בטבלה -</a:t>
            </a:r>
            <a:br>
              <a:rPr lang="he-IL" dirty="0"/>
            </a:br>
            <a:r>
              <a:rPr lang="he-IL" sz="1800" dirty="0"/>
              <a:t> </a:t>
            </a:r>
            <a:r>
              <a:rPr lang="he-IL" sz="1800" b="0" i="0" u="none" strike="noStrike" baseline="0" dirty="0">
                <a:latin typeface="ArialMT"/>
              </a:rPr>
              <a:t>בכדי למנוע חזרה של רשומות זהות בטבלה יש להשתמש ב 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DISTINCT </a:t>
            </a:r>
            <a:r>
              <a:rPr lang="he-IL" sz="1800" b="0" i="0" u="none" strike="noStrike" baseline="0" dirty="0">
                <a:latin typeface="ArialMT"/>
              </a:rPr>
              <a:t>הפרמטר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DISTINCT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משמש לצורך הצגה של ערכים ייחודיים בלבד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he-IL" sz="18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D4974-0FE2-49CA-8C19-D407A6D28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55572" cy="49038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392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סינון השאילתה – התניות  </a:t>
            </a:r>
            <a:r>
              <a:rPr lang="en-US" dirty="0"/>
              <a:t>where </a:t>
            </a:r>
            <a:br>
              <a:rPr lang="he-IL" dirty="0"/>
            </a:br>
            <a:r>
              <a:rPr lang="he-IL" sz="1800" b="0" i="0" u="none" strike="noStrike" baseline="0" dirty="0">
                <a:latin typeface="ArialMT"/>
              </a:rPr>
              <a:t>סינון ,פילטר על משפט ה –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select </a:t>
            </a:r>
            <a:r>
              <a:rPr lang="en-US" sz="1800" b="0" i="0" u="none" strike="noStrike" baseline="0" dirty="0">
                <a:latin typeface="ArialMT"/>
              </a:rPr>
              <a:t>.</a:t>
            </a:r>
            <a:br>
              <a:rPr lang="en-US" sz="1800" b="0" i="0" u="none" strike="noStrike" baseline="0" dirty="0">
                <a:latin typeface="ArialMT"/>
              </a:rPr>
            </a:br>
            <a:r>
              <a:rPr lang="he-IL" sz="1800" b="0" i="0" u="none" strike="noStrike" baseline="0" dirty="0">
                <a:latin typeface="ArialMT"/>
              </a:rPr>
              <a:t>לאחר המילה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Where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יופיע תנאי אחד או מספר תנאים אשר יגבילו את הרשומות החוזרות.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על מנת למקד את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השאילתא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יש צורך לבצע סינונים: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תחביר: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Select * From </a:t>
            </a:r>
            <a:r>
              <a:rPr lang="en-US" sz="2400" dirty="0" err="1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Table_name</a:t>
            </a:r>
            <a:endParaRPr lang="en-US" sz="2400" dirty="0">
              <a:effectLst/>
              <a:latin typeface="Gisha" panose="020B0502040204020203" pitchFamily="34" charset="-79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X=Y </a:t>
            </a:r>
            <a:r>
              <a:rPr lang="en-US" sz="2400" b="1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 Y&gt;Z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And …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דגשים- כאשר ממבצעים התניה/השוואה בין 2 שדות- הן חייבות להיות מאותו הסוג (זה יכול לעבוד עד אשר יהיה ערך שונה).** למשל קוד שמוגדר כמחרוזת ויש לו תחילית של 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15000"/>
              </a:lnSpc>
              <a:spcAft>
                <a:spcPts val="10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תנאים פשוטים: (=, &lt;, &lt;=, &gt;, =&gt;, &gt;&lt; , =! , 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, </a:t>
            </a:r>
            <a:r>
              <a:rPr lang="en-US" sz="2400" dirty="0">
                <a:effectLst/>
                <a:latin typeface="Gisha" panose="020B0502040204020203" pitchFamily="34" charset="-79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57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התניות דוגמא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C899C-3B7D-4B2D-8AC7-BB5D0E7D4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52186" cy="49090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04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התניות – דוגמא נוספת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CA22CF-4B91-40A0-A52D-F3541BF5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94" y="1690688"/>
            <a:ext cx="8629176" cy="4968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89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i="0" u="none" strike="noStrike" baseline="0" dirty="0">
                <a:latin typeface="Arial" panose="020B0604020202020204" pitchFamily="34" charset="0"/>
              </a:rPr>
              <a:t>Between</a:t>
            </a:r>
            <a:r>
              <a:rPr lang="en-US" dirty="0"/>
              <a:t> - </a:t>
            </a:r>
            <a:r>
              <a:rPr lang="he-IL" dirty="0"/>
              <a:t>אופרטורים מורכבים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1" i="0" u="none" strike="noStrike" baseline="0" dirty="0">
                <a:latin typeface="Arial" panose="020B0604020202020204" pitchFamily="34" charset="0"/>
              </a:rPr>
              <a:t>Between </a:t>
            </a:r>
            <a:r>
              <a:rPr lang="en-US" sz="1800" b="1" i="0" u="none" strike="noStrike" baseline="0" dirty="0">
                <a:latin typeface="Arial-BoldMT"/>
              </a:rPr>
              <a:t>-</a:t>
            </a:r>
            <a:r>
              <a:rPr lang="he-IL" sz="1800" b="1" i="0" u="none" strike="noStrike" baseline="0" dirty="0">
                <a:latin typeface="Arial-Bold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בודק אם ערך בשדה נמצא בטווח ערכים מסוים</a:t>
            </a:r>
            <a:r>
              <a:rPr lang="he-IL" sz="1800" b="1" i="0" u="none" strike="noStrike" baseline="0" dirty="0">
                <a:latin typeface="Arial-BoldMT"/>
              </a:rPr>
              <a:t>. </a:t>
            </a:r>
            <a:r>
              <a:rPr lang="he-IL" sz="1800" b="0" i="0" u="none" strike="noStrike" baseline="0" dirty="0">
                <a:latin typeface="ArialMT"/>
              </a:rPr>
              <a:t>טווח הערכים הינו ערכי קצה</a:t>
            </a:r>
            <a:r>
              <a:rPr lang="he-IL" sz="1800" b="1" i="0" u="none" strike="noStrike" baseline="0" dirty="0">
                <a:latin typeface="Arial-BoldMT"/>
              </a:rPr>
              <a:t>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סדר הערכים חשוב – האופרטור הראשון חייב להיות הערך הקטן מבין השנים והאופרטור השני צריך להיות הערך הגדול יותר.</a:t>
            </a:r>
          </a:p>
          <a:p>
            <a:pPr algn="l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93547-61DB-4907-B002-5591952C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9552"/>
            <a:ext cx="8021830" cy="37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In/Not in </a:t>
            </a:r>
            <a:r>
              <a:rPr lang="en-US" dirty="0"/>
              <a:t>- </a:t>
            </a:r>
            <a:r>
              <a:rPr lang="he-IL" dirty="0"/>
              <a:t>אופרטורים מורכבים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1" i="0" u="none" strike="noStrike" baseline="0" dirty="0">
                <a:latin typeface="Arial" panose="020B0604020202020204" pitchFamily="34" charset="0"/>
              </a:rPr>
              <a:t>IN </a:t>
            </a:r>
            <a:r>
              <a:rPr lang="en-US" sz="1800" b="1" i="0" u="none" strike="noStrike" baseline="0" dirty="0">
                <a:latin typeface="Arial-BoldMT"/>
              </a:rPr>
              <a:t>- </a:t>
            </a:r>
            <a:r>
              <a:rPr lang="he-IL" sz="1800" b="1" i="0" u="none" strike="noStrike" baseline="0" dirty="0">
                <a:latin typeface="Arial-Bold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השוואה מול רשימת ערכים.</a:t>
            </a:r>
          </a:p>
          <a:p>
            <a:pPr algn="r" rtl="1"/>
            <a:r>
              <a:rPr lang="en-US" sz="1800" b="1" i="0" u="none" strike="noStrike" baseline="0" dirty="0">
                <a:latin typeface="Arial" panose="020B0604020202020204" pitchFamily="34" charset="0"/>
              </a:rPr>
              <a:t>NOT IN </a:t>
            </a:r>
            <a:r>
              <a:rPr lang="en-US" sz="1800" b="0" i="0" u="none" strike="noStrike" baseline="0" dirty="0">
                <a:latin typeface="ArialMT"/>
              </a:rPr>
              <a:t>- </a:t>
            </a:r>
            <a:r>
              <a:rPr lang="he-IL" sz="1800" b="0" i="0" u="none" strike="noStrike" baseline="0" dirty="0">
                <a:latin typeface="ArialMT"/>
              </a:rPr>
              <a:t> מאפשר למצא שדה שונה מרשימת הערכים</a:t>
            </a:r>
            <a:r>
              <a:rPr lang="he-IL" sz="1800" b="1" i="0" u="none" strike="noStrike" baseline="0" dirty="0">
                <a:latin typeface="Arial-BoldMT"/>
              </a:rPr>
              <a:t>.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29677-6B03-4121-8358-8D6A6971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246"/>
            <a:ext cx="7354614" cy="41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7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Like</a:t>
            </a:r>
            <a:r>
              <a:rPr lang="en-US" dirty="0"/>
              <a:t> - </a:t>
            </a:r>
            <a:r>
              <a:rPr lang="he-IL" dirty="0"/>
              <a:t>אופרטורים מורכבים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0" i="0" u="none" strike="noStrike" baseline="0" dirty="0">
                <a:latin typeface="ArialMT"/>
              </a:rPr>
              <a:t>אופרטור זה מאפשר לבצע השוואה לחלקי מילים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he-IL" sz="1800" b="0" i="0" u="none" strike="noStrike" baseline="0" dirty="0">
                <a:latin typeface="ArialMT"/>
              </a:rPr>
              <a:t>שימושם נפוץ בשאילתות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- </a:t>
            </a:r>
            <a:r>
              <a:rPr lang="he-IL" sz="1800" b="0" i="0" u="none" strike="noStrike" baseline="0" dirty="0">
                <a:latin typeface="ArialMT"/>
              </a:rPr>
              <a:t>נשתמש בו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כאשר הביטוי </a:t>
            </a:r>
            <a:r>
              <a:rPr lang="he-IL" sz="1800" b="0" i="0" u="none" strike="noStrike" baseline="0" dirty="0" err="1">
                <a:latin typeface="ArialMT"/>
              </a:rPr>
              <a:t>המדוייק</a:t>
            </a:r>
            <a:r>
              <a:rPr lang="he-IL" sz="1800" b="0" i="0" u="none" strike="noStrike" baseline="0" dirty="0">
                <a:latin typeface="ArialMT"/>
              </a:rPr>
              <a:t> אותו מחפשים לא ידוע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he-IL" sz="1800" b="0" i="0" u="none" strike="noStrike" baseline="0" dirty="0">
                <a:latin typeface="ArialMT"/>
              </a:rPr>
              <a:t>החיפוש מתבצע בעזרת %</a:t>
            </a:r>
          </a:p>
          <a:p>
            <a:pPr algn="just" rtl="1"/>
            <a:r>
              <a:rPr lang="he-IL" sz="1800" b="0" i="0" u="none" strike="noStrike" baseline="0" dirty="0">
                <a:latin typeface="Arial" panose="020B0604020202020204" pitchFamily="34" charset="0"/>
              </a:rPr>
              <a:t>= % </a:t>
            </a:r>
            <a:r>
              <a:rPr lang="he-IL" sz="1800" b="0" i="0" u="none" strike="noStrike" baseline="0" dirty="0">
                <a:latin typeface="ArialMT"/>
              </a:rPr>
              <a:t>אוסף כלשהו של תווים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he-IL" sz="1800" b="0" i="0" u="none" strike="noStrike" baseline="0" dirty="0">
                <a:latin typeface="ArialMT"/>
              </a:rPr>
              <a:t>יכול להכיל אפס תווים ויותר</a:t>
            </a:r>
          </a:p>
          <a:p>
            <a:pPr algn="just" rtl="1"/>
            <a:endParaRPr lang="he-IL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31AD5A-DC18-478D-B0B1-72542EF3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8038"/>
            <a:ext cx="6625488" cy="38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4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Is Null</a:t>
            </a:r>
            <a:r>
              <a:rPr lang="en-US" dirty="0"/>
              <a:t> - </a:t>
            </a:r>
            <a:r>
              <a:rPr lang="he-IL" dirty="0"/>
              <a:t>אופרטורים מורכבים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0" i="0" u="none" strike="noStrike" baseline="0" dirty="0">
                <a:latin typeface="ArialMT"/>
              </a:rPr>
              <a:t>…. WHERE value IS NOT NULL .. –</a:t>
            </a:r>
            <a:r>
              <a:rPr lang="he-IL" sz="1800" b="0" i="0" u="none" strike="noStrike" baseline="0" dirty="0">
                <a:latin typeface="ArialMT"/>
              </a:rPr>
              <a:t>שליפת השדות שאין בהם </a:t>
            </a:r>
            <a:r>
              <a:rPr lang="en-US" sz="1800" b="0" i="0" u="none" strike="noStrike" baseline="0" dirty="0">
                <a:latin typeface="ArialMT"/>
              </a:rPr>
              <a:t>NULL</a:t>
            </a:r>
            <a:r>
              <a:rPr lang="he-IL" sz="1800" b="0" i="0" u="none" strike="noStrike" baseline="0" dirty="0">
                <a:latin typeface="ArialMT"/>
              </a:rPr>
              <a:t>.</a:t>
            </a:r>
          </a:p>
          <a:p>
            <a:pPr algn="r" rtl="1"/>
            <a:r>
              <a:rPr lang="en-US" sz="1800" b="0" i="0" u="none" strike="noStrike" baseline="0" dirty="0">
                <a:latin typeface="ArialMT"/>
              </a:rPr>
              <a:t>…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. WHERE value IS NULL </a:t>
            </a:r>
            <a:r>
              <a:rPr lang="en-US" sz="1800" b="0" i="0" u="none" strike="noStrike" baseline="0" dirty="0">
                <a:latin typeface="ArialMT"/>
              </a:rPr>
              <a:t>– </a:t>
            </a:r>
            <a:r>
              <a:rPr lang="he-IL" sz="1800" b="0" i="0" u="none" strike="noStrike" baseline="0" dirty="0">
                <a:latin typeface="ArialMT"/>
              </a:rPr>
              <a:t>שליפת השדות שיש בהם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null</a:t>
            </a:r>
            <a:endParaRPr lang="he-IL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A0758-8D88-48B9-8645-C56F096D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619"/>
            <a:ext cx="7315200" cy="41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41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Logical operators</a:t>
            </a:r>
            <a:r>
              <a:rPr lang="en-US" dirty="0"/>
              <a:t>- </a:t>
            </a:r>
            <a:r>
              <a:rPr lang="he-IL" dirty="0"/>
              <a:t>אופרטורים מורכבים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-BoldMT"/>
              </a:rPr>
              <a:t>שימוש באופרטורים לוגיים לשילוב יותר מתנאי אחד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כאשר רוצים לשלב יותר מתנאי אחד ניתן להשתמש באופרטורים :  </a:t>
            </a:r>
            <a:r>
              <a:rPr lang="en-US" sz="1800" dirty="0">
                <a:latin typeface="ArialMT"/>
              </a:rPr>
              <a:t>OR/AND</a:t>
            </a:r>
            <a:endParaRPr lang="he-IL" sz="1800" b="0" i="0" u="none" strike="noStrike" baseline="0" dirty="0">
              <a:latin typeface="ArialMT"/>
            </a:endParaRPr>
          </a:p>
          <a:p>
            <a:pPr algn="r" rtl="1"/>
            <a:r>
              <a:rPr lang="he-IL" sz="180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And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 מחייב את התקיימות כל התנאים.</a:t>
            </a:r>
          </a:p>
          <a:p>
            <a:pPr algn="just" rtl="1"/>
            <a:r>
              <a:rPr lang="en-US" sz="1800" b="0" i="0" u="none" strike="noStrike" baseline="0" dirty="0">
                <a:latin typeface="Arial" panose="020B0604020202020204" pitchFamily="34" charset="0"/>
              </a:rPr>
              <a:t>Or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 מספיק שאחד התנאים יתקיים.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37671-F444-4BC7-92FA-79C78882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2755"/>
            <a:ext cx="6173526" cy="35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7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Logical operators</a:t>
            </a:r>
            <a:r>
              <a:rPr lang="en-US" dirty="0"/>
              <a:t>- </a:t>
            </a:r>
            <a:r>
              <a:rPr lang="he-IL" dirty="0"/>
              <a:t>אופרטורים מורכבים</a:t>
            </a:r>
            <a:r>
              <a:rPr lang="en-US" dirty="0"/>
              <a:t> </a:t>
            </a:r>
            <a:r>
              <a:rPr lang="he-I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-BoldMT"/>
              </a:rPr>
              <a:t>שימוש באופרטורים לוגיים לשילוב יותר מתנאי אחד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כאשר רוצים לשלב יותר מתנאי אחד ניתן להשתמש באופרטורים :  </a:t>
            </a:r>
            <a:r>
              <a:rPr lang="en-US" sz="1800" dirty="0">
                <a:latin typeface="ArialMT"/>
              </a:rPr>
              <a:t>OR/AND</a:t>
            </a:r>
            <a:endParaRPr lang="he-IL" sz="1800" b="0" i="0" u="none" strike="noStrike" baseline="0" dirty="0">
              <a:latin typeface="ArialMT"/>
            </a:endParaRPr>
          </a:p>
          <a:p>
            <a:pPr algn="r" rtl="1"/>
            <a:r>
              <a:rPr lang="he-IL" sz="180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And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 מחייב את התקיימות כל התנאים.</a:t>
            </a:r>
          </a:p>
          <a:p>
            <a:pPr algn="just" rtl="1"/>
            <a:r>
              <a:rPr lang="en-US" sz="1800" b="0" i="0" u="none" strike="noStrike" baseline="0" dirty="0">
                <a:latin typeface="Arial" panose="020B0604020202020204" pitchFamily="34" charset="0"/>
              </a:rPr>
              <a:t>Or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 מספיק שאחד התנאים יתקיים.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37671-F444-4BC7-92FA-79C78882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2755"/>
            <a:ext cx="6173526" cy="35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7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113" y="955123"/>
            <a:ext cx="9144000" cy="1074988"/>
          </a:xfrm>
        </p:spPr>
        <p:txBody>
          <a:bodyPr/>
          <a:lstStyle/>
          <a:p>
            <a:r>
              <a:rPr lang="he-IL" dirty="0"/>
              <a:t>מהו בסיס נתונים - המשך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958"/>
            <a:ext cx="9144000" cy="3035069"/>
          </a:xfrm>
        </p:spPr>
        <p:txBody>
          <a:bodyPr>
            <a:norm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לכל רשומה בטבלה יש מפתח ראשי 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PK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 חד-חד ערכי המזהה את הרשומה.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 הקשרים בין הטבלאות מתבצע באמצעות 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FK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מפתח חד-רב ערכי הקרוי 'מפתח זר’.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שליפת ועדכון המידע בבסיס הנתונים הטבלאי מתבצע באמצעות שפת ה – 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SQL </a:t>
            </a: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 המאפשרת גישה לנתונים ללא תלות באופן שמירתם הפיזי.</a:t>
            </a:r>
          </a:p>
          <a:p>
            <a:pPr algn="just" rtl="1"/>
            <a:endParaRPr lang="he-IL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 rtl="1"/>
            <a:endParaRPr lang="he-IL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23ECD-835A-47A8-8EBF-57E7AC46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0258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Group by - </a:t>
            </a:r>
            <a:r>
              <a:rPr lang="he-IL" dirty="0"/>
              <a:t>חלוקה לקבוצות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0" i="0" u="none" strike="noStrike" baseline="0" dirty="0">
                <a:latin typeface="ArialMT"/>
              </a:rPr>
              <a:t>הפרדה לתתי קבוצות מתבצעת ע"י הוספת הפקודה </a:t>
            </a:r>
            <a:r>
              <a:rPr lang="he-IL" sz="1800" dirty="0">
                <a:latin typeface="ArialMT"/>
              </a:rPr>
              <a:t> </a:t>
            </a:r>
            <a:r>
              <a:rPr lang="en-US" sz="1800" dirty="0">
                <a:latin typeface="ArialMT"/>
              </a:rPr>
              <a:t>group by</a:t>
            </a:r>
            <a:endParaRPr lang="he-IL" sz="1800" dirty="0">
              <a:latin typeface="ArialMT"/>
            </a:endParaRP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למשפט ה -</a:t>
            </a:r>
            <a:r>
              <a:rPr lang="en-US" sz="1800" b="0" i="0" u="none" strike="noStrike" baseline="0" dirty="0">
                <a:latin typeface="ArialMT"/>
              </a:rPr>
              <a:t> select </a:t>
            </a:r>
            <a:r>
              <a:rPr lang="he-IL" sz="1800" b="0" i="0" u="none" strike="noStrike" baseline="0" dirty="0">
                <a:latin typeface="ArialMT"/>
              </a:rPr>
              <a:t>יתווסף </a:t>
            </a:r>
            <a:r>
              <a:rPr lang="en-US" sz="1800" b="0" i="0" u="none" strike="noStrike" baseline="0" dirty="0">
                <a:latin typeface="ArialMT"/>
              </a:rPr>
              <a:t>group by </a:t>
            </a:r>
            <a:r>
              <a:rPr lang="he-IL" sz="1800" b="0" i="0" u="none" strike="noStrike" baseline="0" dirty="0">
                <a:latin typeface="ArialMT"/>
              </a:rPr>
              <a:t> בתוספת ציון העמודה על פיה תתבצע החלוקה לתתי הקבוצות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כל השדות שרשומות אחרי ה- </a:t>
            </a:r>
            <a:r>
              <a:rPr lang="en-US" sz="1800" b="0" i="0" u="none" strike="noStrike" baseline="0" dirty="0">
                <a:latin typeface="ArialMT"/>
              </a:rPr>
              <a:t> select </a:t>
            </a:r>
            <a:r>
              <a:rPr lang="he-IL" sz="1800" b="0" i="0" u="none" strike="noStrike" baseline="0" dirty="0">
                <a:latin typeface="ArialMT"/>
              </a:rPr>
              <a:t>צריכות להיות כלולות ב - </a:t>
            </a:r>
            <a:r>
              <a:rPr lang="en-US" sz="1800" b="0" i="0" u="none" strike="noStrike" baseline="0" dirty="0">
                <a:latin typeface="ArialMT"/>
              </a:rPr>
              <a:t>group by .</a:t>
            </a:r>
            <a:endParaRPr lang="he-IL" sz="1800" b="0" i="0" u="none" strike="noStrike" baseline="0" dirty="0">
              <a:latin typeface="ArialMT"/>
            </a:endParaRP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בפקודת ה- </a:t>
            </a:r>
            <a:r>
              <a:rPr lang="en-US" sz="1800" b="0" i="0" u="none" strike="noStrike" baseline="0" dirty="0">
                <a:latin typeface="ArialMT"/>
              </a:rPr>
              <a:t>group by – </a:t>
            </a:r>
            <a:r>
              <a:rPr lang="he-IL" sz="1800" b="0" i="0" u="none" strike="noStrike" baseline="0" dirty="0">
                <a:latin typeface="ArialMT"/>
              </a:rPr>
              <a:t> אין חשיבות לסדר השדות</a:t>
            </a:r>
          </a:p>
          <a:p>
            <a:pPr marL="0" indent="0" algn="r" rtl="1">
              <a:buNone/>
            </a:pPr>
            <a:endParaRPr lang="en-US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F5CFF-A448-4499-A2CF-0168CFF8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73177"/>
            <a:ext cx="5199993" cy="35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7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0" i="0" u="none" strike="noStrike" baseline="0" dirty="0">
                <a:latin typeface="ArialMT"/>
              </a:rPr>
              <a:t> Having  </a:t>
            </a:r>
            <a:r>
              <a:rPr lang="he-IL" sz="1800" b="0" i="0" u="none" strike="noStrike" baseline="0" dirty="0">
                <a:latin typeface="ArialMT"/>
              </a:rPr>
              <a:t>יכול להיות רק כאשר יהיה במשפט ה –</a:t>
            </a:r>
            <a:r>
              <a:rPr lang="en-US" sz="1800" b="0" i="0" u="none" strike="noStrike" baseline="0" dirty="0">
                <a:latin typeface="ArialMT"/>
              </a:rPr>
              <a:t> select </a:t>
            </a:r>
            <a:r>
              <a:rPr lang="he-IL" sz="1800" b="0" i="0" u="none" strike="noStrike" baseline="0" dirty="0">
                <a:latin typeface="ArialMT"/>
              </a:rPr>
              <a:t>חלוקה לקבוצות.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כאשר רוצים לבצע </a:t>
            </a:r>
            <a:r>
              <a:rPr lang="he-IL" sz="1800" b="0" i="0" u="none" strike="noStrike" baseline="0" dirty="0" err="1">
                <a:latin typeface="ArialMT"/>
              </a:rPr>
              <a:t>התנייה</a:t>
            </a:r>
            <a:r>
              <a:rPr lang="he-IL" sz="1800" b="0" i="0" u="none" strike="noStrike" baseline="0" dirty="0">
                <a:latin typeface="ArialMT"/>
              </a:rPr>
              <a:t> על הערך שמחזירה הפונקציה הקבוצתית.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MT"/>
              </a:rPr>
              <a:t>Having</a:t>
            </a:r>
            <a:r>
              <a:rPr lang="he-IL" sz="1800" b="0" i="0" u="none" strike="noStrike" baseline="0" dirty="0">
                <a:latin typeface="ArialMT"/>
              </a:rPr>
              <a:t> יהיה רק בצירוף עם </a:t>
            </a:r>
            <a:r>
              <a:rPr lang="en-US" sz="1800" b="0" i="0" u="none" strike="noStrike" baseline="0" dirty="0">
                <a:latin typeface="ArialMT"/>
              </a:rPr>
              <a:t>group by – </a:t>
            </a:r>
            <a:r>
              <a:rPr lang="he-IL" sz="1800" b="0" i="0" u="none" strike="noStrike" baseline="0" dirty="0">
                <a:latin typeface="ArialMT"/>
              </a:rPr>
              <a:t> הוא מהווה פילטר על הקבוצות..</a:t>
            </a:r>
            <a:endParaRPr lang="en-US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0F900-333D-4FD3-8642-488B7B47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0341"/>
            <a:ext cx="4413477" cy="33466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F90686-D905-4C3D-BA08-3D7C1852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Having– </a:t>
            </a:r>
            <a:r>
              <a:rPr lang="he-IL" dirty="0"/>
              <a:t>תנאים על קבוצות</a:t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2332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Order by– </a:t>
            </a:r>
            <a:r>
              <a:rPr lang="he-IL" dirty="0"/>
              <a:t>מיון רשומות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0" i="0" u="none" strike="noStrike" baseline="0" dirty="0">
                <a:latin typeface="ArialMT"/>
              </a:rPr>
              <a:t> order by</a:t>
            </a:r>
            <a:r>
              <a:rPr lang="he-IL" sz="1800" b="0" i="0" u="none" strike="noStrike" baseline="0" dirty="0">
                <a:latin typeface="ArialMT"/>
              </a:rPr>
              <a:t>- ממיין את הרשומות החוזרות בסדר עולה או בסדר יורד.</a:t>
            </a:r>
          </a:p>
          <a:p>
            <a:pPr algn="r" rtl="1"/>
            <a:r>
              <a:rPr lang="he-IL" sz="1800" dirty="0">
                <a:latin typeface="ArialMT"/>
              </a:rPr>
              <a:t>ה </a:t>
            </a:r>
            <a:r>
              <a:rPr lang="en-US" sz="1800" dirty="0">
                <a:latin typeface="ArialMT"/>
              </a:rPr>
              <a:t> default </a:t>
            </a:r>
            <a:r>
              <a:rPr lang="he-IL" sz="1800" dirty="0">
                <a:latin typeface="ArialMT"/>
              </a:rPr>
              <a:t>הוא סדר עולה </a:t>
            </a:r>
            <a:endParaRPr lang="he-IL" sz="1800" b="0" i="0" u="none" strike="noStrike" baseline="0" dirty="0">
              <a:latin typeface="ArialMT"/>
            </a:endParaRPr>
          </a:p>
          <a:p>
            <a:pPr marL="0" indent="0" algn="r" rtl="1">
              <a:buNone/>
            </a:pPr>
            <a:endParaRPr lang="he-IL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0974A-3A9C-4B24-A8CB-D055A4A8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79595"/>
            <a:ext cx="4395952" cy="42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36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Order by– </a:t>
            </a:r>
            <a:r>
              <a:rPr lang="he-IL" dirty="0"/>
              <a:t>מיון רשומות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0" i="0" u="none" strike="noStrike" baseline="0" dirty="0">
                <a:latin typeface="ArialMT"/>
              </a:rPr>
              <a:t>במידה והשתמשנו ב – </a:t>
            </a:r>
            <a:r>
              <a:rPr lang="en-US" sz="1800" b="0" i="0" u="none" strike="noStrike" baseline="0" dirty="0">
                <a:latin typeface="ArialMT"/>
              </a:rPr>
              <a:t>alias</a:t>
            </a:r>
            <a:r>
              <a:rPr lang="he-IL" sz="1800" b="0" i="0" u="none" strike="noStrike" baseline="0" dirty="0">
                <a:latin typeface="ArialMT"/>
              </a:rPr>
              <a:t> ניתן לבצע מיון לפי ה - </a:t>
            </a:r>
            <a:r>
              <a:rPr lang="en-US" sz="1800" b="0" i="0" u="none" strike="noStrike" baseline="0" dirty="0">
                <a:latin typeface="ArialMT"/>
              </a:rPr>
              <a:t>alias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יש חשיבות לסדר הכתיבה, ניתן להגדיר מספר שדות שלפיהם יתבצע מיון אך יש לזכור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שהשדה הראשון יהיה המיון הראשוני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ניתן למיין לפי המיקום של עמודה בשאילתת ה - </a:t>
            </a:r>
            <a:r>
              <a:rPr lang="en-US" sz="1800" b="0" i="0" u="none" strike="noStrike" baseline="0" dirty="0">
                <a:latin typeface="ArialMT"/>
              </a:rPr>
              <a:t>Select</a:t>
            </a:r>
            <a:endParaRPr lang="he-IL" sz="1800" b="0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4BFBE-3612-44F8-BDE4-DA5A6024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845"/>
            <a:ext cx="5073911" cy="38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Select top– </a:t>
            </a:r>
            <a:r>
              <a:rPr lang="he-IL" dirty="0"/>
              <a:t>מיון רשומות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1800" b="0" i="0" u="none" strike="noStrike" baseline="0" dirty="0">
                <a:latin typeface="ArialMT"/>
              </a:rPr>
              <a:t>N</a:t>
            </a:r>
            <a:r>
              <a:rPr lang="he-IL" sz="1800" b="0" i="0" u="none" strike="noStrike" baseline="0" dirty="0">
                <a:latin typeface="ArialMT"/>
              </a:rPr>
              <a:t> מייצג מספר שלם - ניתן לבחור </a:t>
            </a: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he-IL" sz="1800" b="0" i="0" u="none" strike="noStrike" baseline="0" dirty="0">
                <a:latin typeface="ArialMT"/>
              </a:rPr>
              <a:t>רשומות עליונות מתוצאת השאילתה שהתקבלה.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ל -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N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יש וריאציה נוספת המאפשרת לשלוף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TOP </a:t>
            </a:r>
            <a:r>
              <a:rPr lang="he-IL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he-IL" sz="1800" b="0" i="0" u="none" strike="noStrike" baseline="0" dirty="0">
                <a:latin typeface="ArialMT"/>
              </a:rPr>
              <a:t>לאופרטור מתוצאות השאילתה</a:t>
            </a:r>
          </a:p>
          <a:p>
            <a:pPr algn="r" rtl="1"/>
            <a:r>
              <a:rPr lang="he-IL" sz="1800" b="0" i="0" u="none" strike="noStrike" baseline="0" dirty="0">
                <a:latin typeface="ArialMT"/>
              </a:rPr>
              <a:t>בדרך כלל נעשה שימוש של ה – </a:t>
            </a:r>
            <a:r>
              <a:rPr lang="en-US" sz="1800" b="0" i="0" u="none" strike="noStrike" baseline="0" dirty="0">
                <a:latin typeface="ArialMT"/>
              </a:rPr>
              <a:t>TOP </a:t>
            </a:r>
            <a:r>
              <a:rPr lang="he-IL" sz="1800" b="0" i="0" u="none" strike="noStrike" baseline="0" dirty="0">
                <a:latin typeface="ArialMT"/>
              </a:rPr>
              <a:t> בשילוב עם </a:t>
            </a:r>
            <a:r>
              <a:rPr lang="en-US" sz="1800" b="0" i="0" u="none" strike="noStrike" baseline="0" dirty="0">
                <a:latin typeface="ArialMT"/>
              </a:rPr>
              <a:t>Order By </a:t>
            </a:r>
            <a:r>
              <a:rPr lang="he-IL" sz="1800" b="0" i="0" u="none" strike="noStrike" baseline="0" dirty="0">
                <a:latin typeface="ArialMT"/>
              </a:rPr>
              <a:t> כך למשל נשלוף את עשרת המוצרים היקרים מטבלת </a:t>
            </a:r>
            <a:r>
              <a:rPr lang="en-US" sz="1800" b="0" i="0" u="none" strike="noStrike" baseline="0" dirty="0">
                <a:latin typeface="ArialMT"/>
              </a:rPr>
              <a:t>Products</a:t>
            </a:r>
            <a:endParaRPr lang="he-IL" sz="1800" b="0" i="0" u="none" strike="noStrike" baseline="0" dirty="0">
              <a:latin typeface="ArialMT"/>
            </a:endParaRPr>
          </a:p>
          <a:p>
            <a:pPr algn="r" rtl="1"/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BEC5B-5158-4892-9C2A-56D2DAC2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3904"/>
            <a:ext cx="5464515" cy="32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2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שאילתות מקוננות -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dirty="0">
                <a:latin typeface="ArialMT"/>
              </a:rPr>
              <a:t>שאילתת </a:t>
            </a:r>
            <a:r>
              <a:rPr lang="en-US" sz="1800" b="1" dirty="0">
                <a:latin typeface="ArialMT"/>
              </a:rPr>
              <a:t>SQL</a:t>
            </a:r>
            <a:r>
              <a:rPr lang="he-IL" sz="1800" b="1" dirty="0">
                <a:latin typeface="ArialMT"/>
              </a:rPr>
              <a:t> "הנעטפת" בשאילתה חיצונית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לדוגמה.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4ABF5-1093-4739-9BED-3592BF68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8021"/>
            <a:ext cx="7377660" cy="3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8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עבודה עצמית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b="1" i="0" u="none" strike="noStrike" baseline="0" dirty="0">
                <a:latin typeface="ArialMT"/>
              </a:rPr>
              <a:t>נא לפתור את התרגילים  (20) בעמודים 13-14 מהחומר שקיבלתם</a:t>
            </a:r>
          </a:p>
          <a:p>
            <a:pPr marL="0" indent="0" algn="r" rtl="1">
              <a:buNone/>
            </a:pPr>
            <a:r>
              <a:rPr lang="he-IL" sz="1800" b="1" dirty="0">
                <a:latin typeface="ArialMT"/>
              </a:rPr>
              <a:t>שם הקובץ מבוא לבסיסי נתונים ושפת </a:t>
            </a:r>
            <a:r>
              <a:rPr lang="en-US" sz="1800" b="1" dirty="0">
                <a:latin typeface="ArialMT"/>
              </a:rPr>
              <a:t> </a:t>
            </a:r>
            <a:r>
              <a:rPr lang="en-US" sz="1800" b="1" dirty="0" err="1">
                <a:latin typeface="ArialMT"/>
              </a:rPr>
              <a:t>tsql</a:t>
            </a: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r>
              <a:rPr lang="he-IL" sz="1800" b="1" i="0" u="none" strike="noStrike" baseline="0" dirty="0">
                <a:latin typeface="ArialMT"/>
              </a:rPr>
              <a:t>בהצלחה</a:t>
            </a:r>
          </a:p>
          <a:p>
            <a:pPr marL="0" indent="0" algn="r" rtl="1">
              <a:buNone/>
            </a:pP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626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פונקציות </a:t>
            </a:r>
            <a:r>
              <a:rPr lang="he-IL" b="1" i="0" u="none" strike="noStrike" baseline="0" dirty="0" err="1">
                <a:latin typeface="Arial-BoldMT"/>
              </a:rPr>
              <a:t>סקלאריות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המאפשרות שימוש בפונקציות תכנות בשפת ה – </a:t>
            </a:r>
            <a:r>
              <a:rPr lang="en-US" sz="1800" b="1" i="0" u="none" strike="noStrike" baseline="0" dirty="0">
                <a:latin typeface="ArialMT"/>
              </a:rPr>
              <a:t>SQL .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הן פועלות ברמת השורה ונחלקות לסוגים שונים :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מתמטיות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</a:t>
            </a:r>
            <a:r>
              <a:rPr lang="he-IL" sz="1800" b="1" i="0" u="none" strike="noStrike" baseline="0" dirty="0" err="1">
                <a:latin typeface="ArialMT"/>
              </a:rPr>
              <a:t>מחרוזתיות</a:t>
            </a:r>
            <a:endParaRPr lang="he-IL" sz="1800" b="1" i="0" u="none" strike="noStrike" baseline="0" dirty="0">
              <a:latin typeface="ArialMT"/>
            </a:endParaRP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תאריכים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המרה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</a:t>
            </a:r>
            <a:r>
              <a:rPr lang="en-US" sz="1800" b="1" i="0" u="none" strike="noStrike" baseline="0" dirty="0">
                <a:latin typeface="ArialMT"/>
              </a:rPr>
              <a:t>IS NULL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ניתן להשתמש בפונקציות אלה במשפטי ה- </a:t>
            </a:r>
            <a:r>
              <a:rPr lang="en-US" sz="1800" b="1" i="0" u="none" strike="noStrike" baseline="0" dirty="0">
                <a:latin typeface="ArialMT"/>
              </a:rPr>
              <a:t> select , order by </a:t>
            </a:r>
            <a:r>
              <a:rPr lang="he-IL" sz="1800" b="1" i="0" u="none" strike="noStrike" baseline="0" dirty="0" err="1">
                <a:latin typeface="ArialMT"/>
              </a:rPr>
              <a:t>וה</a:t>
            </a:r>
            <a:r>
              <a:rPr lang="he-IL" sz="1800" b="1" i="0" u="none" strike="noStrike" baseline="0" dirty="0">
                <a:latin typeface="ArialMT"/>
              </a:rPr>
              <a:t> – </a:t>
            </a:r>
            <a:r>
              <a:rPr lang="en-US" sz="1800" b="1" i="0" u="none" strike="noStrike" baseline="0" dirty="0">
                <a:latin typeface="ArialMT"/>
              </a:rPr>
              <a:t>where</a:t>
            </a: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85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פונקציות </a:t>
            </a:r>
            <a:r>
              <a:rPr lang="he-IL" b="1" i="0" u="none" strike="noStrike" baseline="0" dirty="0" err="1">
                <a:latin typeface="Arial-BoldMT"/>
              </a:rPr>
              <a:t>סקלאריות</a:t>
            </a:r>
            <a:r>
              <a:rPr lang="he-IL" b="1" i="0" u="none" strike="noStrike" baseline="0" dirty="0">
                <a:latin typeface="Arial-BoldMT"/>
              </a:rPr>
              <a:t> – הרחבת ידע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המאפשרות שימוש בפונקציות תכנות בשפת ה – </a:t>
            </a:r>
            <a:r>
              <a:rPr lang="en-US" sz="1800" b="1" i="0" u="none" strike="noStrike" baseline="0" dirty="0">
                <a:latin typeface="ArialMT"/>
              </a:rPr>
              <a:t>SQL .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הן פועלות ברמת השורה ונחלקות לסוגים שונים :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מתמטיות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</a:t>
            </a:r>
            <a:r>
              <a:rPr lang="he-IL" sz="1800" b="1" i="0" u="none" strike="noStrike" baseline="0" dirty="0" err="1">
                <a:latin typeface="ArialMT"/>
              </a:rPr>
              <a:t>מחרוזתיות</a:t>
            </a:r>
            <a:endParaRPr lang="he-IL" sz="1800" b="1" i="0" u="none" strike="noStrike" baseline="0" dirty="0">
              <a:latin typeface="ArialMT"/>
            </a:endParaRP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תאריכים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המרה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פונקציות </a:t>
            </a:r>
            <a:r>
              <a:rPr lang="en-US" sz="1800" b="1" i="0" u="none" strike="noStrike" baseline="0" dirty="0">
                <a:latin typeface="ArialMT"/>
              </a:rPr>
              <a:t>IS NULL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ניתן להשתמש בפונקציות אלה במשפטי ה- </a:t>
            </a:r>
            <a:r>
              <a:rPr lang="en-US" sz="1800" b="1" i="0" u="none" strike="noStrike" baseline="0" dirty="0">
                <a:latin typeface="ArialMT"/>
              </a:rPr>
              <a:t> select , order by </a:t>
            </a:r>
            <a:r>
              <a:rPr lang="he-IL" sz="1800" b="1" i="0" u="none" strike="noStrike" baseline="0" dirty="0" err="1">
                <a:latin typeface="ArialMT"/>
              </a:rPr>
              <a:t>וה</a:t>
            </a:r>
            <a:r>
              <a:rPr lang="he-IL" sz="1800" b="1" i="0" u="none" strike="noStrike" baseline="0" dirty="0">
                <a:latin typeface="ArialMT"/>
              </a:rPr>
              <a:t> – </a:t>
            </a:r>
            <a:r>
              <a:rPr lang="en-US" sz="1800" b="1" i="0" u="none" strike="noStrike" baseline="0" dirty="0">
                <a:latin typeface="ArialMT"/>
              </a:rPr>
              <a:t>where</a:t>
            </a:r>
            <a:endParaRPr lang="he-IL" sz="1800" b="1" i="0" u="none" strike="noStrike" baseline="0" dirty="0">
              <a:latin typeface="ArialMT"/>
            </a:endParaRPr>
          </a:p>
          <a:p>
            <a:pPr algn="r" rtl="1"/>
            <a:r>
              <a:rPr lang="he-IL" sz="1800" b="1" dirty="0">
                <a:latin typeface="ArialMT"/>
              </a:rPr>
              <a:t>תוכלו למצוא המון חומר ודוגמאות באינטרנט ובמסמך של הקורס</a:t>
            </a: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715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 - שילוב נתונים ממספר טבלאות</a:t>
            </a:r>
            <a:r>
              <a:rPr lang="en-US" b="1" i="0" u="none" strike="noStrike" baseline="0" dirty="0">
                <a:latin typeface="Arial-BoldMT"/>
              </a:rPr>
              <a:t>Join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MT"/>
              </a:rPr>
              <a:t>כינויים לטבלאות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כינויים לטבלאות מייעלים את נוחות הכתיבה ואת הקריאות של שאילתות בעיקר ב </a:t>
            </a:r>
            <a:r>
              <a:rPr lang="en-US" sz="1800" b="1" i="0" u="none" strike="noStrike" baseline="0" dirty="0">
                <a:latin typeface="ArialMT"/>
              </a:rPr>
              <a:t>JOIN </a:t>
            </a:r>
            <a:r>
              <a:rPr lang="he-IL" sz="1800" b="1" i="0" u="none" strike="noStrike" baseline="0" dirty="0">
                <a:latin typeface="ArialMT"/>
              </a:rPr>
              <a:t> , במקום לכתוב אחרי כל עמודה ועמודה שם טבלה מלא (דבר שעלול להיות מאוד ארוך ומסורבל) נשתמש בכינויים.</a:t>
            </a:r>
          </a:p>
          <a:p>
            <a:pPr algn="r" rtl="1"/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0E13F-FA8A-4EDF-939B-D439E5F0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9541"/>
            <a:ext cx="4797972" cy="3437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12BCA-80D9-47A9-B73B-D0399A00E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48" y="2762048"/>
            <a:ext cx="6264166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8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194" y="944849"/>
            <a:ext cx="9144000" cy="1074988"/>
          </a:xfrm>
        </p:spPr>
        <p:txBody>
          <a:bodyPr/>
          <a:lstStyle/>
          <a:p>
            <a:pPr algn="r" rtl="1"/>
            <a:r>
              <a:rPr lang="he-I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בסיסי נתונים נפוצים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958"/>
            <a:ext cx="9144000" cy="3035069"/>
          </a:xfrm>
        </p:spPr>
        <p:txBody>
          <a:bodyPr>
            <a:norm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rgbClr val="202122"/>
                </a:solidFill>
                <a:latin typeface="Arial" panose="020B0604020202020204" pitchFamily="34" charset="0"/>
              </a:rPr>
              <a:t>מודל רישתי - מציג את בסיס הנתונים כרשת של צמתים וערוצים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he-IL" dirty="0"/>
              <a:t>מודל היררכי - מודל זה הנתונים מאורגנים במבנה של עץ לפי היררכיית התפקידים שלהם והיחסים ביניהם.</a:t>
            </a:r>
            <a:endParaRPr lang="he-I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en-US" dirty="0"/>
              <a:t>NOSQL </a:t>
            </a:r>
            <a:r>
              <a:rPr lang="he-IL" dirty="0"/>
              <a:t> הוא קטגוריה חדשה יחסית של בסיסי נתונים, אשר נותנים פתרון אחסון וגישה למידע שאינו ממודל במבנה טבלאי יחסי אשר נפוץ בבסיסי נתונים יחסיים.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72EF7-694F-4E4C-9210-17AE5A8C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473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 - מבנה השאילתה</a:t>
            </a:r>
            <a:r>
              <a:rPr lang="en-US" b="1" i="0" u="none" strike="noStrike" baseline="0" dirty="0">
                <a:latin typeface="Arial-BoldMT"/>
              </a:rPr>
              <a:t>Join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b="1" i="0" u="none" strike="noStrike" baseline="0" dirty="0">
                <a:latin typeface="ArialMT"/>
              </a:rPr>
              <a:t>מטרת השאילתה להביא נתונים מטבלאות שונות הקשר בין הטבלאות יתבצע ע"י שימוש ב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lang="he-IL" sz="1800" b="1" i="0" u="none" strike="noStrike" baseline="0" dirty="0">
                <a:latin typeface="ArialMT"/>
              </a:rPr>
              <a:t> </a:t>
            </a:r>
          </a:p>
          <a:p>
            <a:pPr algn="r" rtl="1"/>
            <a:r>
              <a:rPr lang="he-IL" sz="1800" b="1" i="0" u="none" strike="noStrike" baseline="0" dirty="0">
                <a:latin typeface="ArialMT"/>
              </a:rPr>
              <a:t>חזרה על מושג מפתחות:</a:t>
            </a:r>
          </a:p>
          <a:p>
            <a:pPr algn="r" rtl="1"/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lang="he-IL" sz="1800" b="1" i="0" u="none" strike="noStrike" baseline="0" dirty="0">
                <a:latin typeface="ArialMT"/>
              </a:rPr>
              <a:t> המפתח הראשי, הוא עמודה אחת או יותר, שבעזרתן ניתן לזהות את הרשומה באופן חד-חד-ערכי</a:t>
            </a:r>
          </a:p>
          <a:p>
            <a:pPr algn="r" rtl="1"/>
            <a:r>
              <a:rPr lang="en-US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lang="he-IL" sz="1800" b="1" dirty="0">
                <a:latin typeface="ArialMT"/>
              </a:rPr>
              <a:t> מפתח זר ערך בעמודה כל שהיא בטבלה המקושרת לטבלה אחרת בה אותו ערך משמש כמפתח ראשי</a:t>
            </a:r>
          </a:p>
          <a:p>
            <a:pPr algn="r" rtl="1"/>
            <a:endParaRPr lang="he-IL" sz="1800" b="1" i="0" u="none" strike="noStrike" baseline="0" dirty="0">
              <a:latin typeface="ArialMT"/>
            </a:endParaRPr>
          </a:p>
          <a:p>
            <a:pPr algn="r" rtl="1"/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5A552-415C-427E-AA2C-1567D5CE6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07807"/>
            <a:ext cx="2590800" cy="32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2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 - מבנה השאילתה</a:t>
            </a:r>
            <a:r>
              <a:rPr lang="en-US" b="1" i="0" u="none" strike="noStrike" baseline="0" dirty="0">
                <a:latin typeface="Arial-BoldMT"/>
              </a:rPr>
              <a:t>Join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45" y="1494549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algn="l"/>
            <a:endParaRPr lang="he-IL" sz="1800" b="1" i="0" u="none" strike="noStrike" baseline="0" dirty="0">
              <a:latin typeface="ArialMT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query we are getting data from 2 tables: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Products p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Categories </a:t>
            </a:r>
            <a:r>
              <a:rPr lang="en-US" sz="9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Products p we select </a:t>
            </a:r>
            <a:r>
              <a:rPr lang="en-US" sz="9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9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9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ProductName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Categories we select </a:t>
            </a:r>
            <a:r>
              <a:rPr lang="en-US" sz="9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9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9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CategoryName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 can connect this tables because both of the tables have filed in common 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 files category id from Products p Exist in Categories </a:t>
            </a:r>
            <a:r>
              <a:rPr lang="en-US" sz="9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1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65DD8-D332-4FDB-86E9-3BC3569C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345" y="2072542"/>
            <a:ext cx="3961707" cy="1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0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b="1" i="0" u="none" strike="noStrike" baseline="0" dirty="0">
                <a:latin typeface="Arial-BoldMT"/>
              </a:rPr>
              <a:t> - מבנה השאילתה</a:t>
            </a:r>
            <a:r>
              <a:rPr lang="en-US" b="1" i="0" u="none" strike="noStrike" baseline="0" dirty="0">
                <a:latin typeface="Arial-BoldMT"/>
              </a:rPr>
              <a:t>Join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410"/>
            <a:ext cx="10515600" cy="5056023"/>
          </a:xfrm>
        </p:spPr>
        <p:txBody>
          <a:bodyPr>
            <a:normAutofit fontScale="25000" lnSpcReduction="20000"/>
          </a:bodyPr>
          <a:lstStyle/>
          <a:p>
            <a:pPr algn="l"/>
            <a:endParaRPr lang="he-IL" sz="1800" b="1" i="0" u="none" strike="noStrike" baseline="0" dirty="0">
              <a:latin typeface="ArialMT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 words: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INNER JOIN – Will return all data that exist on both of tables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 JOIN- will return all data form the right table and the matched records from the left table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 JOIN -will return all data form the left table  and the matched records from the right table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FULL JOIN- Will return all data from both of tables include unmatched data</a:t>
            </a:r>
            <a:endParaRPr lang="en-US" sz="1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ON-is the related column</a:t>
            </a:r>
            <a:r>
              <a:rPr lang="en-US" sz="9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between the  tables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006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עבודה עצמית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b="1" i="0" u="none" strike="noStrike" baseline="0" dirty="0">
                <a:latin typeface="ArialMT"/>
              </a:rPr>
              <a:t>נא לפתור את התרגילים  (8) בעמודים 37 מהחומר שקיבלתם</a:t>
            </a:r>
          </a:p>
          <a:p>
            <a:pPr marL="0" indent="0" algn="r" rtl="1">
              <a:buNone/>
            </a:pPr>
            <a:r>
              <a:rPr lang="he-IL" sz="1800" b="1" dirty="0">
                <a:latin typeface="ArialMT"/>
              </a:rPr>
              <a:t>שם הקובץ מבוא לבסיסי נתונים ושפת </a:t>
            </a:r>
            <a:r>
              <a:rPr lang="en-US" sz="1800" b="1" dirty="0">
                <a:latin typeface="ArialMT"/>
              </a:rPr>
              <a:t> </a:t>
            </a:r>
            <a:r>
              <a:rPr lang="en-US" sz="1800" b="1" dirty="0" err="1">
                <a:latin typeface="ArialMT"/>
              </a:rPr>
              <a:t>tsql</a:t>
            </a: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r>
              <a:rPr lang="he-IL" sz="1800" b="1" i="0" u="none" strike="noStrike" baseline="0" dirty="0">
                <a:latin typeface="ArialMT"/>
              </a:rPr>
              <a:t>בהצלחה</a:t>
            </a:r>
          </a:p>
          <a:p>
            <a:pPr marL="0" indent="0" algn="r" rtl="1">
              <a:buNone/>
            </a:pP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4676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סדר הרצת השאילתה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endParaRPr lang="he-IL" sz="1800" b="1" dirty="0">
              <a:latin typeface="ArialMT"/>
            </a:endParaRPr>
          </a:p>
          <a:p>
            <a:pPr marL="0" indent="0" algn="r" rtl="1">
              <a:buNone/>
            </a:pP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BB97E6-F546-4D5B-AFA4-57F21DF173C9}"/>
              </a:ext>
            </a:extLst>
          </p:cNvPr>
          <p:cNvSpPr txBox="1">
            <a:spLocks/>
          </p:cNvSpPr>
          <p:nvPr/>
        </p:nvSpPr>
        <p:spPr>
          <a:xfrm>
            <a:off x="-2005139" y="341644"/>
            <a:ext cx="8101139" cy="668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he-IL" dirty="0"/>
          </a:p>
        </p:txBody>
      </p:sp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27039E13-7C39-46E7-B5D4-4B6A2E4B8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4" y="893612"/>
            <a:ext cx="3474537" cy="528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5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387" y="785973"/>
            <a:ext cx="9144000" cy="155750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הקורס יתמקד במודל הטבלאי (יחסי\</a:t>
            </a:r>
            <a:r>
              <a:rPr lang="he-IL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רלציוני</a:t>
            </a:r>
            <a:r>
              <a:rPr lang="he-IL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958"/>
            <a:ext cx="9144000" cy="3035069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מודל זה בסיס הנתונים בנוי מטבלאות, כאשר כל טבלה מכילה מידע על ישות מסוימת (לדוגמה, לקוחות במערכת בנקאית). </a:t>
            </a:r>
          </a:p>
          <a:p>
            <a:pPr algn="r" rtl="1"/>
            <a:r>
              <a:rPr lang="he-IL" dirty="0"/>
              <a:t>לכל רשומה בטבלה יש שדה </a:t>
            </a:r>
            <a:r>
              <a:rPr lang="en-US" dirty="0"/>
              <a:t>ID </a:t>
            </a:r>
            <a:r>
              <a:rPr lang="he-IL" dirty="0"/>
              <a:t> שמזהה באופן ייחודי את הרשומה. </a:t>
            </a:r>
            <a:r>
              <a:rPr lang="en-US" dirty="0"/>
              <a:t>PK</a:t>
            </a:r>
            <a:endParaRPr lang="he-IL" dirty="0"/>
          </a:p>
          <a:p>
            <a:pPr algn="r" rtl="1"/>
            <a:r>
              <a:rPr lang="he-IL" dirty="0"/>
              <a:t>הקשרים בין הרשומות בטבלאות השונות נעשה באמצעות שדה מיוחד זה הנקרא שדה מפתח </a:t>
            </a:r>
            <a:r>
              <a:rPr lang="en-US" dirty="0"/>
              <a:t>FK</a:t>
            </a:r>
            <a:r>
              <a:rPr lang="he-IL" dirty="0"/>
              <a:t>, שבו ערכים זהים מסמלים קשר בין הרשומות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F56A-133E-4105-9681-5849C2E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3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387" y="785973"/>
            <a:ext cx="9144000" cy="15575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Language</a:t>
            </a:r>
            <a:endParaRPr lang="he-I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958"/>
            <a:ext cx="9144000" cy="3035069"/>
          </a:xfrm>
        </p:spPr>
        <p:txBody>
          <a:bodyPr>
            <a:normAutofit/>
          </a:bodyPr>
          <a:lstStyle/>
          <a:p>
            <a:pPr algn="r"/>
            <a:r>
              <a:rPr lang="he-IL" sz="1800" b="1" dirty="0">
                <a:effectLst/>
                <a:ea typeface="Calibri" panose="020F0502020204030204" pitchFamily="34" charset="0"/>
                <a:cs typeface="Gisha" panose="020B0502040204020203" pitchFamily="34" charset="-79"/>
              </a:rPr>
              <a:t>שפת מחשב לטיפול ועיבוד מידע בבסיסי נתונים, השפה מאפשרת שליפת נתונים ועדכונם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SQL comprise of  4 main sub languages: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DRL-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Retrieval Language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DML-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Manipulation Language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DDL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Definition Language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DCL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Control Language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F56A-133E-4105-9681-5849C2E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27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318-C76E-4A76-B0D4-6127F01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Data Manipulation Language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D643-5062-49E7-9B33-0A24A2E3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b="1" dirty="0">
                <a:latin typeface="ArialMT"/>
              </a:rPr>
              <a:t>פקודות </a:t>
            </a:r>
            <a:r>
              <a:rPr lang="en-US" sz="1800" b="1" dirty="0">
                <a:latin typeface="ArialMT"/>
              </a:rPr>
              <a:t> DML </a:t>
            </a:r>
            <a:r>
              <a:rPr lang="he-IL" sz="1800" b="1" dirty="0">
                <a:latin typeface="ArialMT"/>
              </a:rPr>
              <a:t>הינן אחראיות על שינויים בבסיס הנתונים.</a:t>
            </a:r>
          </a:p>
          <a:p>
            <a:pPr marL="0" indent="0" algn="r" rtl="1">
              <a:buNone/>
            </a:pPr>
            <a:r>
              <a:rPr lang="he-IL" sz="1800" b="1" dirty="0">
                <a:latin typeface="ArialMT"/>
              </a:rPr>
              <a:t>קיימות 3 פקודות בסיסיות :</a:t>
            </a:r>
          </a:p>
          <a:p>
            <a:pPr marL="0" indent="0" algn="r" rtl="1">
              <a:buNone/>
            </a:pPr>
            <a:r>
              <a:rPr lang="en-US" sz="1800" b="1" dirty="0">
                <a:latin typeface="ArialMT"/>
              </a:rPr>
              <a:t>Insert - </a:t>
            </a:r>
            <a:r>
              <a:rPr lang="he-IL" sz="1800" b="1" dirty="0">
                <a:latin typeface="ArialMT"/>
              </a:rPr>
              <a:t> הוספת רשומה </a:t>
            </a:r>
          </a:p>
          <a:p>
            <a:pPr marL="0" indent="0" algn="r" rtl="1">
              <a:buNone/>
            </a:pPr>
            <a:r>
              <a:rPr lang="en-US" sz="1800" b="1" dirty="0">
                <a:latin typeface="ArialMT"/>
              </a:rPr>
              <a:t>Update - </a:t>
            </a:r>
            <a:r>
              <a:rPr lang="he-IL" sz="1800" b="1" dirty="0">
                <a:latin typeface="ArialMT"/>
              </a:rPr>
              <a:t> עדכון רשומה </a:t>
            </a:r>
          </a:p>
          <a:p>
            <a:pPr marL="0" indent="0" algn="r" rtl="1">
              <a:buNone/>
            </a:pPr>
            <a:r>
              <a:rPr lang="en-US" sz="1800" b="1" dirty="0">
                <a:latin typeface="ArialMT"/>
              </a:rPr>
              <a:t>Delete - </a:t>
            </a:r>
            <a:r>
              <a:rPr lang="he-IL" sz="1800" b="1" dirty="0">
                <a:latin typeface="ArialMT"/>
              </a:rPr>
              <a:t> מחיקת רשומה </a:t>
            </a:r>
          </a:p>
          <a:p>
            <a:pPr marL="0" indent="0" algn="r" rtl="1">
              <a:buNone/>
            </a:pPr>
            <a:endParaRPr lang="he-IL" sz="1800" b="1" i="0" u="none" strike="noStrike" baseline="0" dirty="0">
              <a:latin typeface="ArialM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C24D-BEA6-474F-A840-896AD0E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5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387" y="785973"/>
            <a:ext cx="9144000" cy="103255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Language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he-IL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5928"/>
            <a:ext cx="9144000" cy="39760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this course we  will learn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DRL and DML only 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We will cover: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Basic query’s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Filter query’s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Conditional query’s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Arithmetic operators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Operator and Concatenation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AND &amp; OR Operators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And more..</a:t>
            </a: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F56A-133E-4105-9681-5849C2E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65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4732-D22A-4399-BB74-BDB765B3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387" y="785973"/>
            <a:ext cx="9144000" cy="103255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SETUP</a:t>
            </a:r>
            <a:endParaRPr lang="he-IL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EC8F0-B1F7-41C2-B373-C2F68B6F1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5928"/>
            <a:ext cx="9144000" cy="397609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Install MSSQL 2019 server on your computer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Use this link to DL and install the server :</a:t>
            </a: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Install MSSQL express server</a:t>
            </a: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After the install ends and you can see the server on your computer, install </a:t>
            </a:r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northwind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 example DB.</a:t>
            </a: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F56A-133E-4105-9681-5849C2E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avidary@gmail.com  2002 (c)</a:t>
            </a:r>
            <a:endParaRPr lang="he-IL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BC5486-EE21-42C1-901B-DF649CF2C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57574"/>
              </p:ext>
            </p:extLst>
          </p:nvPr>
        </p:nvGraphicFramePr>
        <p:xfrm>
          <a:off x="9151884" y="4132779"/>
          <a:ext cx="1593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אובייקט מעטפת של כורך האובייקטים" showAsIcon="1" r:id="rId3" imgW="1593360" imgH="481320" progId="Package">
                  <p:embed/>
                </p:oleObj>
              </mc:Choice>
              <mc:Fallback>
                <p:oleObj name="אובייקט מעטפת של כורך האובייקטים" showAsIcon="1" r:id="rId3" imgW="159336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1884" y="4132779"/>
                        <a:ext cx="159385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27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3317</TotalTime>
  <Words>2078</Words>
  <Application>Microsoft Office PowerPoint</Application>
  <PresentationFormat>Widescreen</PresentationFormat>
  <Paragraphs>251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Arial-BoldMT</vt:lpstr>
      <vt:lpstr>ArialMT</vt:lpstr>
      <vt:lpstr>Calibri</vt:lpstr>
      <vt:lpstr>Calibri Light</vt:lpstr>
      <vt:lpstr>Consolas</vt:lpstr>
      <vt:lpstr>Gisha</vt:lpstr>
      <vt:lpstr>Symbol</vt:lpstr>
      <vt:lpstr>Office Theme</vt:lpstr>
      <vt:lpstr>אובייקט מעטפת של כורך האובייקטים</vt:lpstr>
      <vt:lpstr>Introduction to SQL   For QA engineers </vt:lpstr>
      <vt:lpstr>מהו בסיס נתונים</vt:lpstr>
      <vt:lpstr>מהו בסיס נתונים - המשך</vt:lpstr>
      <vt:lpstr>בסיסי נתונים נפוצים</vt:lpstr>
      <vt:lpstr>הקורס יתמקד במודל הטבלאי (יחסי\רלציוני)</vt:lpstr>
      <vt:lpstr>SQL Language</vt:lpstr>
      <vt:lpstr>DML - Data Manipulation Language</vt:lpstr>
      <vt:lpstr>SQL Language(cont)</vt:lpstr>
      <vt:lpstr>SETUP</vt:lpstr>
      <vt:lpstr>Over view of SQL Management system</vt:lpstr>
      <vt:lpstr> Select structure</vt:lpstr>
      <vt:lpstr> Basic Select structure</vt:lpstr>
      <vt:lpstr>שאילתה המציגה מספר עמודות</vt:lpstr>
      <vt:lpstr>סוגי נתונים - מספרים</vt:lpstr>
      <vt:lpstr>סוגי נתונים - מחרוזות</vt:lpstr>
      <vt:lpstr>סוגי נתונים – חיפוש מספר ערכים</vt:lpstr>
      <vt:lpstr>Alias מתן שמות חלופים לעמודה  -</vt:lpstr>
      <vt:lpstr>שרשור שדות –  שרשור פירושו הצגת שילוב שדות כשדה אחד בפלט . כשם שניתן לשרשר שדות , אפשר לשרשר גם טקסט חופשי</vt:lpstr>
      <vt:lpstr>שימוש בפעולות מתמטיות ניתן לשלב פעולות חשבוניות כגון : חיבור ,חיסור ,כפל ,חילוק ועוד. בביצוע פעולות מתמטיות יתקבל שדה ללא כותרת, לכן מומלץ לתת Alias</vt:lpstr>
      <vt:lpstr>כפילות של רשומות בטבלה -  בכדי למנוע חזרה של רשומות זהות בטבלה יש להשתמש ב   DISTINCT הפרמטרDISTINCT  משמש לצורך הצגה של ערכים ייחודיים בלבד . </vt:lpstr>
      <vt:lpstr>סינון השאילתה – התניות  where  סינון ,פילטר על משפט ה – select . לאחר המילה Where  יופיע תנאי אחד או מספר תנאים אשר יגבילו את הרשומות החוזרות.</vt:lpstr>
      <vt:lpstr>התניות דוגמא</vt:lpstr>
      <vt:lpstr>התניות – דוגמא נוספת</vt:lpstr>
      <vt:lpstr>Between - אופרטורים מורכבים</vt:lpstr>
      <vt:lpstr>In/Not in - אופרטורים מורכבים</vt:lpstr>
      <vt:lpstr>Like - אופרטורים מורכבים  </vt:lpstr>
      <vt:lpstr>Is Null - אופרטורים מורכבים  </vt:lpstr>
      <vt:lpstr>Logical operators- אופרטורים מורכבים  </vt:lpstr>
      <vt:lpstr>Logical operators- אופרטורים מורכבים  </vt:lpstr>
      <vt:lpstr>Group by - חלוקה לקבוצות</vt:lpstr>
      <vt:lpstr>Having– תנאים על קבוצות </vt:lpstr>
      <vt:lpstr>Order by– מיון רשומות </vt:lpstr>
      <vt:lpstr>Order by– מיון רשומות </vt:lpstr>
      <vt:lpstr>Select top– מיון רשומות </vt:lpstr>
      <vt:lpstr>שאילתות מקוננות - </vt:lpstr>
      <vt:lpstr>עבודה עצמית</vt:lpstr>
      <vt:lpstr>פונקציות סקלאריות</vt:lpstr>
      <vt:lpstr>פונקציות סקלאריות – הרחבת ידע</vt:lpstr>
      <vt:lpstr> - שילוב נתונים ממספר טבלאותJoin</vt:lpstr>
      <vt:lpstr> - מבנה השאילתהJoin</vt:lpstr>
      <vt:lpstr> - מבנה השאילתהJoin</vt:lpstr>
      <vt:lpstr> - מבנה השאילתהJoin</vt:lpstr>
      <vt:lpstr>עבודה עצמית</vt:lpstr>
      <vt:lpstr>סדר הרצת השאילתה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  For QA engineers</dc:title>
  <dc:creator>97254</dc:creator>
  <cp:lastModifiedBy>Avidar Yerushalmi</cp:lastModifiedBy>
  <cp:revision>49</cp:revision>
  <dcterms:created xsi:type="dcterms:W3CDTF">2021-01-30T11:37:22Z</dcterms:created>
  <dcterms:modified xsi:type="dcterms:W3CDTF">2025-01-07T07:26:26Z</dcterms:modified>
</cp:coreProperties>
</file>