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8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1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26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2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6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7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362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46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13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1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7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872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Rectangle 1030">
            <a:extLst>
              <a:ext uri="{FF2B5EF4-FFF2-40B4-BE49-F238E27FC236}">
                <a16:creationId xmlns:a16="http://schemas.microsoft.com/office/drawing/2014/main" id="{C05729A4-6F0F-4423-AD0C-EF27345E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1" name="Rectangle 1032">
            <a:extLst>
              <a:ext uri="{FF2B5EF4-FFF2-40B4-BE49-F238E27FC236}">
                <a16:creationId xmlns:a16="http://schemas.microsoft.com/office/drawing/2014/main" id="{204CB79E-F775-42E6-994C-D5FA8C17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2" name="Rectangle 1034">
            <a:extLst>
              <a:ext uri="{FF2B5EF4-FFF2-40B4-BE49-F238E27FC236}">
                <a16:creationId xmlns:a16="http://schemas.microsoft.com/office/drawing/2014/main" id="{3AAB5B94-95EF-4963-859C-1FA406D62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Performance Test Plan Template">
            <a:extLst>
              <a:ext uri="{FF2B5EF4-FFF2-40B4-BE49-F238E27FC236}">
                <a16:creationId xmlns:a16="http://schemas.microsoft.com/office/drawing/2014/main" id="{6D7CEA05-EAEA-DB51-E521-E7FE8533CB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9" b="844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89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EEB0C-CEBD-17B0-54D2-FC984272F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b="1" u="sng" dirty="0"/>
              <a:t>יעדים </a:t>
            </a:r>
            <a:r>
              <a:rPr lang="en-US" b="1" u="sng" dirty="0"/>
              <a:t>(SLI)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ED480-CAB0-E826-B3B8-FBB7E1753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842" y="2340864"/>
            <a:ext cx="11289965" cy="3634486"/>
          </a:xfrm>
        </p:spPr>
        <p:txBody>
          <a:bodyPr>
            <a:normAutofit/>
          </a:bodyPr>
          <a:lstStyle/>
          <a:p>
            <a:pPr algn="r" rtl="1"/>
            <a:r>
              <a:rPr lang="he-IL" sz="2800" b="1" u="sng" dirty="0"/>
              <a:t>קיבול</a:t>
            </a:r>
            <a:r>
              <a:rPr lang="he-IL" sz="2800" dirty="0"/>
              <a:t> – בבדיקות הקיבול נבדוק האם המערכת תומכת במספר רב של משתמשים בו זמנית וכמו כן, במספר רב של חנויות, מוצרים ורכישות. בדיקות אלה יתבצעו </a:t>
            </a:r>
            <a:r>
              <a:rPr lang="he-IL" sz="2800" b="1" dirty="0"/>
              <a:t>ללא</a:t>
            </a:r>
            <a:r>
              <a:rPr lang="he-IL" sz="2800" dirty="0"/>
              <a:t> שימוש בשירותים חיצוניים וללא שמירת נתונים בבסיס נתונים.</a:t>
            </a:r>
          </a:p>
          <a:p>
            <a:pPr algn="r" rtl="1"/>
            <a:r>
              <a:rPr lang="he-IL" sz="2800" b="1" u="sng" dirty="0"/>
              <a:t>עומס</a:t>
            </a:r>
            <a:r>
              <a:rPr lang="he-IL" sz="2800" dirty="0"/>
              <a:t> – בבדיקות העומס נבדוק כי המערכת נשארת נגישה גם כאשר יש קצב גבוה של בקשות מכמה משתמשים במקביל. בדיקות אלה ישתמשו גם בשירותים חיצוניים וישמרו את הנתונים בבסיס הנתונים.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3869274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444C6-54E9-10A6-BB0C-F9A721D0A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b="1" u="sng" dirty="0"/>
              <a:t>המדדים (</a:t>
            </a:r>
            <a:r>
              <a:rPr lang="en-US" b="1" u="sng" dirty="0"/>
              <a:t>SLI</a:t>
            </a:r>
            <a:r>
              <a:rPr lang="he-IL" b="1" u="sng" dirty="0"/>
              <a:t>)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FA0D6-4AA8-7A53-8D6B-7FC1AADF5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8863" y="2231490"/>
            <a:ext cx="7471944" cy="3634486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800" dirty="0"/>
              <a:t>על מנת לבצע בדיקות עבור עמידה ביעדים השתמשנו בתוכנה </a:t>
            </a:r>
            <a:r>
              <a:rPr lang="en-US" sz="2800" dirty="0" err="1"/>
              <a:t>Jmeter</a:t>
            </a:r>
            <a:r>
              <a:rPr lang="he-IL" sz="2800" dirty="0"/>
              <a:t> אשר בעזרתה ניתן להריץ בקלות מספר בקשות ממספר משתמשים שונים ולקבל את התוצאות בצורה מסודרת. נריץ בעזרתה מספר בדיקות אשר יעזרו לנו לגלות האם הסכם השירות מתקיים או לא.</a:t>
            </a:r>
            <a:endParaRPr lang="en-US" sz="2800" dirty="0"/>
          </a:p>
        </p:txBody>
      </p:sp>
      <p:pic>
        <p:nvPicPr>
          <p:cNvPr id="2050" name="Picture 2" descr="Performance Testing with JMeter - Basics to Advanced Level with BeanShell  (&amp; JSR223) Use Cases &amp; Realtime Project Application Scripting&quot; Video Course  - by V.K. on SALE - Core to Advanced Level |">
            <a:extLst>
              <a:ext uri="{FF2B5EF4-FFF2-40B4-BE49-F238E27FC236}">
                <a16:creationId xmlns:a16="http://schemas.microsoft.com/office/drawing/2014/main" id="{F93BE9CD-2C8E-8E08-2B25-D7E86ADED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61998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502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DDC0F-E4AE-948A-3364-555F2E8E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768328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dirty="0"/>
              <a:t>1. התמודדות עם 100 משתמשים שנרשמו, התחברו והוסיפו מוצר המנסים לבצע 10 רכישות לכל משתמש.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3A3F765-B1D4-7FAA-8782-5F55C6C982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3540168"/>
              </p:ext>
            </p:extLst>
          </p:nvPr>
        </p:nvGraphicFramePr>
        <p:xfrm>
          <a:off x="196051" y="2601159"/>
          <a:ext cx="11799897" cy="4057574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{69CF1AB2-1976-4502-BF36-3FF5EA218861}</a:tableStyleId>
              </a:tblPr>
              <a:tblGrid>
                <a:gridCol w="1950397">
                  <a:extLst>
                    <a:ext uri="{9D8B030D-6E8A-4147-A177-3AD203B41FA5}">
                      <a16:colId xmlns:a16="http://schemas.microsoft.com/office/drawing/2014/main" val="3157087502"/>
                    </a:ext>
                  </a:extLst>
                </a:gridCol>
                <a:gridCol w="936190">
                  <a:extLst>
                    <a:ext uri="{9D8B030D-6E8A-4147-A177-3AD203B41FA5}">
                      <a16:colId xmlns:a16="http://schemas.microsoft.com/office/drawing/2014/main" val="2351562144"/>
                    </a:ext>
                  </a:extLst>
                </a:gridCol>
                <a:gridCol w="936190">
                  <a:extLst>
                    <a:ext uri="{9D8B030D-6E8A-4147-A177-3AD203B41FA5}">
                      <a16:colId xmlns:a16="http://schemas.microsoft.com/office/drawing/2014/main" val="3997922789"/>
                    </a:ext>
                  </a:extLst>
                </a:gridCol>
                <a:gridCol w="936190">
                  <a:extLst>
                    <a:ext uri="{9D8B030D-6E8A-4147-A177-3AD203B41FA5}">
                      <a16:colId xmlns:a16="http://schemas.microsoft.com/office/drawing/2014/main" val="3015727284"/>
                    </a:ext>
                  </a:extLst>
                </a:gridCol>
                <a:gridCol w="936190">
                  <a:extLst>
                    <a:ext uri="{9D8B030D-6E8A-4147-A177-3AD203B41FA5}">
                      <a16:colId xmlns:a16="http://schemas.microsoft.com/office/drawing/2014/main" val="2139268166"/>
                    </a:ext>
                  </a:extLst>
                </a:gridCol>
                <a:gridCol w="936190">
                  <a:extLst>
                    <a:ext uri="{9D8B030D-6E8A-4147-A177-3AD203B41FA5}">
                      <a16:colId xmlns:a16="http://schemas.microsoft.com/office/drawing/2014/main" val="3750223235"/>
                    </a:ext>
                  </a:extLst>
                </a:gridCol>
                <a:gridCol w="936190">
                  <a:extLst>
                    <a:ext uri="{9D8B030D-6E8A-4147-A177-3AD203B41FA5}">
                      <a16:colId xmlns:a16="http://schemas.microsoft.com/office/drawing/2014/main" val="172133286"/>
                    </a:ext>
                  </a:extLst>
                </a:gridCol>
                <a:gridCol w="1423790">
                  <a:extLst>
                    <a:ext uri="{9D8B030D-6E8A-4147-A177-3AD203B41FA5}">
                      <a16:colId xmlns:a16="http://schemas.microsoft.com/office/drawing/2014/main" val="3383537615"/>
                    </a:ext>
                  </a:extLst>
                </a:gridCol>
                <a:gridCol w="936190">
                  <a:extLst>
                    <a:ext uri="{9D8B030D-6E8A-4147-A177-3AD203B41FA5}">
                      <a16:colId xmlns:a16="http://schemas.microsoft.com/office/drawing/2014/main" val="2410099689"/>
                    </a:ext>
                  </a:extLst>
                </a:gridCol>
                <a:gridCol w="936190">
                  <a:extLst>
                    <a:ext uri="{9D8B030D-6E8A-4147-A177-3AD203B41FA5}">
                      <a16:colId xmlns:a16="http://schemas.microsoft.com/office/drawing/2014/main" val="1976768346"/>
                    </a:ext>
                  </a:extLst>
                </a:gridCol>
                <a:gridCol w="936190">
                  <a:extLst>
                    <a:ext uri="{9D8B030D-6E8A-4147-A177-3AD203B41FA5}">
                      <a16:colId xmlns:a16="http://schemas.microsoft.com/office/drawing/2014/main" val="924765453"/>
                    </a:ext>
                  </a:extLst>
                </a:gridCol>
              </a:tblGrid>
              <a:tr h="518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Function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# Samples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Average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Min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Max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Std. Dev.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Error %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Throughput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Received KB/sec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Sent KB/sec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Avg. Bytes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5086976"/>
                  </a:ext>
                </a:extLst>
              </a:tr>
              <a:tr h="519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Sign up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1647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217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2747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438.78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27.54821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8.07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7.8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300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8113565"/>
                  </a:ext>
                </a:extLst>
              </a:tr>
              <a:tr h="5031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Login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7312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1148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13789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3463.46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6.51508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1.91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1.59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300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59864178"/>
                  </a:ext>
                </a:extLst>
              </a:tr>
              <a:tr h="5031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Open Store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0.65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7.24165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2.12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1.78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300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329353"/>
                  </a:ext>
                </a:extLst>
              </a:tr>
              <a:tr h="5031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Add Product to Store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0.65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7.24323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2.12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2.44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300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7481471"/>
                  </a:ext>
                </a:extLst>
              </a:tr>
              <a:tr h="5031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Add Product to Cart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1000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143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1596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112.65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1.19317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0.46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0.35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396.9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2629176"/>
                  </a:ext>
                </a:extLst>
              </a:tr>
              <a:tr h="5031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Purchase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1000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77042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826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170114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47941.3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1.19098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0.35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0.52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300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34903128"/>
                  </a:ext>
                </a:extLst>
              </a:tr>
              <a:tr h="5031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2400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32534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170114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48735.52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2.80572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340.4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30603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758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007B-3513-CC1E-9B6E-5E9CC3D67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5" cy="1638708"/>
          </a:xfrm>
        </p:spPr>
        <p:txBody>
          <a:bodyPr>
            <a:noAutofit/>
          </a:bodyPr>
          <a:lstStyle/>
          <a:p>
            <a:pPr algn="r" rtl="1"/>
            <a:r>
              <a:rPr lang="he-IL" sz="3600" dirty="0"/>
              <a:t>2. תמיכה ב10,000 משתמשים רשומים עם 1,000 חנויות כאשר בכל חנות יש 1,000 משתמשים רשומים ושמירת היסטוריה של 1,000,000 רכישות.</a:t>
            </a:r>
            <a:endParaRPr lang="en-US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B1A2C0-D148-802D-9610-33147F975C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1577684"/>
              </p:ext>
            </p:extLst>
          </p:nvPr>
        </p:nvGraphicFramePr>
        <p:xfrm>
          <a:off x="170155" y="2592281"/>
          <a:ext cx="11851688" cy="4057095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{69CF1AB2-1976-4502-BF36-3FF5EA218861}</a:tableStyleId>
              </a:tblPr>
              <a:tblGrid>
                <a:gridCol w="2060278">
                  <a:extLst>
                    <a:ext uri="{9D8B030D-6E8A-4147-A177-3AD203B41FA5}">
                      <a16:colId xmlns:a16="http://schemas.microsoft.com/office/drawing/2014/main" val="1754739278"/>
                    </a:ext>
                  </a:extLst>
                </a:gridCol>
                <a:gridCol w="979141">
                  <a:extLst>
                    <a:ext uri="{9D8B030D-6E8A-4147-A177-3AD203B41FA5}">
                      <a16:colId xmlns:a16="http://schemas.microsoft.com/office/drawing/2014/main" val="3764127173"/>
                    </a:ext>
                  </a:extLst>
                </a:gridCol>
                <a:gridCol w="979141">
                  <a:extLst>
                    <a:ext uri="{9D8B030D-6E8A-4147-A177-3AD203B41FA5}">
                      <a16:colId xmlns:a16="http://schemas.microsoft.com/office/drawing/2014/main" val="3970246234"/>
                    </a:ext>
                  </a:extLst>
                </a:gridCol>
                <a:gridCol w="935181">
                  <a:extLst>
                    <a:ext uri="{9D8B030D-6E8A-4147-A177-3AD203B41FA5}">
                      <a16:colId xmlns:a16="http://schemas.microsoft.com/office/drawing/2014/main" val="2051609759"/>
                    </a:ext>
                  </a:extLst>
                </a:gridCol>
                <a:gridCol w="976544">
                  <a:extLst>
                    <a:ext uri="{9D8B030D-6E8A-4147-A177-3AD203B41FA5}">
                      <a16:colId xmlns:a16="http://schemas.microsoft.com/office/drawing/2014/main" val="219071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11782627"/>
                    </a:ext>
                  </a:extLst>
                </a:gridCol>
                <a:gridCol w="932155">
                  <a:extLst>
                    <a:ext uri="{9D8B030D-6E8A-4147-A177-3AD203B41FA5}">
                      <a16:colId xmlns:a16="http://schemas.microsoft.com/office/drawing/2014/main" val="3488396044"/>
                    </a:ext>
                  </a:extLst>
                </a:gridCol>
                <a:gridCol w="1137425">
                  <a:extLst>
                    <a:ext uri="{9D8B030D-6E8A-4147-A177-3AD203B41FA5}">
                      <a16:colId xmlns:a16="http://schemas.microsoft.com/office/drawing/2014/main" val="2632294687"/>
                    </a:ext>
                  </a:extLst>
                </a:gridCol>
                <a:gridCol w="979141">
                  <a:extLst>
                    <a:ext uri="{9D8B030D-6E8A-4147-A177-3AD203B41FA5}">
                      <a16:colId xmlns:a16="http://schemas.microsoft.com/office/drawing/2014/main" val="2601994711"/>
                    </a:ext>
                  </a:extLst>
                </a:gridCol>
                <a:gridCol w="979141">
                  <a:extLst>
                    <a:ext uri="{9D8B030D-6E8A-4147-A177-3AD203B41FA5}">
                      <a16:colId xmlns:a16="http://schemas.microsoft.com/office/drawing/2014/main" val="227267838"/>
                    </a:ext>
                  </a:extLst>
                </a:gridCol>
                <a:gridCol w="979141">
                  <a:extLst>
                    <a:ext uri="{9D8B030D-6E8A-4147-A177-3AD203B41FA5}">
                      <a16:colId xmlns:a16="http://schemas.microsoft.com/office/drawing/2014/main" val="2578716968"/>
                    </a:ext>
                  </a:extLst>
                </a:gridCol>
              </a:tblGrid>
              <a:tr h="492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Function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# Samples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Average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Min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Max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Std. Dev.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Error %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Throughput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Received KB/sec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Sent KB/sec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Avg. Bytes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50416286"/>
                  </a:ext>
                </a:extLst>
              </a:tr>
              <a:tr h="5092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Sign up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5020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105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13976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2725.19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347.8987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145.46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93.71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428.1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6614331"/>
                  </a:ext>
                </a:extLst>
              </a:tr>
              <a:tr h="5092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Login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3927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9300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1848.23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338.8223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99.83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83.35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301.7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9109785"/>
                  </a:ext>
                </a:extLst>
              </a:tr>
              <a:tr h="5092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Open Store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543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1525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405.29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469.2633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137.48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116.3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300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0475439"/>
                  </a:ext>
                </a:extLst>
              </a:tr>
              <a:tr h="5092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Add Product to Store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1000000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1007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10798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777.49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948.6505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277.92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324.76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300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1690209"/>
                  </a:ext>
                </a:extLst>
              </a:tr>
              <a:tr h="5092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Add Product to Cart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1000000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773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3067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191.04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515.5173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204.11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152.32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405.4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1264578"/>
                  </a:ext>
                </a:extLst>
              </a:tr>
              <a:tr h="5092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Purchase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1000000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1151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4133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347.68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515.5195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151.03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226.49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300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16354153"/>
                  </a:ext>
                </a:extLst>
              </a:tr>
              <a:tr h="5092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TOTAL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3021000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1000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13976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628.19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997.7723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326.74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357.55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335.3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909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65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64EA8-3855-DC78-597B-542DA03B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b="1" u="sng" dirty="0"/>
              <a:t>סיכום הבדיקות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0BE5-8BE7-9900-FC1C-F9F98A797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/>
            <a:r>
              <a:rPr lang="he-IL" sz="2800" dirty="0"/>
              <a:t>במהלך הבדיקות התבצעו שיפורים במערכת על מנת למנוע בעיות סנכרון ולהאיץ תהליכי תקשורת. למשל, פנייה למערכות החיצוניות במקביל על מנת לחסוך זמן עד לקבלת התשובה.</a:t>
            </a:r>
          </a:p>
          <a:p>
            <a:pPr algn="r" rtl="1"/>
            <a:r>
              <a:rPr lang="he-IL" sz="2800" dirty="0"/>
              <a:t>הבדיקות עמדו בכלל המדדים והמערכת אינה נפלה גם כאשר אירעו אירועים בלתי צפויים. המערכת ביצעה לכל הפחות 1.2 בקשות </a:t>
            </a:r>
            <a:r>
              <a:rPr lang="he-IL" sz="2800" dirty="0" err="1"/>
              <a:t>לשניה</a:t>
            </a:r>
            <a:r>
              <a:rPr lang="he-IL" sz="2800" dirty="0"/>
              <a:t>. ולא קרסה באף אחת </a:t>
            </a:r>
            <a:r>
              <a:rPr lang="he-IL" sz="2800"/>
              <a:t>מן הבדיקות.</a:t>
            </a:r>
            <a:endParaRPr lang="he-IL" sz="2800" dirty="0"/>
          </a:p>
          <a:p>
            <a:pPr algn="r" rtl="1"/>
            <a:r>
              <a:rPr lang="he-IL" sz="2800" dirty="0"/>
              <a:t>הסכם השירות מתקיים. </a:t>
            </a:r>
            <a:r>
              <a:rPr lang="en-US" sz="2800" dirty="0"/>
              <a:t>SLA=100%</a:t>
            </a:r>
          </a:p>
        </p:txBody>
      </p:sp>
    </p:spTree>
    <p:extLst>
      <p:ext uri="{BB962C8B-B14F-4D97-AF65-F5344CB8AC3E}">
        <p14:creationId xmlns:p14="http://schemas.microsoft.com/office/powerpoint/2010/main" val="8692230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458</Words>
  <Application>Microsoft Office PowerPoint</Application>
  <PresentationFormat>Widescreen</PresentationFormat>
  <Paragraphs>187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Univers</vt:lpstr>
      <vt:lpstr>Univers Condensed</vt:lpstr>
      <vt:lpstr>Wingdings 2</vt:lpstr>
      <vt:lpstr>DividendVTI</vt:lpstr>
      <vt:lpstr>PowerPoint Presentation</vt:lpstr>
      <vt:lpstr>יעדים (SLI)</vt:lpstr>
      <vt:lpstr>המדדים (SLI)</vt:lpstr>
      <vt:lpstr>1. התמודדות עם 100 משתמשים שנרשמו, התחברו והוסיפו מוצר המנסים לבצע 10 רכישות לכל משתמש.</vt:lpstr>
      <vt:lpstr>2. תמיכה ב10,000 משתמשים רשומים עם 1,000 חנויות כאשר בכל חנות יש 1,000 משתמשים רשומים ושמירת היסטוריה של 1,000,000 רכישות.</vt:lpstr>
      <vt:lpstr>סיכום הבדיקות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itay mor</dc:creator>
  <cp:lastModifiedBy>itay mor</cp:lastModifiedBy>
  <cp:revision>2</cp:revision>
  <dcterms:created xsi:type="dcterms:W3CDTF">2022-06-24T13:49:15Z</dcterms:created>
  <dcterms:modified xsi:type="dcterms:W3CDTF">2022-06-24T16:03:22Z</dcterms:modified>
</cp:coreProperties>
</file>