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0"/>
  </p:notesMasterIdLst>
  <p:sldIdLst>
    <p:sldId id="256" r:id="rId3"/>
    <p:sldId id="289" r:id="rId4"/>
    <p:sldId id="290" r:id="rId5"/>
    <p:sldId id="291" r:id="rId6"/>
    <p:sldId id="292" r:id="rId7"/>
    <p:sldId id="293" r:id="rId8"/>
    <p:sldId id="294" r:id="rId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Semibold" panose="020B0604020202020204" charset="0"/>
      <p:regular r:id="rId19"/>
      <p:bold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Ubuntu" panose="020B0504030602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49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721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30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785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13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351965" y="1701554"/>
            <a:ext cx="4083353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E-Trade</a:t>
            </a:r>
            <a:br>
              <a:rPr lang="en" dirty="0"/>
            </a:br>
            <a:r>
              <a:rPr lang="en" sz="3200" dirty="0"/>
              <a:t>Project Mangment Tool</a:t>
            </a:r>
            <a:endParaRPr dirty="0"/>
          </a:p>
        </p:txBody>
      </p:sp>
      <p:sp>
        <p:nvSpPr>
          <p:cNvPr id="57" name="Google Shape;57;p15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656417E-7AD0-4EF7-A3E7-0F6A4FBD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708141-2D25-401C-8B60-ED38365F4263}"/>
              </a:ext>
            </a:extLst>
          </p:cNvPr>
          <p:cNvSpPr txBox="1"/>
          <p:nvPr/>
        </p:nvSpPr>
        <p:spPr>
          <a:xfrm>
            <a:off x="1200646" y="1329587"/>
            <a:ext cx="6893782" cy="27392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>
                <a:solidFill>
                  <a:schemeClr val="tx1"/>
                </a:solidFill>
              </a:rPr>
              <a:t>את ניהול הצוות וניהול המשימות אנו מנהלים דרך תוכנת ה-</a:t>
            </a:r>
            <a:r>
              <a:rPr lang="en-US" sz="1600" dirty="0">
                <a:solidFill>
                  <a:schemeClr val="tx1"/>
                </a:solidFill>
              </a:rPr>
              <a:t>web</a:t>
            </a:r>
            <a:r>
              <a:rPr lang="he-IL" sz="1600" dirty="0">
                <a:solidFill>
                  <a:schemeClr val="tx1"/>
                </a:solidFill>
              </a:rPr>
              <a:t> שנקראת </a:t>
            </a:r>
            <a:r>
              <a:rPr lang="en-US" sz="1600" dirty="0">
                <a:solidFill>
                  <a:schemeClr val="tx1"/>
                </a:solidFill>
              </a:rPr>
              <a:t>Trello</a:t>
            </a:r>
            <a:r>
              <a:rPr lang="he-IL" sz="1600" dirty="0">
                <a:solidFill>
                  <a:schemeClr val="tx1"/>
                </a:solidFill>
              </a:rPr>
              <a:t>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he-IL" sz="1600" dirty="0">
                <a:solidFill>
                  <a:schemeClr val="tx1"/>
                </a:solidFill>
              </a:rPr>
              <a:t>בחרנו לעבוד במתודולוגיית עבודה אגילית, ז"א עבודה בספרינטים כך שעבור כל איש צוות מוגדרות היטב משימות, כל משימה מתומחרת לפי מספר הימים שאיש הצוות הקציב לה בהתאם לרמתו ולפי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he-IL" sz="1600" dirty="0">
                <a:solidFill>
                  <a:schemeClr val="tx1"/>
                </a:solidFill>
              </a:rPr>
              <a:t>מורכבות המשימה.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Trello</a:t>
            </a:r>
            <a:r>
              <a:rPr lang="he-IL" sz="1600" dirty="0">
                <a:solidFill>
                  <a:schemeClr val="tx1"/>
                </a:solidFill>
              </a:rPr>
              <a:t> עוזרת לנו לארגן את המשימות כמו </a:t>
            </a:r>
            <a:r>
              <a:rPr lang="en-US" sz="1600" dirty="0">
                <a:solidFill>
                  <a:schemeClr val="tx1"/>
                </a:solidFill>
              </a:rPr>
              <a:t>Kanban</a:t>
            </a:r>
            <a:r>
              <a:rPr lang="he-IL" sz="1600" dirty="0">
                <a:solidFill>
                  <a:schemeClr val="tx1"/>
                </a:solidFill>
              </a:rPr>
              <a:t> שזוהי השיטה הפופולרית כיום בתעשייה.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he-IL" sz="1600" dirty="0">
                <a:solidFill>
                  <a:schemeClr val="tx1"/>
                </a:solidFill>
              </a:rPr>
              <a:t>ז"א לוח המתאפיין בעמודות (</a:t>
            </a:r>
            <a:r>
              <a:rPr lang="en-US" sz="1600" dirty="0">
                <a:solidFill>
                  <a:schemeClr val="tx1"/>
                </a:solidFill>
              </a:rPr>
              <a:t>to-do, in progress, block, done</a:t>
            </a:r>
            <a:r>
              <a:rPr lang="he-IL" sz="1600" dirty="0">
                <a:solidFill>
                  <a:schemeClr val="tx1"/>
                </a:solidFill>
              </a:rPr>
              <a:t>) וכל משימה יכולה להיות באחת מן העמודות.</a:t>
            </a:r>
          </a:p>
          <a:p>
            <a:pPr algn="r" rtl="1"/>
            <a:endParaRPr lang="he-IL" sz="1400" i="0" dirty="0">
              <a:solidFill>
                <a:schemeClr val="tx1"/>
              </a:solidFill>
              <a:effectLst/>
            </a:endParaRPr>
          </a:p>
          <a:p>
            <a:pPr algn="r" rtl="1"/>
            <a:endParaRPr lang="he-IL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ownload Trello Logo in SVG Vector or PNG File Format - Logo.wine">
            <a:extLst>
              <a:ext uri="{FF2B5EF4-FFF2-40B4-BE49-F238E27FC236}">
                <a16:creationId xmlns:a16="http://schemas.microsoft.com/office/drawing/2014/main" id="{D7354E8D-4247-4105-B70D-82A6EAE1E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02"/>
          <a:stretch/>
        </p:blipFill>
        <p:spPr bwMode="auto">
          <a:xfrm>
            <a:off x="1409660" y="103367"/>
            <a:ext cx="2263844" cy="105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743200" y="583883"/>
            <a:ext cx="5351228" cy="745704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ניהול הצוות וחלוקת משימות</a:t>
            </a:r>
          </a:p>
        </p:txBody>
      </p:sp>
      <p:pic>
        <p:nvPicPr>
          <p:cNvPr id="53" name="תמונה 52">
            <a:extLst>
              <a:ext uri="{FF2B5EF4-FFF2-40B4-BE49-F238E27FC236}">
                <a16:creationId xmlns:a16="http://schemas.microsoft.com/office/drawing/2014/main" id="{1DCB7BD0-AA88-4C4B-9DCD-8A54EE249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Trello Logo in SVG Vector or PNG File Format - Logo.wine">
            <a:extLst>
              <a:ext uri="{FF2B5EF4-FFF2-40B4-BE49-F238E27FC236}">
                <a16:creationId xmlns:a16="http://schemas.microsoft.com/office/drawing/2014/main" id="{D7354E8D-4247-4105-B70D-82A6EAE1E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02"/>
          <a:stretch/>
        </p:blipFill>
        <p:spPr bwMode="auto">
          <a:xfrm>
            <a:off x="1409660" y="103367"/>
            <a:ext cx="2263844" cy="105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743200" y="583883"/>
            <a:ext cx="5351228" cy="745704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ניהול הצוות וחלוקת משימות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0471BCD-6F0C-4A94-89C5-668BB5923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32" y="1242123"/>
            <a:ext cx="8718535" cy="289255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04EF9F0-68F6-4FD4-94C7-D2331D235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708141-2D25-401C-8B60-ED38365F4263}"/>
              </a:ext>
            </a:extLst>
          </p:cNvPr>
          <p:cNvSpPr txBox="1"/>
          <p:nvPr/>
        </p:nvSpPr>
        <p:spPr>
          <a:xfrm>
            <a:off x="1200646" y="1329587"/>
            <a:ext cx="6893782" cy="25511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GitHub</a:t>
            </a: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604020202020204" pitchFamily="34" charset="0"/>
              </a:rPr>
              <a:t> היא אחת הפלטפורמות המוכרות והפופולריות לניהול פרויקטים ותהליכי פיתוח, שיתוף תוכן ואחסון קוד.</a:t>
            </a:r>
            <a:br>
              <a:rPr lang="en-US" sz="1600" b="0" i="0" dirty="0">
                <a:solidFill>
                  <a:srgbClr val="111111"/>
                </a:solidFill>
                <a:effectLst/>
                <a:latin typeface="Ubuntu" panose="020B0604020202020204" pitchFamily="34" charset="0"/>
              </a:rPr>
            </a:b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הפלטפורמה של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GitHub </a:t>
            </a: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 מבוססת על שירות ענן מאפשרת לנהל תהליכי פיתוח, לעקוב אחר שינויים בפרויקט בקוד, לאחסן סקריפטים, להעלות תוכן טקסטואלי ועוד.</a:t>
            </a:r>
            <a:b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</a:br>
            <a: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GitHub</a:t>
            </a: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 מבוסס על מערכת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Git</a:t>
            </a: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. מערכת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Git</a:t>
            </a: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 מספקת בבסיסה יכולות מגוונות כמו ניהול גרסאות, ניהול שינויים, תיוג גרסאות ויכולות הנוספות שבעיקרן מבוססות על ממשקים שונים.</a:t>
            </a:r>
          </a:p>
          <a:p>
            <a:pPr algn="r" rtl="1"/>
            <a: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GitHub</a:t>
            </a: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 היא מערכת חכמה לניהול גרסאות והיא מאפשרת לנהל גרסאות של קבצים ובעיקר כמערכת לניהול גרסאות קוד.</a:t>
            </a:r>
          </a:p>
          <a:p>
            <a:pPr algn="r" rtl="1">
              <a:lnSpc>
                <a:spcPct val="150000"/>
              </a:lnSpc>
            </a:pPr>
            <a:endParaRPr lang="he-IL" sz="1200" dirty="0"/>
          </a:p>
        </p:txBody>
      </p:sp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743200" y="583883"/>
            <a:ext cx="5351228" cy="745704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ניהול הקוד ומעקב אחר גרסאות</a:t>
            </a:r>
          </a:p>
        </p:txBody>
      </p:sp>
      <p:pic>
        <p:nvPicPr>
          <p:cNvPr id="2050" name="Picture 2" descr="Using Github to View Code (Cherno Chat) - YouTube">
            <a:extLst>
              <a:ext uri="{FF2B5EF4-FFF2-40B4-BE49-F238E27FC236}">
                <a16:creationId xmlns:a16="http://schemas.microsoft.com/office/drawing/2014/main" id="{8437BD9D-C8E4-44E1-87D7-862F2A290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8"/>
          <a:stretch/>
        </p:blipFill>
        <p:spPr bwMode="auto">
          <a:xfrm>
            <a:off x="1049572" y="321749"/>
            <a:ext cx="2031558" cy="83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B4D326F-1239-4ED6-9CC7-18EB0DD2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8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743200" y="583883"/>
            <a:ext cx="5351228" cy="745704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ניהול הקוד ומעקב אחר גרסאות</a:t>
            </a:r>
          </a:p>
        </p:txBody>
      </p:sp>
      <p:pic>
        <p:nvPicPr>
          <p:cNvPr id="2050" name="Picture 2" descr="Using Github to View Code (Cherno Chat) - YouTube">
            <a:extLst>
              <a:ext uri="{FF2B5EF4-FFF2-40B4-BE49-F238E27FC236}">
                <a16:creationId xmlns:a16="http://schemas.microsoft.com/office/drawing/2014/main" id="{8437BD9D-C8E4-44E1-87D7-862F2A290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8"/>
          <a:stretch/>
        </p:blipFill>
        <p:spPr bwMode="auto">
          <a:xfrm>
            <a:off x="1049572" y="321749"/>
            <a:ext cx="2031558" cy="83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B4D326F-1239-4ED6-9CC7-18EB0DD2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29FE281D-5275-41C1-8353-ED7B2CF89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910" y="1254460"/>
            <a:ext cx="6728179" cy="30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743200" y="583883"/>
            <a:ext cx="5351228" cy="745704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ניהול תיעוד הפרויקט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B4D326F-1239-4ED6-9CC7-18EB0DD2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  <p:pic>
        <p:nvPicPr>
          <p:cNvPr id="4098" name="Picture 2" descr="Here's what that Google Drive “security update” message means | Ars Technica">
            <a:extLst>
              <a:ext uri="{FF2B5EF4-FFF2-40B4-BE49-F238E27FC236}">
                <a16:creationId xmlns:a16="http://schemas.microsoft.com/office/drawing/2014/main" id="{5C49F2D1-EF58-4B51-B00F-8F6E119FA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3" b="28203"/>
          <a:stretch/>
        </p:blipFill>
        <p:spPr bwMode="auto">
          <a:xfrm>
            <a:off x="1266825" y="583883"/>
            <a:ext cx="2952750" cy="6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3798CE8-3119-4534-8599-AADA11A6C0DC}"/>
              </a:ext>
            </a:extLst>
          </p:cNvPr>
          <p:cNvSpPr txBox="1"/>
          <p:nvPr/>
        </p:nvSpPr>
        <p:spPr>
          <a:xfrm>
            <a:off x="1200646" y="1329587"/>
            <a:ext cx="6893782" cy="25511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בחרנו לנהל ולתעד את מסמכי הפרויקט בענן של גוגל,</a:t>
            </a:r>
            <a:b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</a:b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משום הוא </a:t>
            </a:r>
            <a:r>
              <a:rPr lang="he-IL" sz="1600" b="0" i="0" dirty="0" err="1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פופלרי</a:t>
            </a: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, אמין, בעל גישה לכולם, חינמי, וכולנו יודעים לעבוד איתו.</a:t>
            </a:r>
            <a:b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</a:br>
            <a:b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</a:b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תיעוד המסמכים חשוב כי ניתן לעדכן, לערוך ולצפות במסמכים מכל מקום בעיקר בעת </a:t>
            </a:r>
            <a:b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</a:b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פיתוח הקוד (למשל צפייה ב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UML</a:t>
            </a: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he-IL" sz="1600" b="0" i="0" dirty="0" err="1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וכו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’</a:t>
            </a: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).</a:t>
            </a:r>
            <a:b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</a:br>
            <a:b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</a:b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בנוסף הוחלט שלא יעלה מסמך אם שם זהה ובכך אם קיים מסמך למשל בשם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UML </a:t>
            </a:r>
            <a:r>
              <a:rPr lang="he-IL" sz="16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הוא העדכני ביותר, דבר שיכול למנוע בלבול במידה וקבצים היו עוברים אחד ליד השני ללא ניהול נכון.</a:t>
            </a:r>
          </a:p>
          <a:p>
            <a:pPr algn="r" rtl="1">
              <a:lnSpc>
                <a:spcPct val="150000"/>
              </a:lnSpc>
            </a:pP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53486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743200" y="583883"/>
            <a:ext cx="5351228" cy="745704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ניהול תיעוד הפרויקט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B4D326F-1239-4ED6-9CC7-18EB0DD2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  <p:pic>
        <p:nvPicPr>
          <p:cNvPr id="4098" name="Picture 2" descr="Here's what that Google Drive “security update” message means | Ars Technica">
            <a:extLst>
              <a:ext uri="{FF2B5EF4-FFF2-40B4-BE49-F238E27FC236}">
                <a16:creationId xmlns:a16="http://schemas.microsoft.com/office/drawing/2014/main" id="{5C49F2D1-EF58-4B51-B00F-8F6E119FA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3" b="28203"/>
          <a:stretch/>
        </p:blipFill>
        <p:spPr bwMode="auto">
          <a:xfrm>
            <a:off x="1266825" y="583883"/>
            <a:ext cx="2952750" cy="6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63165803-7494-4EE6-A2C5-7F5B759AC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825" y="1536320"/>
            <a:ext cx="7595018" cy="31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62641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300</Words>
  <Application>Microsoft Office PowerPoint</Application>
  <PresentationFormat>‫הצגה על המסך (16:9)</PresentationFormat>
  <Paragraphs>12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7</vt:i4>
      </vt:variant>
    </vt:vector>
  </HeadingPairs>
  <TitlesOfParts>
    <vt:vector size="15" baseType="lpstr">
      <vt:lpstr>Ubuntu</vt:lpstr>
      <vt:lpstr>Roboto</vt:lpstr>
      <vt:lpstr>Proxima Nova</vt:lpstr>
      <vt:lpstr>Fira Sans Extra Condensed Medium</vt:lpstr>
      <vt:lpstr>Proxima Nova Semibold</vt:lpstr>
      <vt:lpstr>Arial</vt:lpstr>
      <vt:lpstr>E-Commerce Infographics by Slidesgo</vt:lpstr>
      <vt:lpstr>Slidesgo Final Pages</vt:lpstr>
      <vt:lpstr>E-Trade Project Mangment Tool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E-Trade Project Mangment Tool</dc:title>
  <cp:lastModifiedBy>sahar kalifa</cp:lastModifiedBy>
  <cp:revision>5</cp:revision>
  <dcterms:modified xsi:type="dcterms:W3CDTF">2022-04-09T16:05:58Z</dcterms:modified>
</cp:coreProperties>
</file>