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53" autoAdjust="0"/>
    <p:restoredTop sz="94660"/>
  </p:normalViewPr>
  <p:slideViewPr>
    <p:cSldViewPr snapToGrid="0">
      <p:cViewPr varScale="1">
        <p:scale>
          <a:sx n="78" d="100"/>
          <a:sy n="78" d="100"/>
        </p:scale>
        <p:origin x="7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3477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228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382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314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3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4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056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3646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83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34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1277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0" tIns="0" rIns="0" bIns="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0" tIns="0" rIns="0" bIns="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0" tIns="0" rIns="0" bIns="0" anchor="ctr"/>
          <a:lstStyle>
            <a:lvl1pPr algn="l">
              <a:defRPr sz="1000" cap="none" spc="0" baseline="0">
                <a:solidFill>
                  <a:schemeClr val="tx1">
                    <a:alpha val="70000"/>
                  </a:schemeClr>
                </a:solidFill>
              </a:defRPr>
            </a:lvl1pPr>
          </a:lstStyle>
          <a:p>
            <a:fld id="{64F0E216-BA48-4F04-AC4F-645AA0DD6AC6}" type="datetimeFigureOut">
              <a:rPr lang="en-US" smtClean="0"/>
              <a:pPr/>
              <a:t>4/29/2022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0" tIns="0" rIns="0" bIns="0" anchor="ctr"/>
          <a:lstStyle>
            <a:lvl1pPr algn="ctr">
              <a:defRPr sz="1000" cap="none" spc="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0" tIns="0" rIns="0" bIns="0" anchor="ctr"/>
          <a:lstStyle>
            <a:lvl1pPr algn="r">
              <a:defRPr sz="1000" cap="none" spc="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5650330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10000"/>
        </a:lnSpc>
        <a:spcBef>
          <a:spcPct val="0"/>
        </a:spcBef>
        <a:buNone/>
        <a:defRPr sz="40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descr="WebSockets Crash Course - Handshake, Use-cases, Pros &amp; Cons and more -  YouTube">
            <a:extLst>
              <a:ext uri="{FF2B5EF4-FFF2-40B4-BE49-F238E27FC236}">
                <a16:creationId xmlns:a16="http://schemas.microsoft.com/office/drawing/2014/main" id="{188AD853-B914-4D48-B87E-293ADAE2F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136" y="499602"/>
            <a:ext cx="7811728" cy="585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5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7EEA124-2693-4E0D-A590-1CC0DE2C22BB}"/>
              </a:ext>
            </a:extLst>
          </p:cNvPr>
          <p:cNvSpPr>
            <a:spLocks noGrp="1"/>
          </p:cNvSpPr>
          <p:nvPr>
            <p:ph idx="1"/>
          </p:nvPr>
        </p:nvSpPr>
        <p:spPr>
          <a:xfrm>
            <a:off x="5410200" y="1301635"/>
            <a:ext cx="6338594" cy="1333500"/>
          </a:xfrm>
        </p:spPr>
        <p:txBody>
          <a:bodyPr/>
          <a:lstStyle/>
          <a:p>
            <a:pPr marL="0" indent="0" algn="r">
              <a:buNone/>
            </a:pPr>
            <a:r>
              <a:rPr lang="he-IL" sz="2400" b="1" dirty="0">
                <a:latin typeface="Calibri" panose="020F0502020204030204" pitchFamily="34" charset="0"/>
                <a:cs typeface="Calibri" panose="020F0502020204030204" pitchFamily="34" charset="0"/>
              </a:rPr>
              <a:t> </a:t>
            </a:r>
            <a:r>
              <a:rPr lang="he-IL" dirty="0"/>
              <a:t>זהו פרוטוקול המאפשר לבצע תקשורת דו-כיוונית על גבי חיבור בודד שנשאר פתוח לכל אורך ההתקשרות ובו כל צד יכול לשלוח מידע לצד השני. הלקוח הוא זה שיוזם את ההתקשרות, ומרגע שהנתיב פעיל בין שני הצדדים, כל צד יכול לשלוח מידע באופן עצמאי לצד השני.</a:t>
            </a:r>
            <a:endParaRPr lang="he-IL" b="1" dirty="0">
              <a:latin typeface="Calibri" panose="020F0502020204030204" pitchFamily="34" charset="0"/>
              <a:cs typeface="Calibri" panose="020F0502020204030204" pitchFamily="34" charset="0"/>
            </a:endParaRPr>
          </a:p>
        </p:txBody>
      </p:sp>
      <p:sp>
        <p:nvSpPr>
          <p:cNvPr id="4" name="תיבת טקסט 3">
            <a:extLst>
              <a:ext uri="{FF2B5EF4-FFF2-40B4-BE49-F238E27FC236}">
                <a16:creationId xmlns:a16="http://schemas.microsoft.com/office/drawing/2014/main" id="{7B3084F7-CD73-4EF8-BC04-85E969C2C6C4}"/>
              </a:ext>
            </a:extLst>
          </p:cNvPr>
          <p:cNvSpPr txBox="1"/>
          <p:nvPr/>
        </p:nvSpPr>
        <p:spPr>
          <a:xfrm>
            <a:off x="2766719" y="3556239"/>
            <a:ext cx="8982075" cy="461665"/>
          </a:xfrm>
          <a:prstGeom prst="rect">
            <a:avLst/>
          </a:prstGeom>
          <a:noFill/>
        </p:spPr>
        <p:txBody>
          <a:bodyPr wrap="square" rtlCol="1">
            <a:spAutoFit/>
          </a:bodyPr>
          <a:lstStyle/>
          <a:p>
            <a:r>
              <a:rPr lang="en-US" sz="2400" b="1" dirty="0">
                <a:solidFill>
                  <a:schemeClr val="tx1">
                    <a:alpha val="70000"/>
                  </a:schemeClr>
                </a:solidFill>
                <a:latin typeface="Calibri" panose="020F0502020204030204" pitchFamily="34" charset="0"/>
                <a:cs typeface="Calibri" panose="020F0502020204030204" pitchFamily="34" charset="0"/>
              </a:rPr>
              <a:t>HTTPS</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pic>
        <p:nvPicPr>
          <p:cNvPr id="5" name="תמונה 4">
            <a:extLst>
              <a:ext uri="{FF2B5EF4-FFF2-40B4-BE49-F238E27FC236}">
                <a16:creationId xmlns:a16="http://schemas.microsoft.com/office/drawing/2014/main" id="{3D0A7C53-B468-4DB2-900F-BA8DC530C908}"/>
              </a:ext>
            </a:extLst>
          </p:cNvPr>
          <p:cNvPicPr>
            <a:picLocks noChangeAspect="1"/>
          </p:cNvPicPr>
          <p:nvPr/>
        </p:nvPicPr>
        <p:blipFill>
          <a:blip r:embed="rId2"/>
          <a:stretch>
            <a:fillRect/>
          </a:stretch>
        </p:blipFill>
        <p:spPr>
          <a:xfrm>
            <a:off x="538456" y="1125307"/>
            <a:ext cx="3533187" cy="2098792"/>
          </a:xfrm>
          <a:prstGeom prst="rect">
            <a:avLst/>
          </a:prstGeom>
        </p:spPr>
      </p:pic>
      <p:pic>
        <p:nvPicPr>
          <p:cNvPr id="6" name="תמונה 5">
            <a:extLst>
              <a:ext uri="{FF2B5EF4-FFF2-40B4-BE49-F238E27FC236}">
                <a16:creationId xmlns:a16="http://schemas.microsoft.com/office/drawing/2014/main" id="{579E41C8-3A2B-41F6-869A-6115F4441EA0}"/>
              </a:ext>
            </a:extLst>
          </p:cNvPr>
          <p:cNvPicPr>
            <a:picLocks noChangeAspect="1"/>
          </p:cNvPicPr>
          <p:nvPr/>
        </p:nvPicPr>
        <p:blipFill>
          <a:blip r:embed="rId3"/>
          <a:stretch>
            <a:fillRect/>
          </a:stretch>
        </p:blipFill>
        <p:spPr>
          <a:xfrm>
            <a:off x="443206" y="4103750"/>
            <a:ext cx="4247104" cy="1536781"/>
          </a:xfrm>
          <a:prstGeom prst="rect">
            <a:avLst/>
          </a:prstGeom>
        </p:spPr>
      </p:pic>
      <p:sp>
        <p:nvSpPr>
          <p:cNvPr id="7" name="תיבת טקסט 6">
            <a:extLst>
              <a:ext uri="{FF2B5EF4-FFF2-40B4-BE49-F238E27FC236}">
                <a16:creationId xmlns:a16="http://schemas.microsoft.com/office/drawing/2014/main" id="{8ACC07B0-557C-4D39-A126-1FC1FF0D600D}"/>
              </a:ext>
            </a:extLst>
          </p:cNvPr>
          <p:cNvSpPr txBox="1"/>
          <p:nvPr/>
        </p:nvSpPr>
        <p:spPr>
          <a:xfrm>
            <a:off x="2766718" y="741305"/>
            <a:ext cx="8982075" cy="461665"/>
          </a:xfrm>
          <a:prstGeom prst="rect">
            <a:avLst/>
          </a:prstGeom>
          <a:noFill/>
        </p:spPr>
        <p:txBody>
          <a:bodyPr wrap="square" rtlCol="1">
            <a:spAutoFit/>
          </a:bodyPr>
          <a:lstStyle/>
          <a:p>
            <a:r>
              <a:rPr lang="en-US" sz="2400" b="1" dirty="0" err="1">
                <a:solidFill>
                  <a:schemeClr val="tx1">
                    <a:alpha val="70000"/>
                  </a:schemeClr>
                </a:solidFill>
                <a:latin typeface="Calibri" panose="020F0502020204030204" pitchFamily="34" charset="0"/>
                <a:cs typeface="Calibri" panose="020F0502020204030204" pitchFamily="34" charset="0"/>
              </a:rPr>
              <a:t>Websocket</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sp>
        <p:nvSpPr>
          <p:cNvPr id="8" name="מציין מיקום תוכן 2">
            <a:extLst>
              <a:ext uri="{FF2B5EF4-FFF2-40B4-BE49-F238E27FC236}">
                <a16:creationId xmlns:a16="http://schemas.microsoft.com/office/drawing/2014/main" id="{20DB476F-5533-4797-9810-09E3009174E2}"/>
              </a:ext>
            </a:extLst>
          </p:cNvPr>
          <p:cNvSpPr txBox="1">
            <a:spLocks/>
          </p:cNvSpPr>
          <p:nvPr/>
        </p:nvSpPr>
        <p:spPr>
          <a:xfrm>
            <a:off x="5410200" y="4067296"/>
            <a:ext cx="6338594" cy="1333500"/>
          </a:xfrm>
          <a:prstGeom prst="rect">
            <a:avLst/>
          </a:prstGeom>
        </p:spPr>
        <p:txBody>
          <a:bodyPr lIns="0" tIns="0" rIns="0" bIns="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he-IL" sz="2400" b="1" dirty="0">
                <a:latin typeface="Calibri" panose="020F0502020204030204" pitchFamily="34" charset="0"/>
                <a:cs typeface="Calibri" panose="020F0502020204030204" pitchFamily="34" charset="0"/>
              </a:rPr>
              <a:t> </a:t>
            </a:r>
            <a:r>
              <a:rPr lang="he-IL" dirty="0"/>
              <a:t>פרוטוקול תקשורת נפוץ במיוחד לאבטחת מידע ברשתות מחשבים, ומיושם במיוחד באינטרנט. באופן רשמי, הוא אינו פרוטוקול תקשורת כשלעצמו, אלא משתמש בפרוטוקול </a:t>
            </a:r>
            <a:r>
              <a:rPr lang="en-US" dirty="0"/>
              <a:t>HTTP</a:t>
            </a:r>
            <a:r>
              <a:rPr lang="he-IL" dirty="0"/>
              <a:t> על שכבת </a:t>
            </a:r>
            <a:r>
              <a:rPr lang="en-US" dirty="0"/>
              <a:t>SSL</a:t>
            </a:r>
            <a:r>
              <a:rPr lang="he-IL" dirty="0"/>
              <a:t> ובכך מקנה סטנדרט של אבטחה.</a:t>
            </a:r>
          </a:p>
        </p:txBody>
      </p:sp>
    </p:spTree>
    <p:extLst>
      <p:ext uri="{BB962C8B-B14F-4D97-AF65-F5344CB8AC3E}">
        <p14:creationId xmlns:p14="http://schemas.microsoft.com/office/powerpoint/2010/main" val="142065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DB34851-CE19-46D9-82DD-CEF16E7BF29F}"/>
              </a:ext>
            </a:extLst>
          </p:cNvPr>
          <p:cNvSpPr txBox="1"/>
          <p:nvPr/>
        </p:nvSpPr>
        <p:spPr>
          <a:xfrm>
            <a:off x="144154" y="1328110"/>
            <a:ext cx="3234385" cy="4334520"/>
          </a:xfrm>
          <a:prstGeom prst="rect">
            <a:avLst/>
          </a:prstGeom>
          <a:noFill/>
        </p:spPr>
        <p:txBody>
          <a:bodyPr wrap="square" rtlCol="1">
            <a:spAutoFit/>
          </a:bodyPr>
          <a:lstStyle/>
          <a:p>
            <a:pPr algn="ctr">
              <a:lnSpc>
                <a:spcPct val="150000"/>
              </a:lnSpc>
            </a:pPr>
            <a:r>
              <a:rPr lang="en-US" sz="2400" b="1" dirty="0">
                <a:solidFill>
                  <a:schemeClr val="tx1">
                    <a:alpha val="70000"/>
                  </a:schemeClr>
                </a:solidFill>
                <a:latin typeface="Calibri" panose="020F0502020204030204" pitchFamily="34" charset="0"/>
                <a:cs typeface="Calibri" panose="020F0502020204030204" pitchFamily="34" charset="0"/>
              </a:rPr>
              <a:t>HTTP</a:t>
            </a:r>
            <a:endParaRPr lang="he-IL" sz="2400" b="1" dirty="0">
              <a:solidFill>
                <a:schemeClr val="tx1">
                  <a:alpha val="70000"/>
                </a:schemeClr>
              </a:solidFill>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t> </a:t>
            </a:r>
            <a:r>
              <a:rPr lang="he-IL" dirty="0">
                <a:latin typeface="Calibri" panose="020F0502020204030204" pitchFamily="34" charset="0"/>
                <a:cs typeface="Calibri" panose="020F0502020204030204" pitchFamily="34" charset="0"/>
              </a:rPr>
              <a:t>תקשורת חד- כיוונית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stateless</a:t>
            </a:r>
            <a:r>
              <a:rPr lang="he-IL" dirty="0">
                <a:latin typeface="Calibri" panose="020F0502020204030204" pitchFamily="34" charset="0"/>
                <a:cs typeface="Calibri" panose="020F0502020204030204" pitchFamily="34" charset="0"/>
              </a:rPr>
              <a:t>- החיבור נסגר לאחר טיפול בבקשה</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תקשורת איטית יחסית </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נשתמש כאשר לא נצטרך קשר רציף בין השרת ללקוח</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לתקשורת חד פעמית ביוזמת הלקוח</a:t>
            </a:r>
          </a:p>
          <a:p>
            <a:pPr algn="ctr">
              <a:lnSpc>
                <a:spcPct val="150000"/>
              </a:lnSpc>
            </a:pPr>
            <a:endParaRPr lang="he-IL" dirty="0"/>
          </a:p>
        </p:txBody>
      </p:sp>
      <p:pic>
        <p:nvPicPr>
          <p:cNvPr id="10" name="תמונה 9">
            <a:extLst>
              <a:ext uri="{FF2B5EF4-FFF2-40B4-BE49-F238E27FC236}">
                <a16:creationId xmlns:a16="http://schemas.microsoft.com/office/drawing/2014/main" id="{50D749C3-002F-436B-BCBC-01CE249666A9}"/>
              </a:ext>
            </a:extLst>
          </p:cNvPr>
          <p:cNvPicPr>
            <a:picLocks noChangeAspect="1"/>
          </p:cNvPicPr>
          <p:nvPr/>
        </p:nvPicPr>
        <p:blipFill>
          <a:blip r:embed="rId2"/>
          <a:stretch>
            <a:fillRect/>
          </a:stretch>
        </p:blipFill>
        <p:spPr>
          <a:xfrm>
            <a:off x="6435430" y="1518780"/>
            <a:ext cx="2701878" cy="3820440"/>
          </a:xfrm>
          <a:prstGeom prst="rect">
            <a:avLst/>
          </a:prstGeom>
        </p:spPr>
      </p:pic>
      <p:sp>
        <p:nvSpPr>
          <p:cNvPr id="13" name="תיבת טקסט 12">
            <a:extLst>
              <a:ext uri="{FF2B5EF4-FFF2-40B4-BE49-F238E27FC236}">
                <a16:creationId xmlns:a16="http://schemas.microsoft.com/office/drawing/2014/main" id="{B96CDF28-23EF-4403-B7C5-5F5910FFEC65}"/>
              </a:ext>
            </a:extLst>
          </p:cNvPr>
          <p:cNvSpPr txBox="1"/>
          <p:nvPr/>
        </p:nvSpPr>
        <p:spPr>
          <a:xfrm>
            <a:off x="4666982" y="511777"/>
            <a:ext cx="3181885" cy="646331"/>
          </a:xfrm>
          <a:prstGeom prst="rect">
            <a:avLst/>
          </a:prstGeom>
          <a:noFill/>
        </p:spPr>
        <p:txBody>
          <a:bodyPr wrap="square" rtlCol="1">
            <a:spAutoFit/>
          </a:bodyPr>
          <a:lstStyle/>
          <a:p>
            <a:pPr algn="ctr"/>
            <a:r>
              <a:rPr lang="he-IL" sz="3600" dirty="0">
                <a:latin typeface="Calibri" panose="020F0502020204030204" pitchFamily="34" charset="0"/>
                <a:cs typeface="Calibri" panose="020F0502020204030204" pitchFamily="34" charset="0"/>
              </a:rPr>
              <a:t>ההבדלים - </a:t>
            </a:r>
          </a:p>
        </p:txBody>
      </p:sp>
      <p:cxnSp>
        <p:nvCxnSpPr>
          <p:cNvPr id="14" name="מחבר ישר 13">
            <a:extLst>
              <a:ext uri="{FF2B5EF4-FFF2-40B4-BE49-F238E27FC236}">
                <a16:creationId xmlns:a16="http://schemas.microsoft.com/office/drawing/2014/main" id="{837538A1-E88E-4A3F-82BA-882688B505BB}"/>
              </a:ext>
            </a:extLst>
          </p:cNvPr>
          <p:cNvCxnSpPr>
            <a:cxnSpLocks/>
          </p:cNvCxnSpPr>
          <p:nvPr/>
        </p:nvCxnSpPr>
        <p:spPr>
          <a:xfrm>
            <a:off x="6257923" y="1585149"/>
            <a:ext cx="0" cy="2748726"/>
          </a:xfrm>
          <a:prstGeom prst="line">
            <a:avLst/>
          </a:prstGeom>
          <a:ln>
            <a:solidFill>
              <a:schemeClr val="tx1">
                <a:alpha val="50000"/>
              </a:schemeClr>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 name="תיבת טקסט 14">
            <a:extLst>
              <a:ext uri="{FF2B5EF4-FFF2-40B4-BE49-F238E27FC236}">
                <a16:creationId xmlns:a16="http://schemas.microsoft.com/office/drawing/2014/main" id="{4A015213-5CE2-44FF-A329-4B28199C1CDB}"/>
              </a:ext>
            </a:extLst>
          </p:cNvPr>
          <p:cNvSpPr txBox="1"/>
          <p:nvPr/>
        </p:nvSpPr>
        <p:spPr>
          <a:xfrm>
            <a:off x="9137308" y="1328110"/>
            <a:ext cx="2870318" cy="4334520"/>
          </a:xfrm>
          <a:prstGeom prst="rect">
            <a:avLst/>
          </a:prstGeom>
          <a:noFill/>
        </p:spPr>
        <p:txBody>
          <a:bodyPr wrap="square" rtlCol="1">
            <a:spAutoFit/>
          </a:bodyPr>
          <a:lstStyle/>
          <a:p>
            <a:pPr algn="ctr">
              <a:lnSpc>
                <a:spcPct val="150000"/>
              </a:lnSpc>
            </a:pPr>
            <a:r>
              <a:rPr lang="en-US" sz="2400" b="1" dirty="0" err="1">
                <a:solidFill>
                  <a:schemeClr val="tx1">
                    <a:alpha val="70000"/>
                  </a:schemeClr>
                </a:solidFill>
                <a:latin typeface="Calibri" panose="020F0502020204030204" pitchFamily="34" charset="0"/>
                <a:cs typeface="Calibri" panose="020F0502020204030204" pitchFamily="34" charset="0"/>
              </a:rPr>
              <a:t>Websocket</a:t>
            </a:r>
            <a:endParaRPr lang="he-IL" sz="2400" b="1" dirty="0">
              <a:solidFill>
                <a:schemeClr val="tx1">
                  <a:alpha val="70000"/>
                </a:schemeClr>
              </a:solidFill>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t> </a:t>
            </a:r>
            <a:r>
              <a:rPr lang="he-IL" dirty="0">
                <a:latin typeface="Calibri" panose="020F0502020204030204" pitchFamily="34" charset="0"/>
                <a:cs typeface="Calibri" panose="020F0502020204030204" pitchFamily="34" charset="0"/>
              </a:rPr>
              <a:t>תקשורת דו- כיוונית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state full</a:t>
            </a:r>
            <a:r>
              <a:rPr lang="he-IL" dirty="0">
                <a:latin typeface="Calibri" panose="020F0502020204030204" pitchFamily="34" charset="0"/>
                <a:cs typeface="Calibri" panose="020F0502020204030204" pitchFamily="34" charset="0"/>
              </a:rPr>
              <a:t> – החיבור נשמר</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בדרך כלל תקשורת מהירה יותר מ </a:t>
            </a:r>
            <a:r>
              <a:rPr lang="en-US" dirty="0">
                <a:latin typeface="Calibri" panose="020F0502020204030204" pitchFamily="34" charset="0"/>
                <a:cs typeface="Calibri" panose="020F0502020204030204" pitchFamily="34" charset="0"/>
              </a:rPr>
              <a:t>HTTP</a:t>
            </a:r>
            <a:endParaRPr lang="he-IL" dirty="0">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כשנרצה לשמור על קשר קבוע בין לקוח לשרת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כאשר נשלח הודעות בתדירות גבוהה </a:t>
            </a:r>
          </a:p>
          <a:p>
            <a:pPr algn="ctr">
              <a:lnSpc>
                <a:spcPct val="150000"/>
              </a:lnSpc>
            </a:pPr>
            <a:r>
              <a:rPr lang="he-IL" dirty="0"/>
              <a:t> </a:t>
            </a:r>
          </a:p>
        </p:txBody>
      </p:sp>
      <p:pic>
        <p:nvPicPr>
          <p:cNvPr id="16" name="תמונה 15">
            <a:extLst>
              <a:ext uri="{FF2B5EF4-FFF2-40B4-BE49-F238E27FC236}">
                <a16:creationId xmlns:a16="http://schemas.microsoft.com/office/drawing/2014/main" id="{D4F673BA-F6BC-4E0C-80C6-4D9A7B9C0824}"/>
              </a:ext>
            </a:extLst>
          </p:cNvPr>
          <p:cNvPicPr>
            <a:picLocks noChangeAspect="1"/>
          </p:cNvPicPr>
          <p:nvPr/>
        </p:nvPicPr>
        <p:blipFill>
          <a:blip r:embed="rId3"/>
          <a:stretch>
            <a:fillRect/>
          </a:stretch>
        </p:blipFill>
        <p:spPr>
          <a:xfrm>
            <a:off x="3556045" y="1518780"/>
            <a:ext cx="2491245" cy="3820439"/>
          </a:xfrm>
          <a:prstGeom prst="rect">
            <a:avLst/>
          </a:prstGeom>
        </p:spPr>
      </p:pic>
    </p:spTree>
    <p:extLst>
      <p:ext uri="{BB962C8B-B14F-4D97-AF65-F5344CB8AC3E}">
        <p14:creationId xmlns:p14="http://schemas.microsoft.com/office/powerpoint/2010/main" val="33028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3537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בעת ניווט לכתובת </a:t>
            </a:r>
            <a:r>
              <a:rPr lang="en-US" sz="2400" dirty="0">
                <a:latin typeface="Calibri" panose="020F0502020204030204" pitchFamily="34" charset="0"/>
                <a:ea typeface="+mn-ea"/>
                <a:cs typeface="Calibri" panose="020F0502020204030204" pitchFamily="34" charset="0"/>
              </a:rPr>
              <a:t> URL </a:t>
            </a:r>
            <a:r>
              <a:rPr lang="he-IL" sz="2400" dirty="0">
                <a:latin typeface="Calibri" panose="020F0502020204030204" pitchFamily="34" charset="0"/>
                <a:ea typeface="+mn-ea"/>
                <a:cs typeface="Calibri" panose="020F0502020204030204" pitchFamily="34" charset="0"/>
              </a:rPr>
              <a:t>חדשה, חיבור ה- </a:t>
            </a:r>
            <a:r>
              <a:rPr lang="en-US" sz="2400" dirty="0" err="1">
                <a:latin typeface="Calibri" panose="020F0502020204030204" pitchFamily="34" charset="0"/>
                <a:ea typeface="+mn-ea"/>
                <a:cs typeface="Calibri" panose="020F0502020204030204" pitchFamily="34" charset="0"/>
              </a:rPr>
              <a:t>websocket</a:t>
            </a:r>
            <a:r>
              <a:rPr lang="en-US" sz="2400" dirty="0">
                <a:latin typeface="Calibri" panose="020F0502020204030204" pitchFamily="34" charset="0"/>
                <a:ea typeface="+mn-ea"/>
                <a:cs typeface="Calibri" panose="020F0502020204030204" pitchFamily="34" charset="0"/>
              </a:rPr>
              <a:t> </a:t>
            </a:r>
            <a:r>
              <a:rPr lang="he-IL" sz="2400" dirty="0">
                <a:latin typeface="Calibri" panose="020F0502020204030204" pitchFamily="34" charset="0"/>
                <a:ea typeface="+mn-ea"/>
                <a:cs typeface="Calibri" panose="020F0502020204030204" pitchFamily="34" charset="0"/>
              </a:rPr>
              <a:t> לא נשמר.</a:t>
            </a:r>
            <a:br>
              <a:rPr lang="he-IL"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כיצד ניתן להתמודד עם הבעיה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fontScale="55000" lnSpcReduction="20000"/>
          </a:bodyPr>
          <a:lstStyle/>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הבעייתיות נוצרת מכיוון שניווט ל</a:t>
            </a:r>
            <a:r>
              <a:rPr lang="en-US" sz="3300" dirty="0">
                <a:solidFill>
                  <a:schemeClr val="tx1">
                    <a:alpha val="70000"/>
                  </a:schemeClr>
                </a:solidFill>
                <a:latin typeface="Calibri" panose="020F0502020204030204" pitchFamily="34" charset="0"/>
                <a:cs typeface="Calibri" panose="020F0502020204030204" pitchFamily="34" charset="0"/>
              </a:rPr>
              <a:t>URL </a:t>
            </a:r>
            <a:r>
              <a:rPr lang="he-IL" sz="3300" dirty="0">
                <a:solidFill>
                  <a:schemeClr val="tx1">
                    <a:alpha val="70000"/>
                  </a:schemeClr>
                </a:solidFill>
                <a:latin typeface="Calibri" panose="020F0502020204030204" pitchFamily="34" charset="0"/>
                <a:cs typeface="Calibri" panose="020F0502020204030204" pitchFamily="34" charset="0"/>
              </a:rPr>
              <a:t> חדש גורר לסגירה של ה </a:t>
            </a:r>
            <a:r>
              <a:rPr lang="en-US" sz="3300" dirty="0">
                <a:solidFill>
                  <a:schemeClr val="tx1">
                    <a:alpha val="70000"/>
                  </a:schemeClr>
                </a:solidFill>
                <a:latin typeface="Calibri" panose="020F0502020204030204" pitchFamily="34" charset="0"/>
                <a:cs typeface="Calibri" panose="020F0502020204030204" pitchFamily="34" charset="0"/>
              </a:rPr>
              <a:t>socket </a:t>
            </a: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שנפתח לטובת התקשורת, כלומר החיבור מנותק במעבר לכתובת חדשה. </a:t>
            </a:r>
          </a:p>
          <a:p>
            <a:pPr marL="285750" indent="-285750" algn="r">
              <a:lnSpc>
                <a:spcPct val="115000"/>
              </a:lnSpc>
              <a:spcAft>
                <a:spcPts val="600"/>
              </a:spcAft>
              <a:buClr>
                <a:schemeClr val="accent1">
                  <a:lumMod val="60000"/>
                  <a:lumOff val="40000"/>
                </a:schemeClr>
              </a:buClr>
              <a:buFontTx/>
              <a:buChar char="-"/>
            </a:pPr>
            <a:endParaRPr lang="he-IL"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ניתן להתמודד עם כך בעזרת </a:t>
            </a:r>
            <a:r>
              <a:rPr lang="en-US" sz="3300" dirty="0">
                <a:solidFill>
                  <a:schemeClr val="tx1">
                    <a:alpha val="70000"/>
                  </a:schemeClr>
                </a:solidFill>
                <a:latin typeface="Calibri" panose="020F0502020204030204" pitchFamily="34" charset="0"/>
                <a:cs typeface="Calibri" panose="020F0502020204030204" pitchFamily="34" charset="0"/>
              </a:rPr>
              <a:t>web worker </a:t>
            </a:r>
            <a:r>
              <a:rPr lang="he-IL" sz="3300" dirty="0">
                <a:solidFill>
                  <a:schemeClr val="tx1">
                    <a:alpha val="70000"/>
                  </a:schemeClr>
                </a:solidFill>
                <a:latin typeface="Calibri" panose="020F0502020204030204" pitchFamily="34" charset="0"/>
                <a:cs typeface="Calibri" panose="020F0502020204030204" pitchFamily="34" charset="0"/>
              </a:rPr>
              <a:t> המאפשר ריצה מקבילית של ה </a:t>
            </a:r>
            <a:r>
              <a:rPr lang="en-US" sz="3300" dirty="0">
                <a:solidFill>
                  <a:schemeClr val="tx1">
                    <a:alpha val="70000"/>
                  </a:schemeClr>
                </a:solidFill>
                <a:latin typeface="Calibri" panose="020F0502020204030204" pitchFamily="34" charset="0"/>
                <a:cs typeface="Calibri" panose="020F0502020204030204" pitchFamily="34" charset="0"/>
              </a:rPr>
              <a:t>script </a:t>
            </a:r>
          </a:p>
          <a:p>
            <a:pPr marL="285750" indent="-285750" algn="r">
              <a:lnSpc>
                <a:spcPct val="115000"/>
              </a:lnSpc>
              <a:spcAft>
                <a:spcPts val="600"/>
              </a:spcAft>
              <a:buClr>
                <a:schemeClr val="accent1">
                  <a:lumMod val="60000"/>
                  <a:lumOff val="40000"/>
                </a:schemeClr>
              </a:buClr>
              <a:buFontTx/>
              <a:buChar char="-"/>
            </a:pPr>
            <a:endParaRPr lang="en-US"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כאשר אנחנו משתמשים ב-</a:t>
            </a:r>
            <a:r>
              <a:rPr lang="en-US" sz="3300" dirty="0">
                <a:solidFill>
                  <a:schemeClr val="tx1">
                    <a:alpha val="70000"/>
                  </a:schemeClr>
                </a:solidFill>
                <a:latin typeface="Calibri" panose="020F0502020204030204" pitchFamily="34" charset="0"/>
                <a:cs typeface="Calibri" panose="020F0502020204030204" pitchFamily="34" charset="0"/>
              </a:rPr>
              <a:t> script HTML </a:t>
            </a:r>
            <a:r>
              <a:rPr lang="he-IL" sz="3300" dirty="0">
                <a:solidFill>
                  <a:schemeClr val="tx1">
                    <a:alpha val="70000"/>
                  </a:schemeClr>
                </a:solidFill>
                <a:latin typeface="Calibri" panose="020F0502020204030204" pitchFamily="34" charset="0"/>
                <a:cs typeface="Calibri" panose="020F0502020204030204" pitchFamily="34" charset="0"/>
              </a:rPr>
              <a:t>הדף לא זמין עד שה-</a:t>
            </a:r>
            <a:r>
              <a:rPr lang="en-US" sz="3300" dirty="0">
                <a:solidFill>
                  <a:schemeClr val="tx1">
                    <a:alpha val="70000"/>
                  </a:schemeClr>
                </a:solidFill>
                <a:latin typeface="Calibri" panose="020F0502020204030204" pitchFamily="34" charset="0"/>
                <a:cs typeface="Calibri" panose="020F0502020204030204" pitchFamily="34" charset="0"/>
              </a:rPr>
              <a:t> script </a:t>
            </a:r>
            <a:r>
              <a:rPr lang="he-IL" sz="3300" dirty="0">
                <a:solidFill>
                  <a:schemeClr val="tx1">
                    <a:alpha val="70000"/>
                  </a:schemeClr>
                </a:solidFill>
                <a:latin typeface="Calibri" panose="020F0502020204030204" pitchFamily="34" charset="0"/>
                <a:cs typeface="Calibri" panose="020F0502020204030204" pitchFamily="34" charset="0"/>
              </a:rPr>
              <a:t>מסתיים.</a:t>
            </a: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ה- </a:t>
            </a:r>
            <a:r>
              <a:rPr lang="en-US" sz="3300" dirty="0">
                <a:solidFill>
                  <a:schemeClr val="tx1">
                    <a:alpha val="70000"/>
                  </a:schemeClr>
                </a:solidFill>
                <a:latin typeface="Calibri" panose="020F0502020204030204" pitchFamily="34" charset="0"/>
                <a:cs typeface="Calibri" panose="020F0502020204030204" pitchFamily="34" charset="0"/>
              </a:rPr>
              <a:t>worker </a:t>
            </a:r>
            <a:r>
              <a:rPr lang="he-IL" sz="3300" dirty="0">
                <a:solidFill>
                  <a:schemeClr val="tx1">
                    <a:alpha val="70000"/>
                  </a:schemeClr>
                </a:solidFill>
                <a:latin typeface="Calibri" panose="020F0502020204030204" pitchFamily="34" charset="0"/>
                <a:cs typeface="Calibri" panose="020F0502020204030204" pitchFamily="34" charset="0"/>
              </a:rPr>
              <a:t> מאפשר לנו לפרק את ה </a:t>
            </a:r>
            <a:r>
              <a:rPr lang="en-US" sz="3300" dirty="0">
                <a:solidFill>
                  <a:schemeClr val="tx1">
                    <a:alpha val="70000"/>
                  </a:schemeClr>
                </a:solidFill>
                <a:latin typeface="Calibri" panose="020F0502020204030204" pitchFamily="34" charset="0"/>
                <a:cs typeface="Calibri" panose="020F0502020204030204" pitchFamily="34" charset="0"/>
              </a:rPr>
              <a:t>script </a:t>
            </a:r>
            <a:r>
              <a:rPr lang="he-IL" sz="3300" dirty="0">
                <a:solidFill>
                  <a:schemeClr val="tx1">
                    <a:alpha val="70000"/>
                  </a:schemeClr>
                </a:solidFill>
                <a:latin typeface="Calibri" panose="020F0502020204030204" pitchFamily="34" charset="0"/>
                <a:cs typeface="Calibri" panose="020F0502020204030204" pitchFamily="34" charset="0"/>
              </a:rPr>
              <a:t> למספר תהליכים עצמאיים שרצים ברקע, כך שה</a:t>
            </a:r>
            <a:r>
              <a:rPr lang="en-US" sz="3300" dirty="0">
                <a:solidFill>
                  <a:schemeClr val="tx1">
                    <a:alpha val="70000"/>
                  </a:schemeClr>
                </a:solidFill>
                <a:latin typeface="Calibri" panose="020F0502020204030204" pitchFamily="34" charset="0"/>
                <a:cs typeface="Calibri" panose="020F0502020204030204" pitchFamily="34" charset="0"/>
              </a:rPr>
              <a:t>worker </a:t>
            </a:r>
            <a:r>
              <a:rPr lang="he-IL" sz="3300" dirty="0">
                <a:solidFill>
                  <a:schemeClr val="tx1">
                    <a:alpha val="70000"/>
                  </a:schemeClr>
                </a:solidFill>
                <a:latin typeface="Calibri" panose="020F0502020204030204" pitchFamily="34" charset="0"/>
                <a:cs typeface="Calibri" panose="020F0502020204030204" pitchFamily="34" charset="0"/>
              </a:rPr>
              <a:t> יכול לבצע משימות מבלי להפריע לממשק המשתמש. </a:t>
            </a:r>
          </a:p>
          <a:p>
            <a:pPr marL="285750" indent="-285750" algn="r">
              <a:lnSpc>
                <a:spcPct val="115000"/>
              </a:lnSpc>
              <a:spcAft>
                <a:spcPts val="600"/>
              </a:spcAft>
              <a:buClr>
                <a:schemeClr val="accent1">
                  <a:lumMod val="60000"/>
                  <a:lumOff val="40000"/>
                </a:schemeClr>
              </a:buClr>
              <a:buFontTx/>
              <a:buChar char="-"/>
            </a:pPr>
            <a:endParaRPr lang="he-IL"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כלומר על מנת שלקוח יוכל לעבור בין הדפים מבלי שהחיבור ייסגר,  נוכל לפתוח חיבור ל-</a:t>
            </a:r>
            <a:r>
              <a:rPr lang="en-US" sz="3300" dirty="0">
                <a:solidFill>
                  <a:schemeClr val="tx1">
                    <a:alpha val="70000"/>
                  </a:schemeClr>
                </a:solidFill>
                <a:latin typeface="Calibri" panose="020F0502020204030204" pitchFamily="34" charset="0"/>
                <a:cs typeface="Calibri" panose="020F0502020204030204" pitchFamily="34" charset="0"/>
              </a:rPr>
              <a:t>web worker </a:t>
            </a:r>
            <a:r>
              <a:rPr lang="he-IL" sz="3300" dirty="0">
                <a:solidFill>
                  <a:schemeClr val="tx1">
                    <a:alpha val="70000"/>
                  </a:schemeClr>
                </a:solidFill>
                <a:latin typeface="Calibri" panose="020F0502020204030204" pitchFamily="34" charset="0"/>
                <a:cs typeface="Calibri" panose="020F0502020204030204" pitchFamily="34" charset="0"/>
              </a:rPr>
              <a:t>. החיבור יפעל עד שכל הדפים ייסגרו, חיבור יחיד יכול לשמש לכמה דפים עבור אותו לקוח.</a:t>
            </a:r>
          </a:p>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73" r="4059"/>
          <a:stretch/>
        </p:blipFill>
        <p:spPr bwMode="auto">
          <a:xfrm>
            <a:off x="7761864" y="540032"/>
            <a:ext cx="3326147"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3537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מדוע תקשורת דו-כיוונית סותרת את </a:t>
            </a:r>
            <a:br>
              <a:rPr lang="he-IL"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הארכיטקטורה שלנו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2669" y="2570165"/>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במערכת שלנו מערכת המסחר מהווה את השרת והמשתמשים את הלקוח. </a:t>
            </a:r>
            <a:br>
              <a:rPr lang="en-US" dirty="0">
                <a:solidFill>
                  <a:schemeClr val="tx1">
                    <a:alpha val="70000"/>
                  </a:schemeClr>
                </a:solidFill>
                <a:latin typeface="Calibri" panose="020F0502020204030204" pitchFamily="34" charset="0"/>
                <a:cs typeface="Calibri" panose="020F0502020204030204" pitchFamily="34" charset="0"/>
              </a:rPr>
            </a:br>
            <a:r>
              <a:rPr lang="he-IL" dirty="0">
                <a:solidFill>
                  <a:schemeClr val="tx1">
                    <a:alpha val="70000"/>
                  </a:schemeClr>
                </a:solidFill>
                <a:latin typeface="Calibri" panose="020F0502020204030204" pitchFamily="34" charset="0"/>
                <a:cs typeface="Calibri" panose="020F0502020204030204" pitchFamily="34" charset="0"/>
              </a:rPr>
              <a:t>הלקוח יכול לפנות לשירותי המערכת, לבצע בה פעולות שונות, לבקש מידע ועוד.</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כלומר מתבצעת תקשורת חד- כיוונית בין הלקוח לשרת. הלקוח יוזם את התקשורת וממתין למענה על הבקשה שביצע מהמערכת. הלקוח אינו מאזין להודעות השרת מלבד אותו מענה, ועל כן ניסיון של השרת ליזום תקשורת ייכשל. </a:t>
            </a:r>
            <a:br>
              <a:rPr lang="en-US" dirty="0">
                <a:solidFill>
                  <a:schemeClr val="tx1">
                    <a:alpha val="70000"/>
                  </a:schemeClr>
                </a:solidFill>
                <a:latin typeface="Calibri" panose="020F0502020204030204" pitchFamily="34" charset="0"/>
                <a:cs typeface="Calibri" panose="020F0502020204030204" pitchFamily="34" charset="0"/>
              </a:rPr>
            </a:br>
            <a:endParaRPr lang="he-IL"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מידול המערכת שלנו נעשה לפי ארכיטקטורת שלושת השכבות. כלומר ישנה זרימה היררכית של הודעות מלמעלה למטה, מהשכבות העליונות אל התחתונות.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תקשורת דו- כיוונית תאלץ העברת הודעות בכיוון ההפוך מהמחלקות התחתונות לעליונות, ותהווה שבירה של המודל.</a:t>
            </a: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2">
            <a:extLst>
              <a:ext uri="{FF2B5EF4-FFF2-40B4-BE49-F238E27FC236}">
                <a16:creationId xmlns:a16="http://schemas.microsoft.com/office/drawing/2014/main" id="{B4CC2E50-0706-4D22-AA92-D6D127C98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361" y="737419"/>
            <a:ext cx="5056094" cy="505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4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כיצד ניתן בכל זאת לממש תקשורת דו-כיוונית בלי להפר את הכיווניות של המודל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תיבת טקסט 2">
            <a:extLst>
              <a:ext uri="{FF2B5EF4-FFF2-40B4-BE49-F238E27FC236}">
                <a16:creationId xmlns:a16="http://schemas.microsoft.com/office/drawing/2014/main" id="{22876421-6F7B-4C0C-93CE-1A696F668AC4}"/>
              </a:ext>
            </a:extLst>
          </p:cNvPr>
          <p:cNvSpPr txBox="1"/>
          <p:nvPr/>
        </p:nvSpPr>
        <p:spPr>
          <a:xfrm>
            <a:off x="1" y="2411670"/>
            <a:ext cx="6654792" cy="3939540"/>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כאמור, במערכת שלנו הלקוח אינו מאזין להודעות השרת, ועל כן ניסיון של השרת ליזום תקשורת ייכשל. התקשורת היא חד- כיוונית והלקוח מקבל מהשרת רק תגובות לבקשות שלו. </a:t>
            </a:r>
          </a:p>
          <a:p>
            <a:pPr algn="r">
              <a:lnSpc>
                <a:spcPct val="115000"/>
              </a:lnSpc>
              <a:spcAft>
                <a:spcPts val="600"/>
              </a:spcAft>
              <a:buClr>
                <a:schemeClr val="accent1">
                  <a:lumMod val="60000"/>
                  <a:lumOff val="40000"/>
                </a:schemeClr>
              </a:buClr>
            </a:pPr>
            <a:endParaRPr lang="en-US"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היא תבנית עיצוב התנהגותית שמטרתה לבנות מנגנון הרשמה לאירועים מסוימים על מנת לקבל עליהם התראות.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בעזרת התבנית אנחנו יכולים לאפשר למשתמשים שמעוניינים בכך להירשם לאירועים של המערכת ולקבל התראות. בצורה זו המערכת תוכל ליזום תקשורת עם הלקוחות המאזינים לאירועים בעזרת הפונקציה </a:t>
            </a:r>
            <a:r>
              <a:rPr lang="en-US" dirty="0" err="1">
                <a:solidFill>
                  <a:schemeClr val="tx1">
                    <a:alpha val="70000"/>
                  </a:schemeClr>
                </a:solidFill>
                <a:latin typeface="Calibri" panose="020F0502020204030204" pitchFamily="34" charset="0"/>
                <a:cs typeface="Calibri" panose="020F0502020204030204" pitchFamily="34" charset="0"/>
              </a:rPr>
              <a:t>notifySubscriber</a:t>
            </a:r>
            <a:r>
              <a:rPr lang="en-US" dirty="0">
                <a:solidFill>
                  <a:schemeClr val="tx1">
                    <a:alpha val="70000"/>
                  </a:schemeClr>
                </a:solidFill>
                <a:latin typeface="Calibri" panose="020F0502020204030204" pitchFamily="34" charset="0"/>
                <a:cs typeface="Calibri" panose="020F0502020204030204" pitchFamily="34" charset="0"/>
              </a:rPr>
              <a:t>()</a:t>
            </a:r>
            <a:r>
              <a:rPr lang="he-IL" dirty="0">
                <a:solidFill>
                  <a:schemeClr val="tx1">
                    <a:alpha val="70000"/>
                  </a:schemeClr>
                </a:solidFill>
                <a:latin typeface="Calibri" panose="020F0502020204030204" pitchFamily="34" charset="0"/>
                <a:cs typeface="Calibri" panose="020F0502020204030204" pitchFamily="34" charset="0"/>
              </a:rPr>
              <a:t>.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בצורה זו נוכל לממש תקשורת דו- כיוונית מבלי לשבור את הארכיטקטורה שלנו.</a:t>
            </a:r>
          </a:p>
          <a:p>
            <a:endParaRPr lang="he-IL" dirty="0"/>
          </a:p>
        </p:txBody>
      </p:sp>
      <p:pic>
        <p:nvPicPr>
          <p:cNvPr id="2050" name="Picture 2" descr="Question Mark Clipart Girl, Person, Human, Alphabet Transparent Png">
            <a:extLst>
              <a:ext uri="{FF2B5EF4-FFF2-40B4-BE49-F238E27FC236}">
                <a16:creationId xmlns:a16="http://schemas.microsoft.com/office/drawing/2014/main" id="{EE444B9D-09C4-4FC3-A12B-DBEABF46E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739" y="943897"/>
            <a:ext cx="4572000" cy="457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האם המימוש של התקשורת הדו- כיוונית מצריך הגדרה של רכיב (</a:t>
            </a:r>
            <a:r>
              <a:rPr lang="en-US" sz="2400" dirty="0">
                <a:latin typeface="Calibri" panose="020F0502020204030204" pitchFamily="34" charset="0"/>
                <a:ea typeface="+mn-ea"/>
                <a:cs typeface="Calibri" panose="020F0502020204030204" pitchFamily="34" charset="0"/>
              </a:rPr>
              <a:t>Component</a:t>
            </a:r>
            <a:r>
              <a:rPr lang="he-IL" sz="2400" dirty="0">
                <a:latin typeface="Calibri" panose="020F0502020204030204" pitchFamily="34" charset="0"/>
                <a:ea typeface="+mn-ea"/>
                <a:cs typeface="Calibri" panose="020F0502020204030204" pitchFamily="34" charset="0"/>
              </a:rPr>
              <a:t>) חדש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תיבת טקסט 2">
            <a:extLst>
              <a:ext uri="{FF2B5EF4-FFF2-40B4-BE49-F238E27FC236}">
                <a16:creationId xmlns:a16="http://schemas.microsoft.com/office/drawing/2014/main" id="{22876421-6F7B-4C0C-93CE-1A696F668AC4}"/>
              </a:ext>
            </a:extLst>
          </p:cNvPr>
          <p:cNvSpPr txBox="1"/>
          <p:nvPr/>
        </p:nvSpPr>
        <p:spPr>
          <a:xfrm>
            <a:off x="1" y="2430720"/>
            <a:ext cx="6654792" cy="1424749"/>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נרצה לממש את תבנית ה </a:t>
            </a: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ולשם כך נוסיף רכיב שיהיה אחראי על ביצוע ההרשמה לאירועים ועל התראות למאזינים.</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נתחזק וננהל ברכיב זה את תורי המאזינים הרשומים לאירועים השונים, כדי לאפשר את שליחת ההתרעות לגורמים המתאימים.</a:t>
            </a:r>
          </a:p>
        </p:txBody>
      </p:sp>
      <p:pic>
        <p:nvPicPr>
          <p:cNvPr id="6" name="תמונה 5">
            <a:extLst>
              <a:ext uri="{FF2B5EF4-FFF2-40B4-BE49-F238E27FC236}">
                <a16:creationId xmlns:a16="http://schemas.microsoft.com/office/drawing/2014/main" id="{41D8CEC3-75BB-4BB9-B2EC-B6EEF078FD91}"/>
              </a:ext>
            </a:extLst>
          </p:cNvPr>
          <p:cNvPicPr>
            <a:picLocks noChangeAspect="1"/>
          </p:cNvPicPr>
          <p:nvPr/>
        </p:nvPicPr>
        <p:blipFill>
          <a:blip r:embed="rId2"/>
          <a:stretch>
            <a:fillRect/>
          </a:stretch>
        </p:blipFill>
        <p:spPr>
          <a:xfrm>
            <a:off x="7429261" y="3642285"/>
            <a:ext cx="4017332" cy="2768040"/>
          </a:xfrm>
          <a:prstGeom prst="rect">
            <a:avLst/>
          </a:prstGeom>
        </p:spPr>
      </p:pic>
      <p:pic>
        <p:nvPicPr>
          <p:cNvPr id="8" name="תמונה 7">
            <a:extLst>
              <a:ext uri="{FF2B5EF4-FFF2-40B4-BE49-F238E27FC236}">
                <a16:creationId xmlns:a16="http://schemas.microsoft.com/office/drawing/2014/main" id="{72DB0B47-8F09-4FA8-95EE-CA015EF6A33D}"/>
              </a:ext>
            </a:extLst>
          </p:cNvPr>
          <p:cNvPicPr>
            <a:picLocks noChangeAspect="1"/>
          </p:cNvPicPr>
          <p:nvPr/>
        </p:nvPicPr>
        <p:blipFill>
          <a:blip r:embed="rId3"/>
          <a:stretch>
            <a:fillRect/>
          </a:stretch>
        </p:blipFill>
        <p:spPr>
          <a:xfrm>
            <a:off x="7429261" y="106403"/>
            <a:ext cx="3988272" cy="3251549"/>
          </a:xfrm>
          <a:prstGeom prst="rect">
            <a:avLst/>
          </a:prstGeom>
        </p:spPr>
      </p:pic>
    </p:spTree>
    <p:extLst>
      <p:ext uri="{BB962C8B-B14F-4D97-AF65-F5344CB8AC3E}">
        <p14:creationId xmlns:p14="http://schemas.microsoft.com/office/powerpoint/2010/main" val="3487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כיצד נתמוך בהתראות בזמן אמת </a:t>
            </a:r>
            <a:br>
              <a:rPr lang="en-US"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ללא תמיכה בפרוטוקול </a:t>
            </a:r>
            <a:r>
              <a:rPr lang="en-US" sz="2400" dirty="0" err="1">
                <a:latin typeface="Calibri" panose="020F0502020204030204" pitchFamily="34" charset="0"/>
                <a:ea typeface="+mn-ea"/>
                <a:cs typeface="Calibri" panose="020F0502020204030204" pitchFamily="34" charset="0"/>
              </a:rPr>
              <a:t>websocket</a:t>
            </a:r>
            <a:r>
              <a:rPr lang="he-IL" sz="2400" dirty="0">
                <a:latin typeface="Calibri" panose="020F0502020204030204" pitchFamily="34" charset="0"/>
                <a:ea typeface="+mn-ea"/>
                <a:cs typeface="Calibri" panose="020F0502020204030204" pitchFamily="34" charset="0"/>
              </a:rPr>
              <a:t>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תיבת טקסט 2">
            <a:extLst>
              <a:ext uri="{FF2B5EF4-FFF2-40B4-BE49-F238E27FC236}">
                <a16:creationId xmlns:a16="http://schemas.microsoft.com/office/drawing/2014/main" id="{22876421-6F7B-4C0C-93CE-1A696F668AC4}"/>
              </a:ext>
            </a:extLst>
          </p:cNvPr>
          <p:cNvSpPr txBox="1"/>
          <p:nvPr/>
        </p:nvSpPr>
        <p:spPr>
          <a:xfrm>
            <a:off x="1" y="2430720"/>
            <a:ext cx="6654792" cy="1424749"/>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נרצה לממש את תבנית ה </a:t>
            </a: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ולשם כך נוסיף רכיב שיהיה אחראי על ביצוע ההרשמה לאירועים ועל התראות למאזינים.</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נתחזק וננהל ברכיב זה את תורי המאזינים הרשומים לאירועים השונים, כדי לאפשר את שליחת ההתרעות לגורמים המתאימים.</a:t>
            </a:r>
          </a:p>
        </p:txBody>
      </p:sp>
      <p:pic>
        <p:nvPicPr>
          <p:cNvPr id="3074" name="Picture 2" descr="best real-time mass notification system">
            <a:extLst>
              <a:ext uri="{FF2B5EF4-FFF2-40B4-BE49-F238E27FC236}">
                <a16:creationId xmlns:a16="http://schemas.microsoft.com/office/drawing/2014/main" id="{9BBD2D50-1695-43D6-86FA-84EA9B5A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915" y="1676018"/>
            <a:ext cx="4929781" cy="330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9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eafVTI">
  <a:themeElements>
    <a:clrScheme name="AnalogousFromRegularSeedRightStep">
      <a:dk1>
        <a:srgbClr val="000000"/>
      </a:dk1>
      <a:lt1>
        <a:srgbClr val="FFFFFF"/>
      </a:lt1>
      <a:dk2>
        <a:srgbClr val="2F1B30"/>
      </a:dk2>
      <a:lt2>
        <a:srgbClr val="F1F0F3"/>
      </a:lt2>
      <a:accent1>
        <a:srgbClr val="7DB01F"/>
      </a:accent1>
      <a:accent2>
        <a:srgbClr val="3AB714"/>
      </a:accent2>
      <a:accent3>
        <a:srgbClr val="21B73D"/>
      </a:accent3>
      <a:accent4>
        <a:srgbClr val="14B575"/>
      </a:accent4>
      <a:accent5>
        <a:srgbClr val="20B2B5"/>
      </a:accent5>
      <a:accent6>
        <a:srgbClr val="1782D5"/>
      </a:accent6>
      <a:hlink>
        <a:srgbClr val="7D55C6"/>
      </a:hlink>
      <a:folHlink>
        <a:srgbClr val="7F7F7F"/>
      </a:folHlink>
    </a:clrScheme>
    <a:fontScheme name="Leaf">
      <a:majorFont>
        <a:latin typeface="Narkisim"/>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317</TotalTime>
  <Words>614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Narkisim</vt:lpstr>
      <vt:lpstr>Wingdings</vt:lpstr>
      <vt:lpstr>LeafVTI</vt:lpstr>
      <vt:lpstr>PowerPoint Presentation</vt:lpstr>
      <vt:lpstr>PowerPoint Presentation</vt:lpstr>
      <vt:lpstr>PowerPoint Presentation</vt:lpstr>
      <vt:lpstr>בעת ניווט לכתובת  URL חדשה, חיבור ה- websocket  לא נשמר. כיצד ניתן להתמודד עם הבעיה ? </vt:lpstr>
      <vt:lpstr>מדוע תקשורת דו-כיוונית סותרת את  הארכיטקטורה שלנו ? </vt:lpstr>
      <vt:lpstr>כיצד ניתן בכל זאת לממש תקשורת דו-כיוונית בלי להפר את הכיווניות של המודל ?</vt:lpstr>
      <vt:lpstr>האם המימוש של התקשורת הדו- כיוונית מצריך הגדרה של רכיב (Component) חדש ?</vt:lpstr>
      <vt:lpstr>כיצד נתמוך בהתראות בזמן אמת  ללא תמיכה בפרוטוקול websocket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dc:title>
  <dc:creator>Shaked Shmarya</dc:creator>
  <cp:lastModifiedBy>itay mor</cp:lastModifiedBy>
  <cp:revision>31</cp:revision>
  <dcterms:created xsi:type="dcterms:W3CDTF">2021-04-13T14:53:59Z</dcterms:created>
  <dcterms:modified xsi:type="dcterms:W3CDTF">2022-04-29T12:57:33Z</dcterms:modified>
</cp:coreProperties>
</file>