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63" r:id="rId5"/>
  </p:sldMasterIdLst>
  <p:notesMasterIdLst>
    <p:notesMasterId r:id="rId47"/>
  </p:notesMasterIdLst>
  <p:sldIdLst>
    <p:sldId id="260" r:id="rId6"/>
    <p:sldId id="261" r:id="rId7"/>
    <p:sldId id="262" r:id="rId8"/>
    <p:sldId id="290" r:id="rId9"/>
    <p:sldId id="263" r:id="rId10"/>
    <p:sldId id="301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95" r:id="rId19"/>
    <p:sldId id="268" r:id="rId20"/>
    <p:sldId id="269" r:id="rId21"/>
    <p:sldId id="270" r:id="rId22"/>
    <p:sldId id="271" r:id="rId23"/>
    <p:sldId id="296" r:id="rId24"/>
    <p:sldId id="298" r:id="rId25"/>
    <p:sldId id="299" r:id="rId26"/>
    <p:sldId id="275" r:id="rId27"/>
    <p:sldId id="292" r:id="rId28"/>
    <p:sldId id="276" r:id="rId29"/>
    <p:sldId id="277" r:id="rId30"/>
    <p:sldId id="285" r:id="rId31"/>
    <p:sldId id="286" r:id="rId32"/>
    <p:sldId id="294" r:id="rId33"/>
    <p:sldId id="278" r:id="rId34"/>
    <p:sldId id="279" r:id="rId35"/>
    <p:sldId id="300" r:id="rId36"/>
    <p:sldId id="280" r:id="rId37"/>
    <p:sldId id="281" r:id="rId38"/>
    <p:sldId id="297" r:id="rId39"/>
    <p:sldId id="282" r:id="rId40"/>
    <p:sldId id="283" r:id="rId41"/>
    <p:sldId id="284" r:id="rId42"/>
    <p:sldId id="287" r:id="rId43"/>
    <p:sldId id="293" r:id="rId44"/>
    <p:sldId id="288" r:id="rId45"/>
    <p:sldId id="289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b="1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Intro" id="{BF4733A1-6587-4BFF-BF19-D4B211BA6890}">
          <p14:sldIdLst>
            <p14:sldId id="260"/>
            <p14:sldId id="261"/>
            <p14:sldId id="262"/>
            <p14:sldId id="290"/>
            <p14:sldId id="263"/>
            <p14:sldId id="301"/>
          </p14:sldIdLst>
        </p14:section>
        <p14:section name="Basic types" id="{006DB193-112C-4595-8816-338E1C81AB2B}">
          <p14:sldIdLst>
            <p14:sldId id="264"/>
            <p14:sldId id="265"/>
            <p14:sldId id="266"/>
            <p14:sldId id="267"/>
          </p14:sldIdLst>
        </p14:section>
        <p14:section name="Control Structures" id="{F44C172D-380D-48EA-83AC-67BB8BF6B276}">
          <p14:sldIdLst>
            <p14:sldId id="272"/>
            <p14:sldId id="273"/>
            <p14:sldId id="274"/>
            <p14:sldId id="295"/>
          </p14:sldIdLst>
        </p14:section>
        <p14:section name="Containers" id="{931D04E8-6858-4B52-9F41-302CA336FBE9}">
          <p14:sldIdLst>
            <p14:sldId id="268"/>
            <p14:sldId id="269"/>
            <p14:sldId id="270"/>
            <p14:sldId id="271"/>
            <p14:sldId id="296"/>
            <p14:sldId id="298"/>
            <p14:sldId id="299"/>
          </p14:sldIdLst>
        </p14:section>
        <p14:section name="Functions and Files" id="{1293C424-EB82-4928-A566-7BF9E351D3DF}">
          <p14:sldIdLst>
            <p14:sldId id="275"/>
            <p14:sldId id="292"/>
            <p14:sldId id="276"/>
            <p14:sldId id="277"/>
            <p14:sldId id="285"/>
            <p14:sldId id="286"/>
            <p14:sldId id="294"/>
          </p14:sldIdLst>
        </p14:section>
        <p14:section name="Modules Packages and Classes" id="{4450AEF4-B1C6-479D-9DE2-2351C187D5E5}">
          <p14:sldIdLst>
            <p14:sldId id="278"/>
            <p14:sldId id="279"/>
            <p14:sldId id="300"/>
            <p14:sldId id="280"/>
            <p14:sldId id="281"/>
            <p14:sldId id="297"/>
            <p14:sldId id="282"/>
            <p14:sldId id="283"/>
            <p14:sldId id="284"/>
          </p14:sldIdLst>
        </p14:section>
        <p14:section name="Closure" id="{8B794CBB-BC79-4C8E-A001-F700B8A0D0B8}">
          <p14:sldIdLst>
            <p14:sldId id="287"/>
            <p14:sldId id="293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75DBFF"/>
    <a:srgbClr val="FFFFFF"/>
    <a:srgbClr val="F6FFED"/>
    <a:srgbClr val="FFFFFA"/>
    <a:srgbClr val="F8F8F4"/>
    <a:srgbClr val="FFFFFB"/>
    <a:srgbClr val="FFFFED"/>
    <a:srgbClr val="CCFF99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4465" autoAdjust="0"/>
  </p:normalViewPr>
  <p:slideViewPr>
    <p:cSldViewPr>
      <p:cViewPr varScale="1">
        <p:scale>
          <a:sx n="96" d="100"/>
          <a:sy n="96" d="100"/>
        </p:scale>
        <p:origin x="2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5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5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37015C3-AF9A-4C64-8FAE-A96D85142E5D}" type="datetimeFigureOut">
              <a:rPr lang="en-US"/>
              <a:pPr>
                <a:defRPr/>
              </a:pPr>
              <a:t>30-Nov-19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5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5000"/>
              </a:spcBef>
              <a:defRPr sz="1200" smtClean="0"/>
            </a:lvl1pPr>
          </a:lstStyle>
          <a:p>
            <a:pPr>
              <a:defRPr/>
            </a:pPr>
            <a:fld id="{6D40F8A5-D907-450F-9E7B-64F6952F8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70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example </a:t>
            </a:r>
            <a:r>
              <a:rPr lang="en-US"/>
              <a:t>at: </a:t>
            </a:r>
            <a:r>
              <a:rPr lang="en-US" b="1"/>
              <a:t> </a:t>
            </a:r>
            <a:r>
              <a:rPr lang="en-US" b="1" dirty="0"/>
              <a:t>basic_python/prime1.py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0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96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Show iteration through a dictionary using </a:t>
            </a:r>
            <a:r>
              <a:rPr lang="en-US" altLang="en-US" dirty="0" err="1"/>
              <a:t>a.items</a:t>
            </a:r>
            <a:r>
              <a:rPr lang="en-US" altLang="en-US" dirty="0"/>
              <a:t>()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B06696-3DCC-46F9-8C89-B0ED4E2FB85D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609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B06696-3DCC-46F9-8C89-B0ED4E2FB85D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74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 = 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/>
              <a:t>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err="1"/>
              <a:t>i</a:t>
            </a:r>
            <a:r>
              <a:rPr lang="en-US"/>
              <a:t>&lt;=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/>
              <a:t>]</a:t>
            </a: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B06696-3DCC-46F9-8C89-B0ED4E2FB85D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7358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Sphinx.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4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list(f) as alternative to </a:t>
            </a:r>
            <a:r>
              <a:rPr lang="en-US" dirty="0" err="1"/>
              <a:t>f.readlines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6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__all__ to limit</a:t>
            </a:r>
            <a:r>
              <a:rPr lang="en-US" baseline="0" dirty="0"/>
              <a:t> symbols imported by *.</a:t>
            </a:r>
          </a:p>
          <a:p>
            <a:r>
              <a:rPr lang="en-US" baseline="0" dirty="0"/>
              <a:t>Mention that names starting with “_” are not imported with *.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995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discussion: is “sound” a good name for a root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013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__slots__ = [] in __</a:t>
            </a:r>
            <a:r>
              <a:rPr lang="en-US" dirty="0" err="1"/>
              <a:t>init</a:t>
            </a:r>
            <a:r>
              <a:rPr lang="en-US" dirty="0"/>
              <a:t>__() – this</a:t>
            </a:r>
            <a:r>
              <a:rPr lang="en-US" baseline="0" dirty="0"/>
              <a:t> prevents adding instance attributes after object construction and initialization.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4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8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PyPI</a:t>
            </a:r>
            <a:r>
              <a:rPr lang="en-US" dirty="0"/>
              <a:t> + other community contributions.</a:t>
            </a:r>
          </a:p>
          <a:p>
            <a:r>
              <a:rPr lang="en-US" dirty="0"/>
              <a:t>A</a:t>
            </a:r>
            <a:r>
              <a:rPr lang="en-US" baseline="0" dirty="0"/>
              <a:t> lot of knowledge accessible through Stack Overflow and groups.</a:t>
            </a:r>
          </a:p>
          <a:p>
            <a:r>
              <a:rPr lang="en-US" baseline="0" dirty="0"/>
              <a:t>Use </a:t>
            </a:r>
            <a:r>
              <a:rPr lang="en-US" baseline="0" dirty="0" err="1"/>
              <a:t>Cython</a:t>
            </a:r>
            <a:r>
              <a:rPr lang="en-US" baseline="0" dirty="0"/>
              <a:t> for optimization, or wrap pure C++ with SWIG, sip, </a:t>
            </a:r>
            <a:r>
              <a:rPr lang="en-US" baseline="0" dirty="0" err="1"/>
              <a:t>ctype</a:t>
            </a:r>
            <a:r>
              <a:rPr lang="en-US" baseline="0" dirty="0"/>
              <a:t>, </a:t>
            </a:r>
            <a:r>
              <a:rPr lang="en-US" baseline="0" dirty="0" err="1"/>
              <a:t>Pytohn</a:t>
            </a:r>
            <a:r>
              <a:rPr lang="en-US" baseline="0" dirty="0"/>
              <a:t> C API, boost-python and etc.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60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Mention</a:t>
            </a:r>
            <a:r>
              <a:rPr lang="en-US" altLang="en-US" baseline="0" dirty="0"/>
              <a:t> Android and </a:t>
            </a:r>
            <a:r>
              <a:rPr lang="en-US" altLang="en-US" baseline="0" dirty="0" err="1"/>
              <a:t>Jython</a:t>
            </a:r>
            <a:r>
              <a:rPr lang="en-US" altLang="en-US" baseline="0" dirty="0"/>
              <a:t>.</a:t>
            </a:r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969DF-FA27-466F-B4C1-5F78935C1817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88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2 or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9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2 or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4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typing</a:t>
            </a:r>
          </a:p>
          <a:p>
            <a:r>
              <a:rPr lang="en-US" dirty="0"/>
              <a:t>Bin(1/5) == 0b0.0011001100110011….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62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multi-line strings with parenthesis.</a:t>
            </a:r>
          </a:p>
          <a:p>
            <a:r>
              <a:rPr lang="en-US" dirty="0"/>
              <a:t>Python Indexing starts from 0!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38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optional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0F8A5-D907-450F-9E7B-64F6952F839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2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10862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5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2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4146" y="354014"/>
            <a:ext cx="1256371" cy="5595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117" y="354014"/>
            <a:ext cx="7721600" cy="5595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84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10862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439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354829"/>
            <a:ext cx="4114800" cy="2362056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123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Exerc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354829"/>
            <a:ext cx="4114800" cy="2362056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381000"/>
            <a:ext cx="3429000" cy="2831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b="0" u="sng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When using IDLE: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C0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Do not open the exercises using right click, because “Run” (F5) would not work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Instead:</a:t>
            </a:r>
          </a:p>
          <a:p>
            <a:pPr marL="517525" lvl="1" indent="-2286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Open IDLE through the Windows start menu/screen</a:t>
            </a:r>
          </a:p>
          <a:p>
            <a:pPr marL="517525" lvl="1" indent="-2286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Open the exercise file using </a:t>
            </a:r>
            <a:r>
              <a:rPr lang="en-US" sz="1600" dirty="0" err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File|Open</a:t>
            </a:r>
            <a:endParaRPr lang="en-US" sz="160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517525" lvl="1" indent="-2286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From the file editor window, use </a:t>
            </a:r>
            <a:r>
              <a:rPr lang="en-US" sz="1600" dirty="0" err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Run|Run</a:t>
            </a:r>
            <a:r>
              <a:rPr lang="en-US" sz="16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module </a:t>
            </a: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(or F5)</a:t>
            </a:r>
          </a:p>
        </p:txBody>
      </p:sp>
    </p:spTree>
    <p:extLst>
      <p:ext uri="{BB962C8B-B14F-4D97-AF65-F5344CB8AC3E}">
        <p14:creationId xmlns:p14="http://schemas.microsoft.com/office/powerpoint/2010/main" val="31477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8159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2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3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8159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4117" y="1225550"/>
            <a:ext cx="5181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8917" y="1225550"/>
            <a:ext cx="5181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69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4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6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22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76670"/>
            <a:ext cx="4011084" cy="3584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7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08908"/>
            <a:ext cx="7315200" cy="3584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20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 bwMode="auto">
          <a:xfrm>
            <a:off x="0" y="-1"/>
            <a:ext cx="12192000" cy="6288919"/>
          </a:xfrm>
          <a:custGeom>
            <a:avLst/>
            <a:gdLst>
              <a:gd name="connsiteX0" fmla="*/ 0 w 12192000"/>
              <a:gd name="connsiteY0" fmla="*/ 0 h 6461098"/>
              <a:gd name="connsiteX1" fmla="*/ 12192000 w 12192000"/>
              <a:gd name="connsiteY1" fmla="*/ 0 h 6461098"/>
              <a:gd name="connsiteX2" fmla="*/ 12192000 w 12192000"/>
              <a:gd name="connsiteY2" fmla="*/ 6210299 h 6461098"/>
              <a:gd name="connsiteX3" fmla="*/ 9840095 w 12192000"/>
              <a:gd name="connsiteY3" fmla="*/ 6210299 h 6461098"/>
              <a:gd name="connsiteX4" fmla="*/ 9753600 w 12192000"/>
              <a:gd name="connsiteY4" fmla="*/ 6296794 h 6461098"/>
              <a:gd name="connsiteX5" fmla="*/ 9753600 w 12192000"/>
              <a:gd name="connsiteY5" fmla="*/ 6390999 h 6461098"/>
              <a:gd name="connsiteX6" fmla="*/ 9750113 w 12192000"/>
              <a:gd name="connsiteY6" fmla="*/ 6408271 h 6461098"/>
              <a:gd name="connsiteX7" fmla="*/ 9670415 w 12192000"/>
              <a:gd name="connsiteY7" fmla="*/ 6461098 h 6461098"/>
              <a:gd name="connsiteX8" fmla="*/ 1232805 w 12192000"/>
              <a:gd name="connsiteY8" fmla="*/ 6461098 h 6461098"/>
              <a:gd name="connsiteX9" fmla="*/ 1153108 w 12192000"/>
              <a:gd name="connsiteY9" fmla="*/ 6408271 h 6461098"/>
              <a:gd name="connsiteX10" fmla="*/ 1149350 w 12192000"/>
              <a:gd name="connsiteY10" fmla="*/ 6389661 h 6461098"/>
              <a:gd name="connsiteX11" fmla="*/ 1149350 w 12192000"/>
              <a:gd name="connsiteY11" fmla="*/ 6296768 h 6461098"/>
              <a:gd name="connsiteX12" fmla="*/ 1062855 w 12192000"/>
              <a:gd name="connsiteY12" fmla="*/ 6210273 h 6461098"/>
              <a:gd name="connsiteX13" fmla="*/ 0 w 12192000"/>
              <a:gd name="connsiteY13" fmla="*/ 6210273 h 64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461098">
                <a:moveTo>
                  <a:pt x="0" y="0"/>
                </a:moveTo>
                <a:lnTo>
                  <a:pt x="12192000" y="0"/>
                </a:lnTo>
                <a:lnTo>
                  <a:pt x="12192000" y="6210299"/>
                </a:lnTo>
                <a:lnTo>
                  <a:pt x="9840095" y="6210299"/>
                </a:lnTo>
                <a:cubicBezTo>
                  <a:pt x="9792325" y="6210299"/>
                  <a:pt x="9753600" y="6249024"/>
                  <a:pt x="9753600" y="6296794"/>
                </a:cubicBezTo>
                <a:lnTo>
                  <a:pt x="9753600" y="6390999"/>
                </a:lnTo>
                <a:lnTo>
                  <a:pt x="9750113" y="6408271"/>
                </a:lnTo>
                <a:cubicBezTo>
                  <a:pt x="9736982" y="6439315"/>
                  <a:pt x="9706243" y="6461098"/>
                  <a:pt x="9670415" y="6461098"/>
                </a:cubicBezTo>
                <a:lnTo>
                  <a:pt x="1232805" y="6461098"/>
                </a:lnTo>
                <a:cubicBezTo>
                  <a:pt x="1196978" y="6461098"/>
                  <a:pt x="1166238" y="6439315"/>
                  <a:pt x="1153108" y="6408271"/>
                </a:cubicBezTo>
                <a:lnTo>
                  <a:pt x="1149350" y="6389661"/>
                </a:lnTo>
                <a:lnTo>
                  <a:pt x="1149350" y="6296768"/>
                </a:lnTo>
                <a:cubicBezTo>
                  <a:pt x="1149350" y="6248998"/>
                  <a:pt x="1110625" y="6210273"/>
                  <a:pt x="1062855" y="6210273"/>
                </a:cubicBezTo>
                <a:lnTo>
                  <a:pt x="0" y="6210273"/>
                </a:lnTo>
                <a:close/>
              </a:path>
            </a:pathLst>
          </a:custGeom>
          <a:gradFill>
            <a:gsLst>
              <a:gs pos="0">
                <a:srgbClr val="FFFFC9"/>
              </a:gs>
              <a:gs pos="15000">
                <a:srgbClr val="FFFFED"/>
              </a:gs>
              <a:gs pos="100000">
                <a:schemeClr val="bg1"/>
              </a:gs>
            </a:gsLst>
            <a:lin ang="16200000" scaled="1"/>
          </a:gra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latinLnBrk="0">
              <a:lnSpc>
                <a:spcPct val="90000"/>
              </a:lnSpc>
              <a:spcBef>
                <a:spcPct val="25000"/>
              </a:spcBef>
              <a:buClrTx/>
              <a:buSzTx/>
              <a:buFontTx/>
              <a:buNone/>
              <a:tabLst/>
            </a:pPr>
            <a:endParaRPr kumimoji="0" lang="en-US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0"/>
            <a:ext cx="12192000" cy="1097280"/>
          </a:xfrm>
          <a:prstGeom prst="rect">
            <a:avLst/>
          </a:prstGeom>
          <a:gradFill>
            <a:gsLst>
              <a:gs pos="0">
                <a:srgbClr val="F6FFED"/>
              </a:gs>
              <a:gs pos="23000">
                <a:srgbClr val="F6FFED"/>
              </a:gs>
              <a:gs pos="100000">
                <a:srgbClr val="FFFFFF"/>
              </a:gs>
            </a:gsLst>
            <a:lin ang="18600000" scaled="0"/>
          </a:gradFill>
          <a:ln>
            <a:noFill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2" name="Picture 8" descr="DTS-logo-white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6101004"/>
            <a:ext cx="1809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296357" y="6471119"/>
            <a:ext cx="3030500" cy="2598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1200" b="0" i="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 Confidential - Internal use only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65905" y="6120293"/>
            <a:ext cx="990855" cy="590072"/>
            <a:chOff x="349252" y="6059489"/>
            <a:chExt cx="1169458" cy="696433"/>
          </a:xfrm>
        </p:grpSpPr>
        <p:pic>
          <p:nvPicPr>
            <p:cNvPr id="1035" name="Picture 11" descr="intel_rgb_1700ta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3" t="18080" r="38533" b="18454"/>
            <a:stretch/>
          </p:blipFill>
          <p:spPr bwMode="auto">
            <a:xfrm>
              <a:off x="349252" y="6059489"/>
              <a:ext cx="1098548" cy="696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auto">
            <a:xfrm>
              <a:off x="1304926" y="6507165"/>
              <a:ext cx="213784" cy="207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23" name="Rectangle 13"/>
          <p:cNvSpPr>
            <a:spLocks noChangeArrowheads="1"/>
          </p:cNvSpPr>
          <p:nvPr userDrawn="1"/>
        </p:nvSpPr>
        <p:spPr bwMode="auto">
          <a:xfrm>
            <a:off x="9677400" y="6471119"/>
            <a:ext cx="515900" cy="2598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6E4AFBE7-A3B8-46EB-A7C7-0C82130F4D38}" type="slidenum">
              <a:rPr lang="en-US" altLang="en-US" sz="1200" b="0" i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en-US" sz="1200" b="0" i="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54014"/>
            <a:ext cx="108585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17462" rIns="46038" bIns="174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Title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225550"/>
            <a:ext cx="1150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239500" y="354013"/>
            <a:ext cx="606425" cy="611187"/>
            <a:chOff x="11239500" y="354013"/>
            <a:chExt cx="606425" cy="611187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1239500" y="354013"/>
              <a:ext cx="446088" cy="447675"/>
            </a:xfrm>
            <a:custGeom>
              <a:avLst/>
              <a:gdLst>
                <a:gd name="T0" fmla="*/ 741 w 1106"/>
                <a:gd name="T1" fmla="*/ 0 h 1108"/>
                <a:gd name="T2" fmla="*/ 570 w 1106"/>
                <a:gd name="T3" fmla="*/ 15 h 1108"/>
                <a:gd name="T4" fmla="*/ 392 w 1106"/>
                <a:gd name="T5" fmla="*/ 200 h 1108"/>
                <a:gd name="T6" fmla="*/ 392 w 1106"/>
                <a:gd name="T7" fmla="*/ 337 h 1108"/>
                <a:gd name="T8" fmla="*/ 749 w 1106"/>
                <a:gd name="T9" fmla="*/ 337 h 1108"/>
                <a:gd name="T10" fmla="*/ 749 w 1106"/>
                <a:gd name="T11" fmla="*/ 382 h 1108"/>
                <a:gd name="T12" fmla="*/ 392 w 1106"/>
                <a:gd name="T13" fmla="*/ 382 h 1108"/>
                <a:gd name="T14" fmla="*/ 258 w 1106"/>
                <a:gd name="T15" fmla="*/ 382 h 1108"/>
                <a:gd name="T16" fmla="*/ 34 w 1106"/>
                <a:gd name="T17" fmla="*/ 563 h 1108"/>
                <a:gd name="T18" fmla="*/ 34 w 1106"/>
                <a:gd name="T19" fmla="*/ 927 h 1108"/>
                <a:gd name="T20" fmla="*/ 224 w 1106"/>
                <a:gd name="T21" fmla="*/ 1108 h 1108"/>
                <a:gd name="T22" fmla="*/ 347 w 1106"/>
                <a:gd name="T23" fmla="*/ 1108 h 1108"/>
                <a:gd name="T24" fmla="*/ 347 w 1106"/>
                <a:gd name="T25" fmla="*/ 945 h 1108"/>
                <a:gd name="T26" fmla="*/ 570 w 1106"/>
                <a:gd name="T27" fmla="*/ 723 h 1108"/>
                <a:gd name="T28" fmla="*/ 928 w 1106"/>
                <a:gd name="T29" fmla="*/ 723 h 1108"/>
                <a:gd name="T30" fmla="*/ 1106 w 1106"/>
                <a:gd name="T31" fmla="*/ 541 h 1108"/>
                <a:gd name="T32" fmla="*/ 1106 w 1106"/>
                <a:gd name="T33" fmla="*/ 200 h 1108"/>
                <a:gd name="T34" fmla="*/ 928 w 1106"/>
                <a:gd name="T35" fmla="*/ 15 h 1108"/>
                <a:gd name="T36" fmla="*/ 741 w 1106"/>
                <a:gd name="T37" fmla="*/ 0 h 1108"/>
                <a:gd name="T38" fmla="*/ 548 w 1106"/>
                <a:gd name="T39" fmla="*/ 110 h 1108"/>
                <a:gd name="T40" fmla="*/ 615 w 1106"/>
                <a:gd name="T41" fmla="*/ 178 h 1108"/>
                <a:gd name="T42" fmla="*/ 548 w 1106"/>
                <a:gd name="T43" fmla="*/ 246 h 1108"/>
                <a:gd name="T44" fmla="*/ 481 w 1106"/>
                <a:gd name="T45" fmla="*/ 178 h 1108"/>
                <a:gd name="T46" fmla="*/ 548 w 1106"/>
                <a:gd name="T47" fmla="*/ 110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6" h="1108">
                  <a:moveTo>
                    <a:pt x="741" y="0"/>
                  </a:moveTo>
                  <a:cubicBezTo>
                    <a:pt x="680" y="0"/>
                    <a:pt x="622" y="6"/>
                    <a:pt x="570" y="15"/>
                  </a:cubicBezTo>
                  <a:cubicBezTo>
                    <a:pt x="419" y="41"/>
                    <a:pt x="392" y="97"/>
                    <a:pt x="392" y="200"/>
                  </a:cubicBezTo>
                  <a:lnTo>
                    <a:pt x="392" y="337"/>
                  </a:lnTo>
                  <a:lnTo>
                    <a:pt x="749" y="337"/>
                  </a:lnTo>
                  <a:lnTo>
                    <a:pt x="749" y="382"/>
                  </a:lnTo>
                  <a:lnTo>
                    <a:pt x="392" y="382"/>
                  </a:lnTo>
                  <a:lnTo>
                    <a:pt x="258" y="382"/>
                  </a:lnTo>
                  <a:cubicBezTo>
                    <a:pt x="154" y="382"/>
                    <a:pt x="63" y="445"/>
                    <a:pt x="34" y="563"/>
                  </a:cubicBezTo>
                  <a:cubicBezTo>
                    <a:pt x="1" y="700"/>
                    <a:pt x="0" y="784"/>
                    <a:pt x="34" y="927"/>
                  </a:cubicBezTo>
                  <a:cubicBezTo>
                    <a:pt x="60" y="1033"/>
                    <a:pt x="120" y="1108"/>
                    <a:pt x="224" y="1108"/>
                  </a:cubicBezTo>
                  <a:lnTo>
                    <a:pt x="347" y="1108"/>
                  </a:lnTo>
                  <a:lnTo>
                    <a:pt x="347" y="945"/>
                  </a:lnTo>
                  <a:cubicBezTo>
                    <a:pt x="347" y="827"/>
                    <a:pt x="449" y="723"/>
                    <a:pt x="570" y="723"/>
                  </a:cubicBezTo>
                  <a:lnTo>
                    <a:pt x="928" y="723"/>
                  </a:lnTo>
                  <a:cubicBezTo>
                    <a:pt x="1027" y="723"/>
                    <a:pt x="1106" y="641"/>
                    <a:pt x="1106" y="541"/>
                  </a:cubicBezTo>
                  <a:lnTo>
                    <a:pt x="1106" y="200"/>
                  </a:lnTo>
                  <a:cubicBezTo>
                    <a:pt x="1106" y="104"/>
                    <a:pt x="1025" y="31"/>
                    <a:pt x="928" y="15"/>
                  </a:cubicBezTo>
                  <a:cubicBezTo>
                    <a:pt x="866" y="4"/>
                    <a:pt x="802" y="0"/>
                    <a:pt x="741" y="0"/>
                  </a:cubicBezTo>
                  <a:close/>
                  <a:moveTo>
                    <a:pt x="548" y="110"/>
                  </a:moveTo>
                  <a:cubicBezTo>
                    <a:pt x="585" y="110"/>
                    <a:pt x="615" y="140"/>
                    <a:pt x="615" y="178"/>
                  </a:cubicBezTo>
                  <a:cubicBezTo>
                    <a:pt x="615" y="215"/>
                    <a:pt x="585" y="246"/>
                    <a:pt x="548" y="246"/>
                  </a:cubicBezTo>
                  <a:cubicBezTo>
                    <a:pt x="511" y="246"/>
                    <a:pt x="481" y="215"/>
                    <a:pt x="481" y="178"/>
                  </a:cubicBezTo>
                  <a:cubicBezTo>
                    <a:pt x="481" y="140"/>
                    <a:pt x="511" y="110"/>
                    <a:pt x="548" y="11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1398250" y="508000"/>
              <a:ext cx="447675" cy="457200"/>
            </a:xfrm>
            <a:custGeom>
              <a:avLst/>
              <a:gdLst>
                <a:gd name="T0" fmla="*/ 759 w 1109"/>
                <a:gd name="T1" fmla="*/ 0 h 1129"/>
                <a:gd name="T2" fmla="*/ 759 w 1109"/>
                <a:gd name="T3" fmla="*/ 159 h 1129"/>
                <a:gd name="T4" fmla="*/ 536 w 1109"/>
                <a:gd name="T5" fmla="*/ 386 h 1129"/>
                <a:gd name="T6" fmla="*/ 178 w 1109"/>
                <a:gd name="T7" fmla="*/ 386 h 1129"/>
                <a:gd name="T8" fmla="*/ 0 w 1109"/>
                <a:gd name="T9" fmla="*/ 567 h 1129"/>
                <a:gd name="T10" fmla="*/ 0 w 1109"/>
                <a:gd name="T11" fmla="*/ 908 h 1129"/>
                <a:gd name="T12" fmla="*/ 178 w 1109"/>
                <a:gd name="T13" fmla="*/ 1089 h 1129"/>
                <a:gd name="T14" fmla="*/ 536 w 1109"/>
                <a:gd name="T15" fmla="*/ 1089 h 1129"/>
                <a:gd name="T16" fmla="*/ 714 w 1109"/>
                <a:gd name="T17" fmla="*/ 908 h 1129"/>
                <a:gd name="T18" fmla="*/ 714 w 1109"/>
                <a:gd name="T19" fmla="*/ 771 h 1129"/>
                <a:gd name="T20" fmla="*/ 357 w 1109"/>
                <a:gd name="T21" fmla="*/ 771 h 1129"/>
                <a:gd name="T22" fmla="*/ 357 w 1109"/>
                <a:gd name="T23" fmla="*/ 726 h 1129"/>
                <a:gd name="T24" fmla="*/ 714 w 1109"/>
                <a:gd name="T25" fmla="*/ 726 h 1129"/>
                <a:gd name="T26" fmla="*/ 893 w 1109"/>
                <a:gd name="T27" fmla="*/ 726 h 1129"/>
                <a:gd name="T28" fmla="*/ 1072 w 1109"/>
                <a:gd name="T29" fmla="*/ 545 h 1129"/>
                <a:gd name="T30" fmla="*/ 1072 w 1109"/>
                <a:gd name="T31" fmla="*/ 181 h 1129"/>
                <a:gd name="T32" fmla="*/ 893 w 1109"/>
                <a:gd name="T33" fmla="*/ 0 h 1129"/>
                <a:gd name="T34" fmla="*/ 759 w 1109"/>
                <a:gd name="T35" fmla="*/ 0 h 1129"/>
                <a:gd name="T36" fmla="*/ 558 w 1109"/>
                <a:gd name="T37" fmla="*/ 862 h 1129"/>
                <a:gd name="T38" fmla="*/ 625 w 1109"/>
                <a:gd name="T39" fmla="*/ 930 h 1129"/>
                <a:gd name="T40" fmla="*/ 558 w 1109"/>
                <a:gd name="T41" fmla="*/ 998 h 1129"/>
                <a:gd name="T42" fmla="*/ 491 w 1109"/>
                <a:gd name="T43" fmla="*/ 930 h 1129"/>
                <a:gd name="T44" fmla="*/ 558 w 1109"/>
                <a:gd name="T45" fmla="*/ 862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9" h="1129">
                  <a:moveTo>
                    <a:pt x="759" y="0"/>
                  </a:moveTo>
                  <a:lnTo>
                    <a:pt x="759" y="159"/>
                  </a:lnTo>
                  <a:cubicBezTo>
                    <a:pt x="759" y="282"/>
                    <a:pt x="654" y="386"/>
                    <a:pt x="536" y="386"/>
                  </a:cubicBezTo>
                  <a:lnTo>
                    <a:pt x="178" y="386"/>
                  </a:lnTo>
                  <a:cubicBezTo>
                    <a:pt x="81" y="386"/>
                    <a:pt x="0" y="469"/>
                    <a:pt x="0" y="567"/>
                  </a:cubicBezTo>
                  <a:lnTo>
                    <a:pt x="0" y="908"/>
                  </a:lnTo>
                  <a:cubicBezTo>
                    <a:pt x="0" y="1004"/>
                    <a:pt x="84" y="1061"/>
                    <a:pt x="178" y="1089"/>
                  </a:cubicBezTo>
                  <a:cubicBezTo>
                    <a:pt x="292" y="1123"/>
                    <a:pt x="400" y="1129"/>
                    <a:pt x="536" y="1089"/>
                  </a:cubicBezTo>
                  <a:cubicBezTo>
                    <a:pt x="626" y="1063"/>
                    <a:pt x="714" y="1011"/>
                    <a:pt x="714" y="908"/>
                  </a:cubicBezTo>
                  <a:lnTo>
                    <a:pt x="714" y="771"/>
                  </a:lnTo>
                  <a:lnTo>
                    <a:pt x="357" y="771"/>
                  </a:lnTo>
                  <a:lnTo>
                    <a:pt x="357" y="726"/>
                  </a:lnTo>
                  <a:lnTo>
                    <a:pt x="714" y="726"/>
                  </a:lnTo>
                  <a:lnTo>
                    <a:pt x="893" y="726"/>
                  </a:lnTo>
                  <a:cubicBezTo>
                    <a:pt x="997" y="726"/>
                    <a:pt x="1036" y="653"/>
                    <a:pt x="1072" y="545"/>
                  </a:cubicBezTo>
                  <a:cubicBezTo>
                    <a:pt x="1109" y="433"/>
                    <a:pt x="1107" y="325"/>
                    <a:pt x="1072" y="181"/>
                  </a:cubicBezTo>
                  <a:cubicBezTo>
                    <a:pt x="1046" y="78"/>
                    <a:pt x="997" y="0"/>
                    <a:pt x="893" y="0"/>
                  </a:cubicBezTo>
                  <a:lnTo>
                    <a:pt x="759" y="0"/>
                  </a:lnTo>
                  <a:close/>
                  <a:moveTo>
                    <a:pt x="558" y="862"/>
                  </a:moveTo>
                  <a:cubicBezTo>
                    <a:pt x="595" y="862"/>
                    <a:pt x="625" y="893"/>
                    <a:pt x="625" y="930"/>
                  </a:cubicBezTo>
                  <a:cubicBezTo>
                    <a:pt x="625" y="968"/>
                    <a:pt x="595" y="998"/>
                    <a:pt x="558" y="998"/>
                  </a:cubicBezTo>
                  <a:cubicBezTo>
                    <a:pt x="521" y="998"/>
                    <a:pt x="491" y="968"/>
                    <a:pt x="491" y="930"/>
                  </a:cubicBezTo>
                  <a:cubicBezTo>
                    <a:pt x="491" y="893"/>
                    <a:pt x="521" y="862"/>
                    <a:pt x="558" y="86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1pPr>
      <a:lvl2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2pPr>
      <a:lvl3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3pPr>
      <a:lvl4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4pPr>
      <a:lvl5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5pPr>
      <a:lvl6pPr marL="4572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6pPr>
      <a:lvl7pPr marL="9144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7pPr>
      <a:lvl8pPr marL="13716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8pPr>
      <a:lvl9pPr marL="18288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9pPr>
    </p:titleStyle>
    <p:bodyStyle>
      <a:lvl1pPr marL="276225" indent="-276225" algn="l" defTabSz="885825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FC0128"/>
        </a:buClr>
        <a:buSzPct val="75000"/>
        <a:buFont typeface="Wingdings" pitchFamily="2" charset="2"/>
        <a:buChar char="v"/>
        <a:defRPr sz="24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1pPr>
      <a:lvl2pPr marL="663575" indent="-273050" algn="l" defTabSz="885825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114FFB"/>
        </a:buClr>
        <a:buSzPct val="115000"/>
        <a:buFont typeface="Wingdings" pitchFamily="2" charset="2"/>
        <a:buChar char="§"/>
        <a:defRPr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2pPr>
      <a:lvl3pPr marL="1106488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chemeClr val="accent1"/>
        </a:buClr>
        <a:buSzPct val="70000"/>
        <a:buFont typeface="ZapfDingbats" pitchFamily="82" charset="2"/>
        <a:buChar char="u"/>
        <a:defRPr sz="16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3pPr>
      <a:lvl4pPr marL="1493838" indent="-273050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har char="–"/>
        <a:defRPr sz="14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4pPr>
      <a:lvl5pPr marL="19367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anose="02020603050405020304" pitchFamily="18" charset="0"/>
        <a:buChar char="∙"/>
        <a:defRPr sz="12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5pPr>
      <a:lvl6pPr marL="23939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6pPr>
      <a:lvl7pPr marL="28511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7pPr>
      <a:lvl8pPr marL="33083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8pPr>
      <a:lvl9pPr marL="37655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59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 bwMode="auto">
          <a:xfrm>
            <a:off x="0" y="-1"/>
            <a:ext cx="12192000" cy="6288919"/>
          </a:xfrm>
          <a:custGeom>
            <a:avLst/>
            <a:gdLst>
              <a:gd name="connsiteX0" fmla="*/ 0 w 12192000"/>
              <a:gd name="connsiteY0" fmla="*/ 0 h 6461098"/>
              <a:gd name="connsiteX1" fmla="*/ 12192000 w 12192000"/>
              <a:gd name="connsiteY1" fmla="*/ 0 h 6461098"/>
              <a:gd name="connsiteX2" fmla="*/ 12192000 w 12192000"/>
              <a:gd name="connsiteY2" fmla="*/ 6210299 h 6461098"/>
              <a:gd name="connsiteX3" fmla="*/ 9840095 w 12192000"/>
              <a:gd name="connsiteY3" fmla="*/ 6210299 h 6461098"/>
              <a:gd name="connsiteX4" fmla="*/ 9753600 w 12192000"/>
              <a:gd name="connsiteY4" fmla="*/ 6296794 h 6461098"/>
              <a:gd name="connsiteX5" fmla="*/ 9753600 w 12192000"/>
              <a:gd name="connsiteY5" fmla="*/ 6390999 h 6461098"/>
              <a:gd name="connsiteX6" fmla="*/ 9750113 w 12192000"/>
              <a:gd name="connsiteY6" fmla="*/ 6408271 h 6461098"/>
              <a:gd name="connsiteX7" fmla="*/ 9670415 w 12192000"/>
              <a:gd name="connsiteY7" fmla="*/ 6461098 h 6461098"/>
              <a:gd name="connsiteX8" fmla="*/ 1232805 w 12192000"/>
              <a:gd name="connsiteY8" fmla="*/ 6461098 h 6461098"/>
              <a:gd name="connsiteX9" fmla="*/ 1153108 w 12192000"/>
              <a:gd name="connsiteY9" fmla="*/ 6408271 h 6461098"/>
              <a:gd name="connsiteX10" fmla="*/ 1149350 w 12192000"/>
              <a:gd name="connsiteY10" fmla="*/ 6389661 h 6461098"/>
              <a:gd name="connsiteX11" fmla="*/ 1149350 w 12192000"/>
              <a:gd name="connsiteY11" fmla="*/ 6296768 h 6461098"/>
              <a:gd name="connsiteX12" fmla="*/ 1062855 w 12192000"/>
              <a:gd name="connsiteY12" fmla="*/ 6210273 h 6461098"/>
              <a:gd name="connsiteX13" fmla="*/ 0 w 12192000"/>
              <a:gd name="connsiteY13" fmla="*/ 6210273 h 64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461098">
                <a:moveTo>
                  <a:pt x="0" y="0"/>
                </a:moveTo>
                <a:lnTo>
                  <a:pt x="12192000" y="0"/>
                </a:lnTo>
                <a:lnTo>
                  <a:pt x="12192000" y="6210299"/>
                </a:lnTo>
                <a:lnTo>
                  <a:pt x="9840095" y="6210299"/>
                </a:lnTo>
                <a:cubicBezTo>
                  <a:pt x="9792325" y="6210299"/>
                  <a:pt x="9753600" y="6249024"/>
                  <a:pt x="9753600" y="6296794"/>
                </a:cubicBezTo>
                <a:lnTo>
                  <a:pt x="9753600" y="6390999"/>
                </a:lnTo>
                <a:lnTo>
                  <a:pt x="9750113" y="6408271"/>
                </a:lnTo>
                <a:cubicBezTo>
                  <a:pt x="9736982" y="6439315"/>
                  <a:pt x="9706243" y="6461098"/>
                  <a:pt x="9670415" y="6461098"/>
                </a:cubicBezTo>
                <a:lnTo>
                  <a:pt x="1232805" y="6461098"/>
                </a:lnTo>
                <a:cubicBezTo>
                  <a:pt x="1196978" y="6461098"/>
                  <a:pt x="1166238" y="6439315"/>
                  <a:pt x="1153108" y="6408271"/>
                </a:cubicBezTo>
                <a:lnTo>
                  <a:pt x="1149350" y="6389661"/>
                </a:lnTo>
                <a:lnTo>
                  <a:pt x="1149350" y="6296768"/>
                </a:lnTo>
                <a:cubicBezTo>
                  <a:pt x="1149350" y="6248998"/>
                  <a:pt x="1110625" y="6210273"/>
                  <a:pt x="1062855" y="6210273"/>
                </a:cubicBezTo>
                <a:lnTo>
                  <a:pt x="0" y="6210273"/>
                </a:lnTo>
                <a:close/>
              </a:path>
            </a:pathLst>
          </a:custGeom>
          <a:gradFill>
            <a:gsLst>
              <a:gs pos="0">
                <a:srgbClr val="FFFFC9"/>
              </a:gs>
              <a:gs pos="15000">
                <a:srgbClr val="FFFFED"/>
              </a:gs>
              <a:gs pos="100000">
                <a:schemeClr val="bg1"/>
              </a:gs>
            </a:gsLst>
            <a:lin ang="16200000" scaled="1"/>
          </a:gra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2" name="Picture 8" descr="DTS-logo-whit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6101004"/>
            <a:ext cx="1809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296357" y="6471119"/>
            <a:ext cx="3030500" cy="2598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1200" b="0" i="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 Confidential - Internal use only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65905" y="6120293"/>
            <a:ext cx="990855" cy="590072"/>
            <a:chOff x="349252" y="6059489"/>
            <a:chExt cx="1169458" cy="696433"/>
          </a:xfrm>
        </p:grpSpPr>
        <p:pic>
          <p:nvPicPr>
            <p:cNvPr id="1035" name="Picture 11" descr="intel_rgb_1700ta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3" t="18080" r="38533" b="18454"/>
            <a:stretch/>
          </p:blipFill>
          <p:spPr bwMode="auto">
            <a:xfrm>
              <a:off x="349252" y="6059489"/>
              <a:ext cx="1098548" cy="696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auto">
            <a:xfrm>
              <a:off x="1304926" y="6507165"/>
              <a:ext cx="213784" cy="207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23" name="Rectangle 13"/>
          <p:cNvSpPr>
            <a:spLocks noChangeArrowheads="1"/>
          </p:cNvSpPr>
          <p:nvPr userDrawn="1"/>
        </p:nvSpPr>
        <p:spPr bwMode="auto">
          <a:xfrm>
            <a:off x="9677400" y="6471119"/>
            <a:ext cx="515900" cy="2598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6E4AFBE7-A3B8-46EB-A7C7-0C82130F4D38}" type="slidenum">
              <a:rPr lang="en-US" altLang="en-US" sz="1200" b="0" i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en-US" sz="1200" b="0" i="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54014"/>
            <a:ext cx="108585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17462" rIns="46038" bIns="174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Title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225550"/>
            <a:ext cx="1150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239500" y="354013"/>
            <a:ext cx="606425" cy="611187"/>
            <a:chOff x="11239500" y="354013"/>
            <a:chExt cx="606425" cy="611187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1239500" y="354013"/>
              <a:ext cx="446088" cy="447675"/>
            </a:xfrm>
            <a:custGeom>
              <a:avLst/>
              <a:gdLst>
                <a:gd name="T0" fmla="*/ 741 w 1106"/>
                <a:gd name="T1" fmla="*/ 0 h 1108"/>
                <a:gd name="T2" fmla="*/ 570 w 1106"/>
                <a:gd name="T3" fmla="*/ 15 h 1108"/>
                <a:gd name="T4" fmla="*/ 392 w 1106"/>
                <a:gd name="T5" fmla="*/ 200 h 1108"/>
                <a:gd name="T6" fmla="*/ 392 w 1106"/>
                <a:gd name="T7" fmla="*/ 337 h 1108"/>
                <a:gd name="T8" fmla="*/ 749 w 1106"/>
                <a:gd name="T9" fmla="*/ 337 h 1108"/>
                <a:gd name="T10" fmla="*/ 749 w 1106"/>
                <a:gd name="T11" fmla="*/ 382 h 1108"/>
                <a:gd name="T12" fmla="*/ 392 w 1106"/>
                <a:gd name="T13" fmla="*/ 382 h 1108"/>
                <a:gd name="T14" fmla="*/ 258 w 1106"/>
                <a:gd name="T15" fmla="*/ 382 h 1108"/>
                <a:gd name="T16" fmla="*/ 34 w 1106"/>
                <a:gd name="T17" fmla="*/ 563 h 1108"/>
                <a:gd name="T18" fmla="*/ 34 w 1106"/>
                <a:gd name="T19" fmla="*/ 927 h 1108"/>
                <a:gd name="T20" fmla="*/ 224 w 1106"/>
                <a:gd name="T21" fmla="*/ 1108 h 1108"/>
                <a:gd name="T22" fmla="*/ 347 w 1106"/>
                <a:gd name="T23" fmla="*/ 1108 h 1108"/>
                <a:gd name="T24" fmla="*/ 347 w 1106"/>
                <a:gd name="T25" fmla="*/ 945 h 1108"/>
                <a:gd name="T26" fmla="*/ 570 w 1106"/>
                <a:gd name="T27" fmla="*/ 723 h 1108"/>
                <a:gd name="T28" fmla="*/ 928 w 1106"/>
                <a:gd name="T29" fmla="*/ 723 h 1108"/>
                <a:gd name="T30" fmla="*/ 1106 w 1106"/>
                <a:gd name="T31" fmla="*/ 541 h 1108"/>
                <a:gd name="T32" fmla="*/ 1106 w 1106"/>
                <a:gd name="T33" fmla="*/ 200 h 1108"/>
                <a:gd name="T34" fmla="*/ 928 w 1106"/>
                <a:gd name="T35" fmla="*/ 15 h 1108"/>
                <a:gd name="T36" fmla="*/ 741 w 1106"/>
                <a:gd name="T37" fmla="*/ 0 h 1108"/>
                <a:gd name="T38" fmla="*/ 548 w 1106"/>
                <a:gd name="T39" fmla="*/ 110 h 1108"/>
                <a:gd name="T40" fmla="*/ 615 w 1106"/>
                <a:gd name="T41" fmla="*/ 178 h 1108"/>
                <a:gd name="T42" fmla="*/ 548 w 1106"/>
                <a:gd name="T43" fmla="*/ 246 h 1108"/>
                <a:gd name="T44" fmla="*/ 481 w 1106"/>
                <a:gd name="T45" fmla="*/ 178 h 1108"/>
                <a:gd name="T46" fmla="*/ 548 w 1106"/>
                <a:gd name="T47" fmla="*/ 110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6" h="1108">
                  <a:moveTo>
                    <a:pt x="741" y="0"/>
                  </a:moveTo>
                  <a:cubicBezTo>
                    <a:pt x="680" y="0"/>
                    <a:pt x="622" y="6"/>
                    <a:pt x="570" y="15"/>
                  </a:cubicBezTo>
                  <a:cubicBezTo>
                    <a:pt x="419" y="41"/>
                    <a:pt x="392" y="97"/>
                    <a:pt x="392" y="200"/>
                  </a:cubicBezTo>
                  <a:lnTo>
                    <a:pt x="392" y="337"/>
                  </a:lnTo>
                  <a:lnTo>
                    <a:pt x="749" y="337"/>
                  </a:lnTo>
                  <a:lnTo>
                    <a:pt x="749" y="382"/>
                  </a:lnTo>
                  <a:lnTo>
                    <a:pt x="392" y="382"/>
                  </a:lnTo>
                  <a:lnTo>
                    <a:pt x="258" y="382"/>
                  </a:lnTo>
                  <a:cubicBezTo>
                    <a:pt x="154" y="382"/>
                    <a:pt x="63" y="445"/>
                    <a:pt x="34" y="563"/>
                  </a:cubicBezTo>
                  <a:cubicBezTo>
                    <a:pt x="1" y="700"/>
                    <a:pt x="0" y="784"/>
                    <a:pt x="34" y="927"/>
                  </a:cubicBezTo>
                  <a:cubicBezTo>
                    <a:pt x="60" y="1033"/>
                    <a:pt x="120" y="1108"/>
                    <a:pt x="224" y="1108"/>
                  </a:cubicBezTo>
                  <a:lnTo>
                    <a:pt x="347" y="1108"/>
                  </a:lnTo>
                  <a:lnTo>
                    <a:pt x="347" y="945"/>
                  </a:lnTo>
                  <a:cubicBezTo>
                    <a:pt x="347" y="827"/>
                    <a:pt x="449" y="723"/>
                    <a:pt x="570" y="723"/>
                  </a:cubicBezTo>
                  <a:lnTo>
                    <a:pt x="928" y="723"/>
                  </a:lnTo>
                  <a:cubicBezTo>
                    <a:pt x="1027" y="723"/>
                    <a:pt x="1106" y="641"/>
                    <a:pt x="1106" y="541"/>
                  </a:cubicBezTo>
                  <a:lnTo>
                    <a:pt x="1106" y="200"/>
                  </a:lnTo>
                  <a:cubicBezTo>
                    <a:pt x="1106" y="104"/>
                    <a:pt x="1025" y="31"/>
                    <a:pt x="928" y="15"/>
                  </a:cubicBezTo>
                  <a:cubicBezTo>
                    <a:pt x="866" y="4"/>
                    <a:pt x="802" y="0"/>
                    <a:pt x="741" y="0"/>
                  </a:cubicBezTo>
                  <a:close/>
                  <a:moveTo>
                    <a:pt x="548" y="110"/>
                  </a:moveTo>
                  <a:cubicBezTo>
                    <a:pt x="585" y="110"/>
                    <a:pt x="615" y="140"/>
                    <a:pt x="615" y="178"/>
                  </a:cubicBezTo>
                  <a:cubicBezTo>
                    <a:pt x="615" y="215"/>
                    <a:pt x="585" y="246"/>
                    <a:pt x="548" y="246"/>
                  </a:cubicBezTo>
                  <a:cubicBezTo>
                    <a:pt x="511" y="246"/>
                    <a:pt x="481" y="215"/>
                    <a:pt x="481" y="178"/>
                  </a:cubicBezTo>
                  <a:cubicBezTo>
                    <a:pt x="481" y="140"/>
                    <a:pt x="511" y="110"/>
                    <a:pt x="548" y="11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1398250" y="508000"/>
              <a:ext cx="447675" cy="457200"/>
            </a:xfrm>
            <a:custGeom>
              <a:avLst/>
              <a:gdLst>
                <a:gd name="T0" fmla="*/ 759 w 1109"/>
                <a:gd name="T1" fmla="*/ 0 h 1129"/>
                <a:gd name="T2" fmla="*/ 759 w 1109"/>
                <a:gd name="T3" fmla="*/ 159 h 1129"/>
                <a:gd name="T4" fmla="*/ 536 w 1109"/>
                <a:gd name="T5" fmla="*/ 386 h 1129"/>
                <a:gd name="T6" fmla="*/ 178 w 1109"/>
                <a:gd name="T7" fmla="*/ 386 h 1129"/>
                <a:gd name="T8" fmla="*/ 0 w 1109"/>
                <a:gd name="T9" fmla="*/ 567 h 1129"/>
                <a:gd name="T10" fmla="*/ 0 w 1109"/>
                <a:gd name="T11" fmla="*/ 908 h 1129"/>
                <a:gd name="T12" fmla="*/ 178 w 1109"/>
                <a:gd name="T13" fmla="*/ 1089 h 1129"/>
                <a:gd name="T14" fmla="*/ 536 w 1109"/>
                <a:gd name="T15" fmla="*/ 1089 h 1129"/>
                <a:gd name="T16" fmla="*/ 714 w 1109"/>
                <a:gd name="T17" fmla="*/ 908 h 1129"/>
                <a:gd name="T18" fmla="*/ 714 w 1109"/>
                <a:gd name="T19" fmla="*/ 771 h 1129"/>
                <a:gd name="T20" fmla="*/ 357 w 1109"/>
                <a:gd name="T21" fmla="*/ 771 h 1129"/>
                <a:gd name="T22" fmla="*/ 357 w 1109"/>
                <a:gd name="T23" fmla="*/ 726 h 1129"/>
                <a:gd name="T24" fmla="*/ 714 w 1109"/>
                <a:gd name="T25" fmla="*/ 726 h 1129"/>
                <a:gd name="T26" fmla="*/ 893 w 1109"/>
                <a:gd name="T27" fmla="*/ 726 h 1129"/>
                <a:gd name="T28" fmla="*/ 1072 w 1109"/>
                <a:gd name="T29" fmla="*/ 545 h 1129"/>
                <a:gd name="T30" fmla="*/ 1072 w 1109"/>
                <a:gd name="T31" fmla="*/ 181 h 1129"/>
                <a:gd name="T32" fmla="*/ 893 w 1109"/>
                <a:gd name="T33" fmla="*/ 0 h 1129"/>
                <a:gd name="T34" fmla="*/ 759 w 1109"/>
                <a:gd name="T35" fmla="*/ 0 h 1129"/>
                <a:gd name="T36" fmla="*/ 558 w 1109"/>
                <a:gd name="T37" fmla="*/ 862 h 1129"/>
                <a:gd name="T38" fmla="*/ 625 w 1109"/>
                <a:gd name="T39" fmla="*/ 930 h 1129"/>
                <a:gd name="T40" fmla="*/ 558 w 1109"/>
                <a:gd name="T41" fmla="*/ 998 h 1129"/>
                <a:gd name="T42" fmla="*/ 491 w 1109"/>
                <a:gd name="T43" fmla="*/ 930 h 1129"/>
                <a:gd name="T44" fmla="*/ 558 w 1109"/>
                <a:gd name="T45" fmla="*/ 862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9" h="1129">
                  <a:moveTo>
                    <a:pt x="759" y="0"/>
                  </a:moveTo>
                  <a:lnTo>
                    <a:pt x="759" y="159"/>
                  </a:lnTo>
                  <a:cubicBezTo>
                    <a:pt x="759" y="282"/>
                    <a:pt x="654" y="386"/>
                    <a:pt x="536" y="386"/>
                  </a:cubicBezTo>
                  <a:lnTo>
                    <a:pt x="178" y="386"/>
                  </a:lnTo>
                  <a:cubicBezTo>
                    <a:pt x="81" y="386"/>
                    <a:pt x="0" y="469"/>
                    <a:pt x="0" y="567"/>
                  </a:cubicBezTo>
                  <a:lnTo>
                    <a:pt x="0" y="908"/>
                  </a:lnTo>
                  <a:cubicBezTo>
                    <a:pt x="0" y="1004"/>
                    <a:pt x="84" y="1061"/>
                    <a:pt x="178" y="1089"/>
                  </a:cubicBezTo>
                  <a:cubicBezTo>
                    <a:pt x="292" y="1123"/>
                    <a:pt x="400" y="1129"/>
                    <a:pt x="536" y="1089"/>
                  </a:cubicBezTo>
                  <a:cubicBezTo>
                    <a:pt x="626" y="1063"/>
                    <a:pt x="714" y="1011"/>
                    <a:pt x="714" y="908"/>
                  </a:cubicBezTo>
                  <a:lnTo>
                    <a:pt x="714" y="771"/>
                  </a:lnTo>
                  <a:lnTo>
                    <a:pt x="357" y="771"/>
                  </a:lnTo>
                  <a:lnTo>
                    <a:pt x="357" y="726"/>
                  </a:lnTo>
                  <a:lnTo>
                    <a:pt x="714" y="726"/>
                  </a:lnTo>
                  <a:lnTo>
                    <a:pt x="893" y="726"/>
                  </a:lnTo>
                  <a:cubicBezTo>
                    <a:pt x="997" y="726"/>
                    <a:pt x="1036" y="653"/>
                    <a:pt x="1072" y="545"/>
                  </a:cubicBezTo>
                  <a:cubicBezTo>
                    <a:pt x="1109" y="433"/>
                    <a:pt x="1107" y="325"/>
                    <a:pt x="1072" y="181"/>
                  </a:cubicBezTo>
                  <a:cubicBezTo>
                    <a:pt x="1046" y="78"/>
                    <a:pt x="997" y="0"/>
                    <a:pt x="893" y="0"/>
                  </a:cubicBezTo>
                  <a:lnTo>
                    <a:pt x="759" y="0"/>
                  </a:lnTo>
                  <a:close/>
                  <a:moveTo>
                    <a:pt x="558" y="862"/>
                  </a:moveTo>
                  <a:cubicBezTo>
                    <a:pt x="595" y="862"/>
                    <a:pt x="625" y="893"/>
                    <a:pt x="625" y="930"/>
                  </a:cubicBezTo>
                  <a:cubicBezTo>
                    <a:pt x="625" y="968"/>
                    <a:pt x="595" y="998"/>
                    <a:pt x="558" y="998"/>
                  </a:cubicBezTo>
                  <a:cubicBezTo>
                    <a:pt x="521" y="998"/>
                    <a:pt x="491" y="968"/>
                    <a:pt x="491" y="930"/>
                  </a:cubicBezTo>
                  <a:cubicBezTo>
                    <a:pt x="491" y="893"/>
                    <a:pt x="521" y="862"/>
                    <a:pt x="558" y="86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2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  <p:sldLayoutId id="2147483666" r:id="rId4"/>
  </p:sldLayoutIdLst>
  <p:txStyles>
    <p:titleStyle>
      <a:lvl1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1pPr>
      <a:lvl2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2pPr>
      <a:lvl3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3pPr>
      <a:lvl4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4pPr>
      <a:lvl5pPr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5pPr>
      <a:lvl6pPr marL="4572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6pPr>
      <a:lvl7pPr marL="9144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7pPr>
      <a:lvl8pPr marL="13716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8pPr>
      <a:lvl9pPr marL="1828800" algn="l" defTabSz="885825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600" b="1">
          <a:solidFill>
            <a:srgbClr val="114FFB"/>
          </a:solidFill>
          <a:latin typeface="Arial" charset="0"/>
        </a:defRPr>
      </a:lvl9pPr>
    </p:titleStyle>
    <p:bodyStyle>
      <a:lvl1pPr marL="276225" indent="-276225" algn="l" defTabSz="885825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FC0128"/>
        </a:buClr>
        <a:buSzPct val="75000"/>
        <a:buFont typeface="Wingdings" pitchFamily="2" charset="2"/>
        <a:buChar char="v"/>
        <a:defRPr sz="24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1pPr>
      <a:lvl2pPr marL="663575" indent="-273050" algn="l" defTabSz="885825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114FFB"/>
        </a:buClr>
        <a:buSzPct val="115000"/>
        <a:buFont typeface="Wingdings" pitchFamily="2" charset="2"/>
        <a:buChar char="§"/>
        <a:defRPr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2pPr>
      <a:lvl3pPr marL="1106488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chemeClr val="accent1"/>
        </a:buClr>
        <a:buSzPct val="70000"/>
        <a:buFont typeface="ZapfDingbats" pitchFamily="82" charset="2"/>
        <a:buChar char="u"/>
        <a:defRPr sz="16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3pPr>
      <a:lvl4pPr marL="1493838" indent="-273050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har char="–"/>
        <a:defRPr sz="14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4pPr>
      <a:lvl5pPr marL="19367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anose="02020603050405020304" pitchFamily="18" charset="0"/>
        <a:buChar char="∙"/>
        <a:defRPr sz="1200" b="1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5pPr>
      <a:lvl6pPr marL="23939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6pPr>
      <a:lvl7pPr marL="28511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7pPr>
      <a:lvl8pPr marL="33083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8pPr>
      <a:lvl9pPr marL="3765550" indent="-328613" algn="l" defTabSz="88582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SzPct val="100000"/>
        <a:buFont typeface="Times New Roman" pitchFamily="16" charset="0"/>
        <a:buChar char="∙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960">
          <p15:clr>
            <a:srgbClr val="F26B43"/>
          </p15:clr>
        </p15:guide>
        <p15:guide id="4" pos="59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ev/peps/pep-002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perato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thon.org/" TargetMode="External"/><Relationship Id="rId3" Type="http://schemas.openxmlformats.org/officeDocument/2006/relationships/hyperlink" Target="http://conda.pydata.org/" TargetMode="External"/><Relationship Id="rId7" Type="http://schemas.openxmlformats.org/officeDocument/2006/relationships/hyperlink" Target="https://soco.intel.com/people/apulver/blog/2016/02/03/installing-scipy-without-drowning-in-compilation" TargetMode="External"/><Relationship Id="rId2" Type="http://schemas.openxmlformats.org/officeDocument/2006/relationships/hyperlink" Target="https://en.wikipedia.org/wiki/Pip_(package_manag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xy.com/" TargetMode="External"/><Relationship Id="rId5" Type="http://schemas.openxmlformats.org/officeDocument/2006/relationships/hyperlink" Target="https://conda.io/docs/" TargetMode="External"/><Relationship Id="rId10" Type="http://schemas.openxmlformats.org/officeDocument/2006/relationships/hyperlink" Target="http://spyderlib.googlecode.com/" TargetMode="External"/><Relationship Id="rId4" Type="http://schemas.openxmlformats.org/officeDocument/2006/relationships/hyperlink" Target="http://docs.python-guide.org/en/latest/dev/virtualenvs/" TargetMode="External"/><Relationship Id="rId9" Type="http://schemas.openxmlformats.org/officeDocument/2006/relationships/hyperlink" Target="http://qt.nok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pengin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iobe.com/index.php/content/paperinfo/tpci/index.html" TargetMode="External"/><Relationship Id="rId4" Type="http://schemas.openxmlformats.org/officeDocument/2006/relationships/hyperlink" Target="http://mcsp.wartburg.edu/zelle/python/python-first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tk.org/" TargetMode="External"/><Relationship Id="rId2" Type="http://schemas.openxmlformats.org/officeDocument/2006/relationships/hyperlink" Target="http://docs.python.org/library/tkin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xpython.org/" TargetMode="External"/><Relationship Id="rId5" Type="http://schemas.openxmlformats.org/officeDocument/2006/relationships/hyperlink" Target="http://www.pyside.org/" TargetMode="External"/><Relationship Id="rId4" Type="http://schemas.openxmlformats.org/officeDocument/2006/relationships/hyperlink" Target="http://www.riverbankcomputing.co.uk/software/pyqt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index.html" TargetMode="External"/><Relationship Id="rId2" Type="http://schemas.openxmlformats.org/officeDocument/2006/relationships/hyperlink" Target="http://docs.python.org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veintopython.org/toc/index.html" TargetMode="External"/><Relationship Id="rId5" Type="http://schemas.openxmlformats.org/officeDocument/2006/relationships/hyperlink" Target="http://www.korokithakis.net/tutorials/python" TargetMode="External"/><Relationship Id="rId4" Type="http://schemas.openxmlformats.org/officeDocument/2006/relationships/hyperlink" Target="http://www.python.org/dev/peps/pep-000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dd_python_to_env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Basic Python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Amitai Irron (PDS)</a:t>
            </a:r>
          </a:p>
          <a:p>
            <a:r>
              <a:rPr lang="en-US" altLang="en-US" dirty="0"/>
              <a:t>Materials: </a:t>
            </a:r>
            <a:r>
              <a:rPr lang="en-US" altLang="en-US" i="1" dirty="0"/>
              <a:t>Alex </a:t>
            </a:r>
            <a:r>
              <a:rPr lang="en-US" altLang="en-US" i="1" dirty="0" err="1"/>
              <a:t>Pulver</a:t>
            </a:r>
            <a:r>
              <a:rPr lang="en-US" altLang="en-US" i="1" dirty="0"/>
              <a:t>, David </a:t>
            </a:r>
            <a:r>
              <a:rPr lang="en-US" altLang="en-US" i="1" dirty="0" err="1"/>
              <a:t>Golodni</a:t>
            </a:r>
            <a:r>
              <a:rPr lang="en-US" altLang="en-US" i="1" dirty="0"/>
              <a:t>,</a:t>
            </a:r>
            <a:br>
              <a:rPr lang="en-US" altLang="en-US" i="1" dirty="0"/>
            </a:br>
            <a:r>
              <a:rPr lang="en-US" altLang="en-US" i="1" dirty="0"/>
              <a:t> Roman </a:t>
            </a:r>
            <a:r>
              <a:rPr lang="en-US" altLang="en-US" i="1" dirty="0" err="1"/>
              <a:t>Chaimov</a:t>
            </a:r>
            <a:r>
              <a:rPr lang="en-US" altLang="en-US" i="1" dirty="0"/>
              <a:t>, </a:t>
            </a:r>
            <a:r>
              <a:rPr lang="en-US" altLang="en-US" i="1" dirty="0" err="1"/>
              <a:t>Zvi</a:t>
            </a:r>
            <a:r>
              <a:rPr lang="en-US" altLang="en-US" i="1" dirty="0"/>
              <a:t> </a:t>
            </a:r>
            <a:r>
              <a:rPr lang="en-US" altLang="en-US" i="1" dirty="0" err="1"/>
              <a:t>Tarem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types (numbers, strings)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  <a:p>
            <a:pPr lvl="1"/>
            <a:r>
              <a:rPr lang="en-US" altLang="en-US"/>
              <a:t>Strings built-in methods</a:t>
            </a:r>
          </a:p>
          <a:p>
            <a:pPr lvl="1"/>
            <a:r>
              <a:rPr lang="en-US" altLang="en-US"/>
              <a:t>Strings are immutable (some methods create new strings)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416175"/>
            <a:ext cx="7848600" cy="3756025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"hello world, again"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a.count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("again")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how many substrings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("world")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of substring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a.isdigit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digit characters?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a.upper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to upper case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WORLD, AGAIN'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("world", "all")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substring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all, again'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a.startswith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prefix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"hello    world\n"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a.split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string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'world']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‘if’ statement, block structure</a:t>
            </a:r>
          </a:p>
          <a:p>
            <a:pPr lvl="1"/>
            <a:r>
              <a:rPr lang="en-US" altLang="en-US" dirty="0"/>
              <a:t>Block structure is determined by “:” and indentation</a:t>
            </a:r>
          </a:p>
          <a:p>
            <a:pPr lvl="1"/>
            <a:r>
              <a:rPr lang="en-US" altLang="en-US" dirty="0"/>
              <a:t>Basic logical operators: “and”, “or”, “not”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Dictionary is often better than if … </a:t>
            </a:r>
            <a:r>
              <a:rPr lang="en-US" altLang="en-US" dirty="0" err="1"/>
              <a:t>elif</a:t>
            </a:r>
            <a:r>
              <a:rPr lang="en-US" altLang="en-US" dirty="0"/>
              <a:t> 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387600"/>
            <a:ext cx="7848600" cy="23622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"positive"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== "positive":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== "negative":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-1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print(a, b)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5257801"/>
            <a:ext cx="7848600" cy="952498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"positive"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{"positive": 1, "negative": -1}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print(a, result.get(a, 0))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‘for’ statement</a:t>
            </a:r>
          </a:p>
          <a:p>
            <a:pPr lvl="1"/>
            <a:r>
              <a:rPr lang="en-US" altLang="en-US" dirty="0"/>
              <a:t>Iterate through a sequence (e.g. list)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The range() function </a:t>
            </a:r>
            <a:r>
              <a:rPr lang="en-US" altLang="en-US" sz="1200" b="0" dirty="0"/>
              <a:t>(in python2.7  …)</a:t>
            </a:r>
            <a:endParaRPr lang="en-US" alt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1524000" y="1990726"/>
            <a:ext cx="7848600" cy="1565275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["cat", "window", "bored"]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a: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or overrides a variable named 'x'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that still exists after loop completes.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3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 6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bored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989388"/>
            <a:ext cx="7848600" cy="1928812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["cat", "window", "bored"]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2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print(i, a[i])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cat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window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bored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‘break’ and ‘continue’ statements</a:t>
            </a:r>
          </a:p>
          <a:p>
            <a:r>
              <a:rPr lang="en-US" altLang="en-US" dirty="0"/>
              <a:t>‘else’ clause on loops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‘pass’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7848600" cy="27432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 in range(2, 5):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range(2, n):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 % x == 0: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print(n, 'equals', x, '*', n/x)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print(n, 'is a prime number')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finished without finding a factor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is a prime number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is a prime number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equals 2 *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499780"/>
            <a:ext cx="7848600" cy="538162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Busy-wait for keyboard interrupt (</a:t>
            </a:r>
            <a:r>
              <a:rPr lang="en-US" b="0" i="1" dirty="0" err="1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Strings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1828800" y="4419600"/>
            <a:ext cx="8534400" cy="8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>
            <a:lvl1pPr marL="0" indent="0" algn="ctr" defTabSz="885825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457200" indent="0" algn="ctr" defTabSz="885825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114FFB"/>
              </a:buClr>
              <a:buSzPct val="115000"/>
              <a:buFont typeface="Wingdings" pitchFamily="2" charset="2"/>
              <a:buNone/>
              <a:defRPr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 marL="914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defRPr sz="16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 marL="1371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None/>
              <a:defRPr sz="1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 marL="18288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defRPr sz="12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  <a:lvl6pPr marL="22860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7432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3200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3657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string1.py</a:t>
            </a:r>
          </a:p>
          <a:p>
            <a:r>
              <a:rPr lang="en-US" alt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string2.py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types (lists, dictionaries)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Lists</a:t>
            </a:r>
          </a:p>
          <a:p>
            <a:pPr lvl="1"/>
            <a:r>
              <a:rPr lang="en-US" altLang="en-US" dirty="0"/>
              <a:t>Ordered collection of objects (array)</a:t>
            </a:r>
          </a:p>
          <a:p>
            <a:pPr lvl="1"/>
            <a:r>
              <a:rPr lang="en-US" altLang="en-US" dirty="0"/>
              <a:t>Lists are mutable and dynamic (size may be changed)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388712"/>
            <a:ext cx="7848600" cy="3694112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[1, 2.0, 3]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"word</a:t>
            </a:r>
            <a:r>
              <a:rPr lang="he-IL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by index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2.0, 'word']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["one", "two"]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lists can be nested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[['one', 'two'], 2.0, 'word']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a[1:2] = [3, 4, 5]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a slice of the list,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changes list size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[['one', 'two'], 3, 4, 5, 'word']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size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in 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membership test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a[:]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copy of "a"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types (lists, dictionaries)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Lists</a:t>
            </a:r>
          </a:p>
          <a:p>
            <a:pPr lvl="1"/>
            <a:r>
              <a:rPr lang="en-US" altLang="en-US" dirty="0"/>
              <a:t>Lists built-in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038350"/>
            <a:ext cx="7848600" cy="408305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[2, 5, -1, 0]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item to the end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5, -1, 0, 3]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a.pop()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and return last item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5, -1, 0]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(0, 4)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item to the beginning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2, 5, -1, 0]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sort in place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[-1, 0, 2, 4, 5]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reverse items in place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4, 2, 0, -1]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types (lists, dictionaries)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  <a:p>
            <a:pPr lvl="1"/>
            <a:r>
              <a:rPr lang="en-US" altLang="en-US"/>
              <a:t>Associative arrays (hashes)</a:t>
            </a:r>
          </a:p>
          <a:p>
            <a:pPr lvl="1"/>
            <a:r>
              <a:rPr lang="en-US" altLang="en-US"/>
              <a:t>Keys must be immutable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406650"/>
            <a:ext cx="7848600" cy="342265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{"username": "root", "password": 1234}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a["username"]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value by key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 in 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membership test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a["password"]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a key/value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{'username': 'root'}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a["password"] = 1111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key/value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{'username': 'root', 'password': 1111}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types (lists, dictionaries)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  <a:p>
            <a:pPr lvl="1"/>
            <a:r>
              <a:rPr lang="en-US" altLang="en-US"/>
              <a:t>Dictionaries built-in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7848600" cy="40386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{"username": "root", "password": 1234}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("alias", "unknown")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value, or default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'unknown'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a.keys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of keys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['username', 'password']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a.values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of values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['root', 1234]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a.items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of (key, value) pairs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[('username', 'root'), ('password', 1234)]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copy of "a"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a["password"]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{'username': 'root'}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{'username': 'root', 'password': 1234}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Python has a built-in sorted() function</a:t>
            </a:r>
          </a:p>
          <a:p>
            <a:pPr lvl="1"/>
            <a:r>
              <a:rPr lang="en-US" altLang="en-US"/>
              <a:t>Takes list as an argument</a:t>
            </a:r>
          </a:p>
          <a:p>
            <a:pPr lvl="1"/>
            <a:r>
              <a:rPr lang="en-US" altLang="en-US"/>
              <a:t>Returns a new sorted list</a:t>
            </a:r>
          </a:p>
          <a:p>
            <a:pPr lvl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24000" y="2311400"/>
            <a:ext cx="7848600" cy="37338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[5, 1, 4, 3]        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regular sort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sorted(a)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4, 5]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sorted(a, reverse=True) 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reverse sort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4, 3, 1]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 = ['ccc',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'd', 'bb']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custom sort 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sorted(strings, key=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['d', 'bb', 'ccc', 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 = ['xc',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zb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,'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custom sort 2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my_key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string[-1]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sorted(strings, key=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my_key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'xc', 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764116" y="1225550"/>
            <a:ext cx="5636683" cy="4724400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Variables and objects</a:t>
            </a:r>
          </a:p>
          <a:p>
            <a:r>
              <a:rPr lang="en-US" dirty="0"/>
              <a:t>Basic types (numbers, strings)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Containers (lists, dictionaries)</a:t>
            </a:r>
          </a:p>
          <a:p>
            <a:r>
              <a:rPr lang="en-US" dirty="0"/>
              <a:t>Sorting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399" y="1225550"/>
            <a:ext cx="4701117" cy="4724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Modules and packages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Standard library, popular packages, GUI libraries</a:t>
            </a:r>
          </a:p>
          <a:p>
            <a:r>
              <a:rPr lang="en-US" dirty="0"/>
              <a:t>Wrap up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Iterating over sequences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only iteration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7848600" cy="43434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[4, 6, 8, 2, 1, 9]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list of squares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[]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a: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r.append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** 2)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using comprehension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[i ** 2 for i in a]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Filter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r_high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{i for i in r if i &gt; 20}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Zip two lists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zip(a, r)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map from zipped list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s_map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{i: s for (i, s) in z if s in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r_high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Iterating over sequences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Modifying in place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“feels” more natural to C/C++ programmers</a:t>
            </a:r>
          </a:p>
          <a:p>
            <a:pPr lvl="1"/>
            <a:r>
              <a:rPr lang="en-US" altLang="en-US" dirty="0"/>
              <a:t>Additional space complexity is O(1)</a:t>
            </a:r>
          </a:p>
          <a:p>
            <a:pPr lvl="1"/>
            <a:r>
              <a:rPr lang="en-US" altLang="en-US" dirty="0"/>
              <a:t>Time complexity, however, is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List comprehension is the more </a:t>
            </a:r>
            <a:r>
              <a:rPr lang="en-US" altLang="en-US" dirty="0" err="1"/>
              <a:t>Pythonic</a:t>
            </a:r>
            <a:r>
              <a:rPr lang="en-US" altLang="en-US" dirty="0"/>
              <a:t>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7848600" cy="27432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[4, 6, 8, 2, 1, 9]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[i ** 2 for i in a]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Filter by deleting items not greater than 20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j &lt;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r[j] &lt;= 20: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 r[j]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+= 1</a:t>
            </a: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b="0" i="1" dirty="0">
              <a:solidFill>
                <a:srgbClr val="CC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4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define a function</a:t>
            </a:r>
          </a:p>
          <a:p>
            <a:pPr lvl="1"/>
            <a:r>
              <a:rPr lang="en-US" altLang="en-US"/>
              <a:t>Use the ‘def’ statement</a:t>
            </a:r>
          </a:p>
          <a:p>
            <a:pPr lvl="1"/>
            <a:r>
              <a:rPr lang="en-US" altLang="en-US"/>
              <a:t>Function body should follow, indented!</a:t>
            </a:r>
          </a:p>
          <a:p>
            <a:pPr lvl="1"/>
            <a:r>
              <a:rPr lang="en-US" altLang="en-US"/>
              <a:t>Define the function before calling it</a:t>
            </a:r>
          </a:p>
          <a:p>
            <a:r>
              <a:rPr lang="en-US" altLang="en-US"/>
              <a:t>Arguments</a:t>
            </a:r>
          </a:p>
          <a:p>
            <a:pPr lvl="1"/>
            <a:r>
              <a:rPr lang="en-US" altLang="en-US"/>
              <a:t>Passed by value (the value is an object reference)</a:t>
            </a:r>
          </a:p>
          <a:p>
            <a:pPr lvl="1"/>
            <a:r>
              <a:rPr lang="en-US" altLang="en-US"/>
              <a:t>Not checked for type (may be explicitly checked)</a:t>
            </a:r>
          </a:p>
          <a:p>
            <a:pPr lvl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24000" y="3765549"/>
            <a:ext cx="7848600" cy="2368551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"greatest common divisor"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documentation string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a != 0: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b%a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parallel assignment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gcd.__doc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'greatest common divisor'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(12, 20)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457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Lists, Sorting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1828800" y="4419600"/>
            <a:ext cx="8534400" cy="8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>
            <a:lvl1pPr marL="0" indent="0" algn="ctr" defTabSz="885825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457200" indent="0" algn="ctr" defTabSz="885825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114FFB"/>
              </a:buClr>
              <a:buSzPct val="115000"/>
              <a:buFont typeface="Wingdings" pitchFamily="2" charset="2"/>
              <a:buNone/>
              <a:defRPr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 marL="914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defRPr sz="16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 marL="1371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None/>
              <a:defRPr sz="1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 marL="18288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defRPr sz="12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  <a:lvl6pPr marL="22860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7432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3200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3657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list1.py</a:t>
            </a:r>
          </a:p>
          <a:p>
            <a:r>
              <a:rPr lang="en-US" alt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list2.py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Default argument values</a:t>
            </a:r>
          </a:p>
          <a:p>
            <a:pPr lvl="1"/>
            <a:r>
              <a:rPr lang="en-US" altLang="en-US"/>
              <a:t>When argument is not given, default value is used</a:t>
            </a:r>
          </a:p>
          <a:p>
            <a:pPr lvl="1"/>
            <a:r>
              <a:rPr lang="en-US" altLang="en-US"/>
              <a:t>If no default value and argument is not given: bombs</a:t>
            </a:r>
          </a:p>
          <a:p>
            <a:pPr lvl="1"/>
            <a:r>
              <a:rPr lang="en-US" altLang="en-US"/>
              <a:t>Use keyword arguments to override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7848600" cy="2776537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f(a, b=2, c=3):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print("a={}, b={}, c={}".format(a, b, c))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all default values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a=1, b=2, c=3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f(1, -2)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override one default value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a=1, b=-2, c=3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f(1, c=-3, b=-2)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keyword arguments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a=1, b=-2, c=-3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Arbitrary argument lists</a:t>
            </a:r>
          </a:p>
          <a:p>
            <a:pPr lvl="1"/>
            <a:r>
              <a:rPr lang="en-US" altLang="en-US"/>
              <a:t>Values are collected into a tuple (immutable list) or dictionary</a:t>
            </a:r>
          </a:p>
          <a:p>
            <a:pPr lvl="1"/>
            <a:r>
              <a:rPr lang="en-US" altLang="en-US"/>
              <a:t>Called ‘args’ and ‘kwargs’ by convention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671763"/>
            <a:ext cx="7848600" cy="2890837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	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tuple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print_kwargs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print_kwargs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(a=1, b=2, c=3)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1, 'c': 3, 'b': 2}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Reading</a:t>
            </a:r>
          </a:p>
          <a:p>
            <a:pPr lvl="1"/>
            <a:r>
              <a:rPr lang="en-US" altLang="en-US"/>
              <a:t>A file object is created by built-in function ‘open’</a:t>
            </a:r>
          </a:p>
          <a:p>
            <a:pPr lvl="1"/>
            <a:r>
              <a:rPr lang="en-US" altLang="en-US"/>
              <a:t>The ‘read’ methods get data from file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An alternative approach is to loop over file object</a:t>
            </a:r>
          </a:p>
          <a:p>
            <a:pPr lvl="2"/>
            <a:r>
              <a:rPr lang="en-US" altLang="en-US"/>
              <a:t>Memory efficient, fast, and leads to simpler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373313"/>
            <a:ext cx="7848600" cy="12954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open("test.txt")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read-only mode by default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one line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the first line.\n'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all remaining lines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the second.\n', 'And third.\n']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583113"/>
            <a:ext cx="7848600" cy="1436687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f: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print(line, end='')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not print \n character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second.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third.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Writing</a:t>
            </a:r>
          </a:p>
          <a:p>
            <a:pPr lvl="1"/>
            <a:r>
              <a:rPr lang="en-US" altLang="en-US"/>
              <a:t>The ‘write’ method writes the contents of string to the file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To write something other than string, convert to string 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7848600" cy="7620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open("test.txt", "w")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write mode (text by default)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("Some output\n")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write one line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close the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733800"/>
            <a:ext cx="7848600" cy="7620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('the answer', 42)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96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Basics, Dictionaries, Files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1828800" y="4419600"/>
            <a:ext cx="8534400" cy="8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>
            <a:lvl1pPr marL="0" indent="0" algn="ctr" defTabSz="885825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457200" indent="0" algn="ctr" defTabSz="885825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114FFB"/>
              </a:buClr>
              <a:buSzPct val="115000"/>
              <a:buFont typeface="Wingdings" pitchFamily="2" charset="2"/>
              <a:buNone/>
              <a:defRPr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 marL="914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defRPr sz="16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 marL="1371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None/>
              <a:defRPr sz="1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 marL="18288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defRPr sz="12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  <a:lvl6pPr marL="22860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7432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3200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3657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 and packages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  <a:p>
            <a:pPr lvl="1"/>
            <a:r>
              <a:rPr lang="en-US" altLang="en-US"/>
              <a:t>Each *.py file is a module</a:t>
            </a:r>
          </a:p>
          <a:p>
            <a:pPr lvl="1"/>
            <a:r>
              <a:rPr lang="en-US" altLang="en-US"/>
              <a:t>Self-test code: the __name__ trick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536825"/>
            <a:ext cx="7848600" cy="2568575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"fibo.py file"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fib(n):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write Fibonacci sequence up to 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b &lt; n: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print(b, end='')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b, a + b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fib(5)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self-test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Interpreted language - no compile and link stage</a:t>
            </a:r>
          </a:p>
          <a:p>
            <a:r>
              <a:rPr lang="en-US" altLang="en-US" dirty="0"/>
              <a:t>Simple and intuitive syntax</a:t>
            </a:r>
          </a:p>
          <a:p>
            <a:r>
              <a:rPr lang="en-US" altLang="en-US" dirty="0"/>
              <a:t>Multi-paradigm – OOP </a:t>
            </a:r>
            <a:r>
              <a:rPr lang="en-US" altLang="en-US" sz="1600" b="0" dirty="0"/>
              <a:t>(Object Oriented Programming)</a:t>
            </a:r>
            <a:r>
              <a:rPr lang="en-US" altLang="en-US" dirty="0"/>
              <a:t>, FP </a:t>
            </a:r>
            <a:r>
              <a:rPr lang="en-US" altLang="en-US" sz="1600" b="0" dirty="0"/>
              <a:t>(Functional Programming)</a:t>
            </a:r>
            <a:r>
              <a:rPr lang="en-US" altLang="en-US" dirty="0"/>
              <a:t>, and more</a:t>
            </a:r>
          </a:p>
          <a:p>
            <a:r>
              <a:rPr lang="en-US" altLang="en-US" dirty="0"/>
              <a:t>Automatic garbage collection</a:t>
            </a:r>
          </a:p>
          <a:p>
            <a:r>
              <a:rPr lang="en-US" altLang="en-US" dirty="0"/>
              <a:t>Large standard library - a lot of built-in modules</a:t>
            </a:r>
          </a:p>
          <a:p>
            <a:r>
              <a:rPr lang="en-US" altLang="en-US" dirty="0"/>
              <a:t>Extensible with functions and data types in C/C++</a:t>
            </a:r>
          </a:p>
          <a:p>
            <a:r>
              <a:rPr lang="en-US" altLang="en-US" dirty="0"/>
              <a:t>Available on Windows, Unix and Mac OS X</a:t>
            </a:r>
          </a:p>
          <a:p>
            <a:r>
              <a:rPr lang="en-US" altLang="en-US" dirty="0"/>
              <a:t>Applicable to a large problem domain</a:t>
            </a:r>
          </a:p>
          <a:p>
            <a:r>
              <a:rPr lang="en-US" altLang="en-US" dirty="0">
                <a:hlinkClick r:id="rId3"/>
              </a:rPr>
              <a:t>Zen of Python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 and packages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  <a:p>
            <a:pPr lvl="1"/>
            <a:r>
              <a:rPr lang="en-US" altLang="en-US"/>
              <a:t>Using a module: the ‘import’ statement</a:t>
            </a:r>
          </a:p>
          <a:p>
            <a:pPr lvl="1"/>
            <a:r>
              <a:rPr lang="en-US" altLang="en-US"/>
              <a:t>The ‘import’ statement searches the directories in ‘sys.path’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384426"/>
            <a:ext cx="7848600" cy="3254375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fibo.fib(100)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1 1 2 3 5 8 13 21 34 55 89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fib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fib(50)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1 1 2 3 5 8 13 21 34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fib as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1 1 2 3 5 8 13 21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create name collisions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96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Modules, Packages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1828800" y="4419600"/>
            <a:ext cx="8534400" cy="8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>
            <a:lvl1pPr marL="0" indent="0" algn="ctr" defTabSz="885825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457200" indent="0" algn="ctr" defTabSz="885825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114FFB"/>
              </a:buClr>
              <a:buSzPct val="115000"/>
              <a:buFont typeface="Wingdings" pitchFamily="2" charset="2"/>
              <a:buNone/>
              <a:defRPr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 marL="914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defRPr sz="16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 marL="1371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None/>
              <a:defRPr sz="14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 marL="18288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defRPr sz="1200" b="1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  <a:lvl6pPr marL="22860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7432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32004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3657600" indent="0" algn="ctr" defTabSz="885825" rtl="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SzPct val="100000"/>
              <a:buFont typeface="Times New Roman" pitchFamily="16" charset="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fibo.py</a:t>
            </a:r>
          </a:p>
        </p:txBody>
      </p:sp>
    </p:spTree>
    <p:extLst>
      <p:ext uri="{BB962C8B-B14F-4D97-AF65-F5344CB8AC3E}">
        <p14:creationId xmlns:p14="http://schemas.microsoft.com/office/powerpoint/2010/main" val="340319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 and packages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Packages</a:t>
            </a:r>
          </a:p>
          <a:p>
            <a:pPr lvl="1"/>
            <a:r>
              <a:rPr lang="en-US" altLang="en-US" dirty="0"/>
              <a:t>A collection of modules</a:t>
            </a:r>
          </a:p>
          <a:p>
            <a:pPr lvl="1"/>
            <a:r>
              <a:rPr lang="en-US" altLang="en-US" dirty="0"/>
              <a:t>To declare folder as package, it must have __init__.py file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Import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316164"/>
            <a:ext cx="7848600" cy="1874836"/>
          </a:xfrm>
          <a:prstGeom prst="rect">
            <a:avLst/>
          </a:prstGeom>
          <a:solidFill>
            <a:srgbClr val="FFFFCC"/>
          </a:solidFill>
          <a:ln w="5715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sound/                     # top-level package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__init__.py          # initialize the sound package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effects/             # sub-package for sound effects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__init__.py  # initialize the effects package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echo.py      # module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94263"/>
            <a:ext cx="7848600" cy="1036637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0" i="1" dirty="0" err="1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sound.effects.echo.apply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sound.effects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echo</a:t>
            </a:r>
            <a:r>
              <a:rPr lang="en-US" dirty="0">
                <a:solidFill>
                  <a:srgbClr val="33C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0" i="1" dirty="0" err="1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echo.apply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apply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 example</a:t>
            </a:r>
          </a:p>
          <a:p>
            <a:pPr lvl="1"/>
            <a:r>
              <a:rPr lang="en-US" altLang="en-US"/>
              <a:t>Initialize method</a:t>
            </a:r>
          </a:p>
          <a:p>
            <a:pPr lvl="1"/>
            <a:r>
              <a:rPr lang="en-US" altLang="en-US"/>
              <a:t>Class and instance attributes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Private variables</a:t>
            </a:r>
          </a:p>
          <a:p>
            <a:pPr lvl="1"/>
            <a:r>
              <a:rPr lang="en-US" altLang="en-US"/>
              <a:t>There are no private variables in Python</a:t>
            </a:r>
          </a:p>
          <a:p>
            <a:pPr lvl="1"/>
            <a:r>
              <a:rPr lang="en-US" altLang="en-US"/>
              <a:t>The convention is to prefix a name with underscore (e.g. _var)</a:t>
            </a:r>
          </a:p>
          <a:p>
            <a:pPr lvl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24000" y="2438400"/>
            <a:ext cx="7848600" cy="26670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12345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attribute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MyClass.i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Complex(object):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__init__(self,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realpart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imagpart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33C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method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realpart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imagpart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instance attribute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Complex(3.0, -4.5)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(3.0, -4.5)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‘object’ base class</a:t>
            </a:r>
          </a:p>
          <a:p>
            <a:pPr lvl="1"/>
            <a:r>
              <a:rPr lang="en-US" altLang="en-US"/>
              <a:t>Created in Python 2.2, a class inheriting it called ‘new-style’ class</a:t>
            </a:r>
          </a:p>
          <a:p>
            <a:pPr lvl="1"/>
            <a:r>
              <a:rPr lang="en-US" altLang="en-US"/>
              <a:t>Provides a unified object model, and enables other features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482850"/>
            <a:ext cx="7848600" cy="338455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Old(): pass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= Old()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type(o)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 'instance'&gt;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o.__class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__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main__.old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0x7ffff7ecfa10&gt;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New(object): pass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New()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type(n)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main__.new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n.__class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main__.new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4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Special methods</a:t>
            </a:r>
          </a:p>
          <a:p>
            <a:pPr lvl="1"/>
            <a:r>
              <a:rPr lang="en-US" altLang="en-US" dirty="0"/>
              <a:t>Define </a:t>
            </a:r>
            <a:r>
              <a:rPr lang="en-US" altLang="en-US"/>
              <a:t>custom behavior (</a:t>
            </a:r>
            <a:r>
              <a:rPr lang="en-US" altLang="en-US">
                <a:hlinkClick r:id="rId2"/>
              </a:rPr>
              <a:t>https://docs.python.org/3/library/operator.html</a:t>
            </a:r>
            <a:r>
              <a:rPr lang="en-US" altLang="en-US"/>
              <a:t>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30375"/>
            <a:ext cx="7848600" cy="2122488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LimitedStack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(Stack):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"Stack with limit on stack size"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limit):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LimitedStack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self).__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class initialize method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33C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self._limit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limit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push(self, x):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assert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self._items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self._limit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LimitedStack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self).push(x)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class method call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941888"/>
            <a:ext cx="7848600" cy="9144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33C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__nonzero__(self):   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true if not empty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33C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self._items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0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other):          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compare with other: same size or not?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33C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self._items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other._items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Handling exceptions</a:t>
            </a:r>
          </a:p>
          <a:p>
            <a:pPr lvl="1"/>
            <a:r>
              <a:rPr lang="en-US" altLang="en-US"/>
              <a:t>A try statement may have more than one except clause</a:t>
            </a:r>
          </a:p>
          <a:p>
            <a:pPr lvl="1"/>
            <a:r>
              <a:rPr lang="en-US" altLang="en-US"/>
              <a:t>An except clause may name multiple exceptions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24000" y="2593975"/>
            <a:ext cx="7848600" cy="2511425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1/x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bar(x):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print(foo(x))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print("Can't divide by zero:",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finally: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print("Always executed")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Raising exceptions</a:t>
            </a:r>
          </a:p>
          <a:p>
            <a:pPr lvl="1"/>
            <a:r>
              <a:rPr lang="en-US" altLang="en-US"/>
              <a:t>User-defined exception: typically derive from ‘Exception’ class</a:t>
            </a:r>
          </a:p>
          <a:p>
            <a:pPr lvl="1"/>
            <a:r>
              <a:rPr lang="en-US" altLang="en-US"/>
              <a:t>Simple ‘raise’ statement allows to re-raise the exception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24000" y="2451101"/>
            <a:ext cx="7848600" cy="3044825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(Exception): pass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 occurred")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print("caught exception:",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caught exception: error occurred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2, in &lt;module&gt;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error occurred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String services</a:t>
            </a:r>
          </a:p>
          <a:p>
            <a:pPr lvl="1"/>
            <a:r>
              <a:rPr lang="en-US" sz="2000" dirty="0"/>
              <a:t>‘re’ – regular expression operations</a:t>
            </a:r>
          </a:p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datetime</a:t>
            </a:r>
            <a:r>
              <a:rPr lang="en-US" sz="2000" dirty="0"/>
              <a:t>’ – basic date and time types</a:t>
            </a:r>
          </a:p>
          <a:p>
            <a:r>
              <a:rPr lang="en-US" sz="2400" dirty="0"/>
              <a:t>Numeric and mathematical modules</a:t>
            </a:r>
          </a:p>
          <a:p>
            <a:pPr lvl="1"/>
            <a:r>
              <a:rPr lang="en-US" sz="2000" dirty="0"/>
              <a:t>‘math’ – mathematical functions</a:t>
            </a:r>
          </a:p>
          <a:p>
            <a:pPr lvl="1"/>
            <a:r>
              <a:rPr lang="en-US" sz="2000" dirty="0"/>
              <a:t>‘random’ – generate pseudo-random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File and directory access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os.path</a:t>
            </a:r>
            <a:r>
              <a:rPr lang="en-US" sz="2000" dirty="0"/>
              <a:t>’ – common pathname manipulations</a:t>
            </a:r>
          </a:p>
          <a:p>
            <a:pPr lvl="1"/>
            <a:r>
              <a:rPr lang="en-US" sz="2000" dirty="0"/>
              <a:t>‘glob’ – </a:t>
            </a:r>
            <a:r>
              <a:rPr lang="en-US" sz="2000" dirty="0" err="1"/>
              <a:t>unix</a:t>
            </a:r>
            <a:r>
              <a:rPr lang="en-US" sz="2000" dirty="0"/>
              <a:t> style pathname pattern expansion</a:t>
            </a:r>
          </a:p>
          <a:p>
            <a:r>
              <a:rPr lang="en-US" sz="2400" dirty="0"/>
              <a:t>Generic operating system services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os</a:t>
            </a:r>
            <a:r>
              <a:rPr lang="en-US" sz="2000" dirty="0"/>
              <a:t>’ – miscellaneous operating system interfaces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argparse</a:t>
            </a:r>
            <a:r>
              <a:rPr lang="en-US" sz="2000" dirty="0"/>
              <a:t>’ – parser for command line options</a:t>
            </a:r>
          </a:p>
          <a:p>
            <a:pPr lvl="1"/>
            <a:r>
              <a:rPr lang="en-US" sz="2000" dirty="0"/>
              <a:t>‘logging’ – logging facility for python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getpass</a:t>
            </a:r>
            <a:r>
              <a:rPr lang="en-US" sz="2000" dirty="0"/>
              <a:t>’ – portable password input</a:t>
            </a:r>
          </a:p>
          <a:p>
            <a:r>
              <a:rPr lang="en-US" sz="2400" b="0" i="1" dirty="0"/>
              <a:t>Many more…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Packages and environments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pip</a:t>
            </a:r>
            <a:endParaRPr lang="en-US" altLang="en-US" dirty="0">
              <a:hlinkClick r:id="rId3"/>
            </a:endParaRPr>
          </a:p>
          <a:p>
            <a:pPr lvl="1"/>
            <a:r>
              <a:rPr lang="en-US" dirty="0"/>
              <a:t>Tool for installing Python packages.</a:t>
            </a:r>
            <a:endParaRPr lang="en-US" altLang="en-US" dirty="0">
              <a:hlinkClick r:id="rId3"/>
            </a:endParaRPr>
          </a:p>
          <a:p>
            <a:r>
              <a:rPr lang="en-US" altLang="en-US" dirty="0">
                <a:hlinkClick r:id="rId4"/>
              </a:rPr>
              <a:t>virtualenv</a:t>
            </a:r>
            <a:endParaRPr lang="en-US" altLang="en-US" dirty="0">
              <a:hlinkClick r:id="rId3"/>
            </a:endParaRPr>
          </a:p>
          <a:p>
            <a:pPr lvl="1"/>
            <a:r>
              <a:rPr lang="en-US" dirty="0"/>
              <a:t>Tool to create isolated Python environments.</a:t>
            </a:r>
            <a:endParaRPr lang="en-US" altLang="en-US" dirty="0">
              <a:hlinkClick r:id="rId3"/>
            </a:endParaRPr>
          </a:p>
          <a:p>
            <a:r>
              <a:rPr lang="en-US" altLang="en-US" dirty="0">
                <a:hlinkClick r:id="rId5"/>
              </a:rPr>
              <a:t>Conda</a:t>
            </a:r>
            <a:endParaRPr lang="en-US" altLang="en-US" dirty="0">
              <a:hlinkClick r:id="rId6"/>
            </a:endParaRPr>
          </a:p>
          <a:p>
            <a:pPr lvl="1"/>
            <a:r>
              <a:rPr lang="en-US" dirty="0"/>
              <a:t>Package and environment management system for installing multiple versions of software packages and their dependencies and switching easily between them. Recommended for </a:t>
            </a:r>
            <a:r>
              <a:rPr lang="en-US" dirty="0">
                <a:hlinkClick r:id="rId7"/>
              </a:rPr>
              <a:t>installing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.</a:t>
            </a:r>
            <a:endParaRPr lang="en-US" altLang="en-US" dirty="0">
              <a:hlinkClick r:id="rId6"/>
            </a:endParaRPr>
          </a:p>
          <a:p>
            <a:r>
              <a:rPr lang="en-US" altLang="en-US" dirty="0">
                <a:hlinkClick r:id="rId6"/>
              </a:rPr>
              <a:t>Python(</a:t>
            </a:r>
            <a:r>
              <a:rPr lang="en-US" altLang="en-US" dirty="0" err="1">
                <a:hlinkClick r:id="rId6"/>
              </a:rPr>
              <a:t>x,y</a:t>
            </a:r>
            <a:r>
              <a:rPr lang="en-US" altLang="en-US" dirty="0">
                <a:hlinkClick r:id="rId6"/>
              </a:rPr>
              <a:t>)</a:t>
            </a:r>
            <a:endParaRPr lang="en-US" altLang="en-US" dirty="0"/>
          </a:p>
          <a:p>
            <a:pPr lvl="1"/>
            <a:r>
              <a:rPr lang="en-US" altLang="en-US" dirty="0"/>
              <a:t>A free scientific and engineering development software for numerical computations, data analysis and data visualization based on </a:t>
            </a:r>
            <a:r>
              <a:rPr lang="en-US" altLang="en-US" dirty="0">
                <a:hlinkClick r:id="rId8"/>
              </a:rPr>
              <a:t>Python</a:t>
            </a:r>
            <a:r>
              <a:rPr lang="en-US" altLang="en-US" dirty="0"/>
              <a:t> programming language, </a:t>
            </a:r>
            <a:r>
              <a:rPr lang="en-US" altLang="en-US" dirty="0" err="1">
                <a:hlinkClick r:id="rId9"/>
              </a:rPr>
              <a:t>Qt</a:t>
            </a:r>
            <a:r>
              <a:rPr lang="en-US" altLang="en-US" dirty="0"/>
              <a:t> graphical user interfaces and </a:t>
            </a:r>
            <a:r>
              <a:rPr lang="en-US" altLang="en-US" dirty="0" err="1">
                <a:hlinkClick r:id="rId10"/>
              </a:rPr>
              <a:t>Spyder</a:t>
            </a:r>
            <a:r>
              <a:rPr lang="en-US" altLang="en-US" dirty="0"/>
              <a:t> interactive scientific development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Where is Python popular?</a:t>
            </a:r>
          </a:p>
          <a:p>
            <a:pPr lvl="1"/>
            <a:r>
              <a:rPr lang="en-US" altLang="en-US" dirty="0"/>
              <a:t>Google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Major contributor to Google’s engineering success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One of the three official languages with C++ &amp; Java</a:t>
            </a:r>
          </a:p>
          <a:p>
            <a:pPr lvl="2"/>
            <a:r>
              <a:rPr lang="en-US" altLang="en-US" dirty="0">
                <a:hlinkClick r:id="rId3"/>
              </a:rPr>
              <a:t>Google App Engine</a:t>
            </a:r>
            <a:r>
              <a:rPr lang="en-US" altLang="en-US" dirty="0"/>
              <a:t> provides Python SDK in addition to others</a:t>
            </a:r>
          </a:p>
          <a:p>
            <a:pPr lvl="1"/>
            <a:r>
              <a:rPr lang="en-US" altLang="en-US" dirty="0"/>
              <a:t>Microsoft</a:t>
            </a:r>
          </a:p>
          <a:p>
            <a:pPr lvl="2"/>
            <a:r>
              <a:rPr lang="en-US" altLang="en-US" dirty="0" err="1"/>
              <a:t>IronPython</a:t>
            </a:r>
            <a:r>
              <a:rPr lang="en-US" altLang="en-US" dirty="0"/>
              <a:t> (Python for .NET)</a:t>
            </a:r>
          </a:p>
          <a:p>
            <a:pPr lvl="1"/>
            <a:r>
              <a:rPr lang="en-US" altLang="en-US" dirty="0"/>
              <a:t>Academia</a:t>
            </a:r>
          </a:p>
          <a:p>
            <a:pPr lvl="2"/>
            <a:r>
              <a:rPr lang="en-US" altLang="en-US" dirty="0"/>
              <a:t>Computer science (</a:t>
            </a:r>
            <a:r>
              <a:rPr lang="en-US" altLang="en-US" dirty="0">
                <a:hlinkClick r:id="rId4"/>
              </a:rPr>
              <a:t>Python as a First Language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Scientific computing (</a:t>
            </a:r>
            <a:r>
              <a:rPr lang="en-US" altLang="en-US" dirty="0" err="1"/>
              <a:t>NumPy</a:t>
            </a:r>
            <a:r>
              <a:rPr lang="en-US" altLang="en-US" dirty="0"/>
              <a:t>, </a:t>
            </a:r>
            <a:r>
              <a:rPr lang="en-US" altLang="en-US" dirty="0" err="1"/>
              <a:t>SciPy</a:t>
            </a:r>
            <a:r>
              <a:rPr lang="en-US" altLang="en-US" dirty="0"/>
              <a:t>, </a:t>
            </a:r>
            <a:r>
              <a:rPr lang="en-US" altLang="en-US" dirty="0" err="1"/>
              <a:t>NanoHub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Quora</a:t>
            </a:r>
            <a:r>
              <a:rPr lang="en-US" altLang="en-US" dirty="0"/>
              <a:t>, Dropbox and Pinterest are implemented mostly in Python</a:t>
            </a:r>
          </a:p>
          <a:p>
            <a:r>
              <a:rPr lang="en-US" altLang="en-US" dirty="0"/>
              <a:t>Python is one of the growing dynamic languages, based on TIOBE </a:t>
            </a:r>
            <a:r>
              <a:rPr lang="en-US" altLang="en-US" dirty="0">
                <a:hlinkClick r:id="rId5"/>
              </a:rPr>
              <a:t>index</a:t>
            </a:r>
            <a:endParaRPr lang="en-US" altLang="en-US" dirty="0"/>
          </a:p>
          <a:p>
            <a:r>
              <a:rPr lang="en-US" altLang="en-US" dirty="0"/>
              <a:t>Programming with Python is fun! </a:t>
            </a:r>
            <a:r>
              <a:rPr lang="en-US" altLang="en-US" dirty="0">
                <a:sym typeface="Wingdings" panose="05000000000000000000" pitchFamily="2" charset="2"/>
              </a:rPr>
              <a:t>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 libraries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Tkinter</a:t>
            </a:r>
            <a:endParaRPr lang="en-US" altLang="en-US"/>
          </a:p>
          <a:p>
            <a:pPr lvl="1"/>
            <a:r>
              <a:rPr lang="en-US" altLang="en-US"/>
              <a:t>Python interface to Tcl/Tk</a:t>
            </a:r>
          </a:p>
          <a:p>
            <a:r>
              <a:rPr lang="en-US" altLang="en-US">
                <a:hlinkClick r:id="rId3"/>
              </a:rPr>
              <a:t>PyGTK</a:t>
            </a:r>
            <a:endParaRPr lang="en-US" altLang="en-US"/>
          </a:p>
          <a:p>
            <a:pPr lvl="1"/>
            <a:r>
              <a:rPr lang="en-US" altLang="en-US"/>
              <a:t>Set of bindings for the GTK widget set</a:t>
            </a:r>
          </a:p>
          <a:p>
            <a:r>
              <a:rPr lang="en-US" altLang="en-US">
                <a:hlinkClick r:id="rId4"/>
              </a:rPr>
              <a:t>PyQt</a:t>
            </a:r>
            <a:endParaRPr lang="en-US" altLang="en-US"/>
          </a:p>
          <a:p>
            <a:pPr lvl="1"/>
            <a:r>
              <a:rPr lang="en-US" altLang="en-US"/>
              <a:t>Bindings to Qt framework (GPL)</a:t>
            </a:r>
          </a:p>
          <a:p>
            <a:r>
              <a:rPr lang="en-US" altLang="en-US">
                <a:hlinkClick r:id="rId5"/>
              </a:rPr>
              <a:t>PySide</a:t>
            </a:r>
            <a:endParaRPr lang="en-US" altLang="en-US"/>
          </a:p>
          <a:p>
            <a:pPr lvl="1"/>
            <a:r>
              <a:rPr lang="en-US" altLang="en-US"/>
              <a:t>Relatively new bindings to Qt framework by Nokia (LGPL)</a:t>
            </a:r>
          </a:p>
          <a:p>
            <a:r>
              <a:rPr lang="en-US" altLang="en-US">
                <a:hlinkClick r:id="rId6"/>
              </a:rPr>
              <a:t>wxPython</a:t>
            </a:r>
            <a:endParaRPr lang="en-US" altLang="en-US"/>
          </a:p>
          <a:p>
            <a:pPr lvl="1"/>
            <a:r>
              <a:rPr lang="en-US" altLang="en-US"/>
              <a:t>Cross-platform GUI toolkit for Python built around wxWidgets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 up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IDEs</a:t>
            </a:r>
          </a:p>
          <a:p>
            <a:pPr lvl="1"/>
            <a:r>
              <a:rPr lang="en-US" altLang="en-US"/>
              <a:t>Visual Studio</a:t>
            </a:r>
          </a:p>
          <a:p>
            <a:pPr lvl="1"/>
            <a:r>
              <a:rPr lang="en-US" altLang="en-US"/>
              <a:t>Eclipse with Pydev package</a:t>
            </a:r>
          </a:p>
          <a:p>
            <a:pPr lvl="1"/>
            <a:r>
              <a:rPr lang="en-US" altLang="en-US"/>
              <a:t>PyCharm</a:t>
            </a:r>
          </a:p>
          <a:p>
            <a:pPr lvl="1"/>
            <a:r>
              <a:rPr lang="en-US" altLang="en-US"/>
              <a:t>PyScripter</a:t>
            </a:r>
          </a:p>
          <a:p>
            <a:pPr lvl="1"/>
            <a:r>
              <a:rPr lang="en-US" altLang="en-US"/>
              <a:t>and others…</a:t>
            </a:r>
          </a:p>
          <a:p>
            <a:r>
              <a:rPr lang="en-US" altLang="en-US"/>
              <a:t>Links</a:t>
            </a:r>
          </a:p>
          <a:p>
            <a:pPr lvl="1"/>
            <a:r>
              <a:rPr lang="en-US" altLang="en-US">
                <a:hlinkClick r:id="rId2"/>
              </a:rPr>
              <a:t>Tutorial</a:t>
            </a:r>
            <a:endParaRPr lang="en-US" altLang="en-US"/>
          </a:p>
          <a:p>
            <a:pPr lvl="1"/>
            <a:r>
              <a:rPr lang="en-US" altLang="en-US">
                <a:hlinkClick r:id="rId3"/>
              </a:rPr>
              <a:t>Library reference</a:t>
            </a:r>
            <a:endParaRPr lang="en-US" altLang="en-US"/>
          </a:p>
          <a:p>
            <a:pPr lvl="1"/>
            <a:r>
              <a:rPr lang="en-US" altLang="en-US">
                <a:hlinkClick r:id="rId4"/>
              </a:rPr>
              <a:t>Style guide for Python code</a:t>
            </a:r>
            <a:endParaRPr lang="en-US" altLang="en-US"/>
          </a:p>
          <a:p>
            <a:pPr lvl="1"/>
            <a:r>
              <a:rPr lang="en-US" altLang="en-US">
                <a:hlinkClick r:id="rId5"/>
              </a:rPr>
              <a:t>Learn Python in 10 minutes</a:t>
            </a:r>
            <a:endParaRPr lang="en-US" altLang="en-US"/>
          </a:p>
          <a:p>
            <a:pPr lvl="1"/>
            <a:r>
              <a:rPr lang="en-US" altLang="en-US">
                <a:hlinkClick r:id="rId6"/>
              </a:rPr>
              <a:t>Dive Into Python book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Interpreter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Available in UNIX common tools</a:t>
            </a:r>
          </a:p>
          <a:p>
            <a:pPr lvl="1"/>
            <a:r>
              <a:rPr lang="en-US" altLang="en-US" dirty="0"/>
              <a:t>Common tools = /</a:t>
            </a:r>
            <a:r>
              <a:rPr lang="en-US" altLang="en-US" dirty="0" err="1"/>
              <a:t>usr</a:t>
            </a:r>
            <a:r>
              <a:rPr lang="en-US" altLang="en-US" dirty="0"/>
              <a:t>/intel/bin/python&lt;</a:t>
            </a:r>
            <a:r>
              <a:rPr lang="en-US" altLang="en-US" dirty="0" err="1"/>
              <a:t>ver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Download from Python site or ISS for Windows</a:t>
            </a:r>
          </a:p>
          <a:p>
            <a:pPr lvl="1"/>
            <a:r>
              <a:rPr lang="en-US" altLang="en-US" dirty="0">
                <a:hlinkClick r:id="rId3"/>
              </a:rPr>
              <a:t>http://www.python.org</a:t>
            </a:r>
            <a:endParaRPr lang="en-US" altLang="en-US" dirty="0"/>
          </a:p>
          <a:p>
            <a:r>
              <a:rPr lang="en-US" altLang="en-US" dirty="0"/>
              <a:t>Interactive shell</a:t>
            </a:r>
          </a:p>
          <a:p>
            <a:pPr lvl="1"/>
            <a:r>
              <a:rPr lang="en-US" altLang="en-US" dirty="0"/>
              <a:t>Useful for learning the language</a:t>
            </a:r>
          </a:p>
          <a:p>
            <a:pPr lvl="1"/>
            <a:r>
              <a:rPr lang="en-US" altLang="en-US" dirty="0"/>
              <a:t>Great for experimenting with the standard library</a:t>
            </a:r>
          </a:p>
          <a:p>
            <a:pPr lvl="1"/>
            <a:r>
              <a:rPr lang="en-US" altLang="en-US" dirty="0"/>
              <a:t>“Hello world” example:</a:t>
            </a: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4114800"/>
            <a:ext cx="7848600" cy="1600200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70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25000"/>
              </a:spcBef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/intel/bin/python2.7.5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2.7.5 (default, Oct 11 2013, 14:51:32)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[GCC 4.7.2] on linux2   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print("Hello world!")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Interpreter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‘python’  command short-cut - deprecated way</a:t>
            </a:r>
          </a:p>
          <a:p>
            <a:pPr lvl="1"/>
            <a:r>
              <a:rPr lang="en-US" altLang="en-US" dirty="0"/>
              <a:t>Useful when a single version is installed – fuzzy logic selection between multiple…</a:t>
            </a:r>
          </a:p>
          <a:p>
            <a:pPr lvl="1"/>
            <a:r>
              <a:rPr lang="en-US" altLang="en-US" dirty="0"/>
              <a:t>Require ‘</a:t>
            </a:r>
            <a:r>
              <a:rPr lang="en-US" altLang="en-US" dirty="0">
                <a:hlinkClick r:id="rId3" action="ppaction://hlinkfile"/>
              </a:rPr>
              <a:t>Adding python to the environment variables</a:t>
            </a:r>
            <a:r>
              <a:rPr lang="en-US" altLang="en-US" dirty="0"/>
              <a:t>’</a:t>
            </a:r>
          </a:p>
          <a:p>
            <a:r>
              <a:rPr lang="en-US" altLang="en-US" dirty="0"/>
              <a:t>The ‘</a:t>
            </a:r>
            <a:r>
              <a:rPr lang="en-US" altLang="en-US" dirty="0" err="1"/>
              <a:t>py</a:t>
            </a:r>
            <a:r>
              <a:rPr lang="en-US" altLang="en-US" dirty="0"/>
              <a:t>’ Python Launcher</a:t>
            </a:r>
          </a:p>
          <a:p>
            <a:pPr lvl="1"/>
            <a:r>
              <a:rPr lang="en-US" altLang="en-US" dirty="0"/>
              <a:t>Compatible with ‘python’</a:t>
            </a:r>
          </a:p>
          <a:p>
            <a:pPr lvl="1"/>
            <a:r>
              <a:rPr lang="en-US" altLang="en-US" dirty="0"/>
              <a:t>Auto-installed with python3</a:t>
            </a:r>
          </a:p>
          <a:p>
            <a:pPr lvl="1"/>
            <a:r>
              <a:rPr lang="en-US" altLang="en-US" dirty="0"/>
              <a:t>By default uses the latest version installed</a:t>
            </a:r>
          </a:p>
          <a:p>
            <a:pPr lvl="1"/>
            <a:r>
              <a:rPr lang="en-US" altLang="en-US" dirty="0"/>
              <a:t>Provides various specificity options:</a:t>
            </a:r>
          </a:p>
          <a:p>
            <a:pPr lvl="2"/>
            <a:r>
              <a:rPr lang="en-US" altLang="en-US" sz="1400" b="0" dirty="0" err="1">
                <a:latin typeface="Consolas" panose="020B0609020204030204" pitchFamily="49" charset="0"/>
              </a:rPr>
              <a:t>py</a:t>
            </a:r>
            <a:r>
              <a:rPr lang="en-US" altLang="en-US" sz="1400" b="0" dirty="0">
                <a:latin typeface="Consolas" panose="020B0609020204030204" pitchFamily="49" charset="0"/>
              </a:rPr>
              <a:t> -2     : Launch the latest Python 2.x version</a:t>
            </a:r>
          </a:p>
          <a:p>
            <a:pPr lvl="2"/>
            <a:r>
              <a:rPr lang="en-US" altLang="en-US" sz="1400" b="0" dirty="0" err="1">
                <a:latin typeface="Consolas" panose="020B0609020204030204" pitchFamily="49" charset="0"/>
              </a:rPr>
              <a:t>py</a:t>
            </a:r>
            <a:r>
              <a:rPr lang="en-US" altLang="en-US" sz="1400" b="0" dirty="0">
                <a:latin typeface="Consolas" panose="020B0609020204030204" pitchFamily="49" charset="0"/>
              </a:rPr>
              <a:t> -3     : Launch the latest Python 3.x version</a:t>
            </a:r>
          </a:p>
          <a:p>
            <a:pPr lvl="2"/>
            <a:r>
              <a:rPr lang="en-US" altLang="en-US" sz="1400" b="0" dirty="0" err="1">
                <a:latin typeface="Consolas" panose="020B0609020204030204" pitchFamily="49" charset="0"/>
              </a:rPr>
              <a:t>py</a:t>
            </a:r>
            <a:r>
              <a:rPr lang="en-US" altLang="en-US" sz="1400" b="0" dirty="0">
                <a:latin typeface="Consolas" panose="020B0609020204030204" pitchFamily="49" charset="0"/>
              </a:rPr>
              <a:t> -X.Y   : Launch the specified Python version</a:t>
            </a:r>
          </a:p>
          <a:p>
            <a:pPr lvl="2"/>
            <a:r>
              <a:rPr lang="en-US" altLang="en-US" sz="1400" b="0" dirty="0" err="1">
                <a:latin typeface="Consolas" panose="020B0609020204030204" pitchFamily="49" charset="0"/>
              </a:rPr>
              <a:t>py</a:t>
            </a:r>
            <a:r>
              <a:rPr lang="en-US" altLang="en-US" sz="1400" b="0" dirty="0">
                <a:latin typeface="Consolas" panose="020B0609020204030204" pitchFamily="49" charset="0"/>
              </a:rPr>
              <a:t> -0  --list       : List the available pythons</a:t>
            </a:r>
          </a:p>
          <a:p>
            <a:pPr marL="777875" lvl="2" indent="0">
              <a:buNone/>
            </a:pPr>
            <a:r>
              <a:rPr lang="en-US" altLang="en-US" dirty="0"/>
              <a:t>Use ‘</a:t>
            </a:r>
            <a:r>
              <a:rPr lang="en-US" altLang="en-US" b="0" dirty="0" err="1">
                <a:latin typeface="Consolas" panose="020B0609020204030204" pitchFamily="49" charset="0"/>
              </a:rPr>
              <a:t>py</a:t>
            </a:r>
            <a:r>
              <a:rPr lang="en-US" altLang="en-US" b="0" dirty="0">
                <a:latin typeface="Consolas" panose="020B0609020204030204" pitchFamily="49" charset="0"/>
              </a:rPr>
              <a:t> –h</a:t>
            </a:r>
            <a:r>
              <a:rPr lang="en-US" altLang="en-US" dirty="0"/>
              <a:t>’ for the full list of options</a:t>
            </a:r>
          </a:p>
          <a:p>
            <a:r>
              <a:rPr lang="en-US" altLang="en-US" dirty="0"/>
              <a:t>Superior usage from an IDE (e.g. </a:t>
            </a:r>
            <a:r>
              <a:rPr lang="en-US" altLang="en-US" i="1" dirty="0"/>
              <a:t>PyCharm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9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and objects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 need to declare</a:t>
            </a:r>
          </a:p>
          <a:p>
            <a:r>
              <a:rPr lang="en-US" altLang="en-US"/>
              <a:t>Must be assigned (initialized)</a:t>
            </a:r>
          </a:p>
          <a:p>
            <a:r>
              <a:rPr lang="en-US" altLang="en-US"/>
              <a:t>Variables are names referencing an object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17975" y="3319463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500563" y="3581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564981" y="3771901"/>
            <a:ext cx="301752" cy="5303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114800" y="4267200"/>
            <a:ext cx="341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4500563" y="4114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114800" y="4876800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500564" y="50292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564981" y="5676901"/>
            <a:ext cx="301752" cy="5303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114800" y="5715000"/>
            <a:ext cx="341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4495800" y="5943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438400" y="274320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 = 1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428876" y="5257800"/>
            <a:ext cx="119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 = a + 1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2438401" y="3810000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 = a</a:t>
            </a:r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4114800" y="27432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4495800" y="2971800"/>
            <a:ext cx="992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7"/>
          <p:cNvSpPr>
            <a:spLocks noChangeArrowheads="1"/>
          </p:cNvSpPr>
          <p:nvPr/>
        </p:nvSpPr>
        <p:spPr bwMode="auto">
          <a:xfrm>
            <a:off x="5564981" y="2693671"/>
            <a:ext cx="301752" cy="5303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564981" y="4762501"/>
            <a:ext cx="301752" cy="5303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4495800" y="5257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1"/>
          <p:cNvSpPr>
            <a:spLocks noChangeArrowheads="1"/>
          </p:cNvSpPr>
          <p:nvPr/>
        </p:nvSpPr>
        <p:spPr bwMode="auto">
          <a:xfrm>
            <a:off x="6324600" y="5291138"/>
            <a:ext cx="2438400" cy="609600"/>
          </a:xfrm>
          <a:prstGeom prst="wedgeRectCallout">
            <a:avLst>
              <a:gd name="adj1" fmla="val -107421"/>
              <a:gd name="adj2" fmla="val -161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old reference deleted</a:t>
            </a:r>
          </a:p>
          <a:p>
            <a:r>
              <a:rPr lang="en-US" altLang="en-US" sz="1600"/>
              <a:t>by assignment (a=...)</a:t>
            </a: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6096000" y="3962400"/>
            <a:ext cx="2438400" cy="609600"/>
          </a:xfrm>
          <a:prstGeom prst="wedgeRectCallout">
            <a:avLst>
              <a:gd name="adj1" fmla="val -58398"/>
              <a:gd name="adj2" fmla="val 79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new int object created</a:t>
            </a:r>
          </a:p>
          <a:p>
            <a:r>
              <a:rPr lang="en-US" altLang="en-US" sz="1600"/>
              <a:t>by add operator (1+1)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types (numbers, strings)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Numbers</a:t>
            </a:r>
          </a:p>
          <a:p>
            <a:pPr lvl="1"/>
            <a:r>
              <a:rPr lang="en-US" altLang="en-US" dirty="0"/>
              <a:t>Integer, float, complex</a:t>
            </a:r>
          </a:p>
          <a:p>
            <a:pPr lvl="1"/>
            <a:r>
              <a:rPr lang="en-US" altLang="en-US" dirty="0"/>
              <a:t>The usual numeric operators: +, -, /, *, **, %</a:t>
            </a:r>
          </a:p>
          <a:p>
            <a:pPr lvl="1"/>
            <a:r>
              <a:rPr lang="en-US" altLang="en-US" dirty="0"/>
              <a:t>Precedence works as expected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692400"/>
            <a:ext cx="7848600" cy="3200399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925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+ 5 * 2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+ 3**2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1+2j + 3-4j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(4-2j)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12.4 + a	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automatic conversion to float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29.399999999999999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types (numbers, strings)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  <a:p>
            <a:pPr lvl="1"/>
            <a:r>
              <a:rPr lang="en-US" altLang="en-US"/>
              <a:t>Single quotes or double quotes can be used</a:t>
            </a:r>
          </a:p>
          <a:p>
            <a:pPr lvl="1"/>
            <a:r>
              <a:rPr lang="en-US" altLang="en-US"/>
              <a:t>Triple quotes are useful for big texts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557463"/>
            <a:ext cx="7848600" cy="3386137"/>
          </a:xfrm>
          <a:prstGeom prst="rect">
            <a:avLst/>
          </a:prstGeom>
          <a:solidFill>
            <a:srgbClr val="3E1B5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moore's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law")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mixed quotes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moore's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law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 + "world"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concatenation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"hello"[0]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"hello"[0:3]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"hello"[3:]</a:t>
            </a:r>
            <a:r>
              <a:rPr lang="en-US" dirty="0">
                <a:solidFill>
                  <a:srgbClr val="75D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can be also negative (e.g. [-2:])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'lo'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size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 in "hello"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membership test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str(5)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b="0" i="1" dirty="0">
                <a:solidFill>
                  <a:srgbClr val="CC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conversion to string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p_templare">
  <a:themeElements>
    <a:clrScheme name="Custom 19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BC001E"/>
      </a:hlink>
      <a:folHlink>
        <a:srgbClr val="BC001E"/>
      </a:folHlink>
    </a:clrScheme>
    <a:fontScheme name="sep_templ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5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5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ep_templa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_templa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ep_templar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ep_templ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5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5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ep_templa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_templa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_templa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72D3439CF3D46AAC32D7F8263015F" ma:contentTypeVersion="0" ma:contentTypeDescription="Create a new document." ma:contentTypeScope="" ma:versionID="a0793af9627be59eba981860a7881f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E667A-A806-4486-921A-141A457D0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4C5A94-496A-4505-A793-79A257AAF3DA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6B1AE44-CAA8-41F8-87B0-FD92207DB328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sep_templare</Template>
  <TotalTime>13594</TotalTime>
  <Words>3212</Words>
  <Application>Microsoft Office PowerPoint</Application>
  <PresentationFormat>Widescreen</PresentationFormat>
  <Paragraphs>700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Intel Clear</vt:lpstr>
      <vt:lpstr>Times New Roman</vt:lpstr>
      <vt:lpstr>Wingdings</vt:lpstr>
      <vt:lpstr>ZapfDingbats</vt:lpstr>
      <vt:lpstr>sep_templare</vt:lpstr>
      <vt:lpstr>1_sep_templare</vt:lpstr>
      <vt:lpstr>Basic Python</vt:lpstr>
      <vt:lpstr>Syllabus</vt:lpstr>
      <vt:lpstr>Overview</vt:lpstr>
      <vt:lpstr>Overview</vt:lpstr>
      <vt:lpstr>Interpreter</vt:lpstr>
      <vt:lpstr>Interpreter (cont)</vt:lpstr>
      <vt:lpstr>Variables and objects</vt:lpstr>
      <vt:lpstr>Basic types (numbers, strings)</vt:lpstr>
      <vt:lpstr>Basic types (numbers, strings)</vt:lpstr>
      <vt:lpstr>Basic types (numbers, strings)</vt:lpstr>
      <vt:lpstr>Control structures</vt:lpstr>
      <vt:lpstr>Control structures</vt:lpstr>
      <vt:lpstr>Control structures</vt:lpstr>
      <vt:lpstr>Exercise</vt:lpstr>
      <vt:lpstr>Container types (lists, dictionaries)</vt:lpstr>
      <vt:lpstr>Container types (lists, dictionaries)</vt:lpstr>
      <vt:lpstr>Container types (lists, dictionaries)</vt:lpstr>
      <vt:lpstr>Container types (lists, dictionaries)</vt:lpstr>
      <vt:lpstr>Sorting</vt:lpstr>
      <vt:lpstr>Iterating over sequences</vt:lpstr>
      <vt:lpstr>Iterating over sequences</vt:lpstr>
      <vt:lpstr>Functions</vt:lpstr>
      <vt:lpstr>Exercise</vt:lpstr>
      <vt:lpstr>Functions</vt:lpstr>
      <vt:lpstr>Functions</vt:lpstr>
      <vt:lpstr>Files</vt:lpstr>
      <vt:lpstr>Files</vt:lpstr>
      <vt:lpstr>Exercise</vt:lpstr>
      <vt:lpstr>Modules and packages</vt:lpstr>
      <vt:lpstr>Modules and packages</vt:lpstr>
      <vt:lpstr>Exercise</vt:lpstr>
      <vt:lpstr>Modules and packages</vt:lpstr>
      <vt:lpstr>Classes</vt:lpstr>
      <vt:lpstr>Classes</vt:lpstr>
      <vt:lpstr>Classes</vt:lpstr>
      <vt:lpstr>Exceptions</vt:lpstr>
      <vt:lpstr>Exceptions</vt:lpstr>
      <vt:lpstr>Standard library</vt:lpstr>
      <vt:lpstr>Packages and environments</vt:lpstr>
      <vt:lpstr>GUI libraries</vt:lpstr>
      <vt:lpstr>Wrap up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gnina</dc:creator>
  <cp:keywords>CTPClassification=CTP_IC:VisualMarkings=, CTPClassification=CTP_IC</cp:keywords>
  <cp:lastModifiedBy>Maylat, Maoz</cp:lastModifiedBy>
  <cp:revision>514</cp:revision>
  <dcterms:created xsi:type="dcterms:W3CDTF">2008-01-31T09:00:04Z</dcterms:created>
  <dcterms:modified xsi:type="dcterms:W3CDTF">2019-11-30T21:38:14Z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Programming Languages</vt:lpwstr>
  </property>
  <property fmtid="{D5CDD505-2E9C-101B-9397-08002B2CF9AE}" pid="3" name="Order">
    <vt:lpwstr>1100.00000000000</vt:lpwstr>
  </property>
  <property fmtid="{D5CDD505-2E9C-101B-9397-08002B2CF9AE}" pid="4" name="OrderID">
    <vt:lpwstr>1.00000000000000</vt:lpwstr>
  </property>
  <property fmtid="{D5CDD505-2E9C-101B-9397-08002B2CF9AE}" pid="5" name="ContentType">
    <vt:lpwstr>Document</vt:lpwstr>
  </property>
  <property fmtid="{D5CDD505-2E9C-101B-9397-08002B2CF9AE}" pid="6" name="Description0">
    <vt:lpwstr/>
  </property>
  <property fmtid="{D5CDD505-2E9C-101B-9397-08002B2CF9AE}" pid="7" name="TitusGUID">
    <vt:lpwstr>7d0794d4-3ba8-4dcd-a18a-205d552fc346</vt:lpwstr>
  </property>
  <property fmtid="{D5CDD505-2E9C-101B-9397-08002B2CF9AE}" pid="8" name="CTP_BU">
    <vt:lpwstr>INTEL VALIDATION ENGINEERING</vt:lpwstr>
  </property>
  <property fmtid="{D5CDD505-2E9C-101B-9397-08002B2CF9AE}" pid="9" name="CTP_TimeStamp">
    <vt:lpwstr>2019-11-30 21:38:14Z</vt:lpwstr>
  </property>
  <property fmtid="{D5CDD505-2E9C-101B-9397-08002B2CF9AE}" pid="10" name="CTPClassification">
    <vt:lpwstr>CTP_IC</vt:lpwstr>
  </property>
</Properties>
</file>