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78" r:id="rId5"/>
    <p:sldId id="279" r:id="rId6"/>
    <p:sldId id="280" r:id="rId7"/>
    <p:sldId id="281" r:id="rId8"/>
    <p:sldId id="283" r:id="rId9"/>
    <p:sldId id="284" r:id="rId10"/>
    <p:sldId id="282" r:id="rId11"/>
    <p:sldId id="285" r:id="rId12"/>
    <p:sldId id="289" r:id="rId13"/>
    <p:sldId id="286" r:id="rId14"/>
    <p:sldId id="287" r:id="rId15"/>
    <p:sldId id="28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di Freshner" initials="CF" lastIdx="2" clrIdx="0">
    <p:extLst>
      <p:ext uri="{19B8F6BF-5375-455C-9EA6-DF929625EA0E}">
        <p15:presenceInfo xmlns:p15="http://schemas.microsoft.com/office/powerpoint/2012/main" userId="Cyndi Fresh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/>
    <p:restoredTop sz="77358" autoAdjust="0"/>
  </p:normalViewPr>
  <p:slideViewPr>
    <p:cSldViewPr snapToGrid="0" snapToObjects="1">
      <p:cViewPr varScale="1">
        <p:scale>
          <a:sx n="74" d="100"/>
          <a:sy n="74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3AC80-A2F9-754B-A2F3-270DAC1BA0D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FA661-854E-6C4F-AB9D-E78DE030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5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9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aseline="0"/>
              <a:t>Recording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introducer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Thank the TransPerfect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baseline="0" dirty="0"/>
              <a:t>Thank attendees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5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[References]</a:t>
            </a:r>
          </a:p>
          <a:p>
            <a:r>
              <a:rPr lang="en-US" dirty="0"/>
              <a:t>You can contact me though the web site</a:t>
            </a:r>
          </a:p>
          <a:p>
            <a:r>
              <a:rPr lang="en-US" dirty="0"/>
              <a:t>Tena, Sidney</a:t>
            </a:r>
          </a:p>
          <a:p>
            <a:r>
              <a:rPr lang="en-US" dirty="0"/>
              <a:t>Volunteer, teen, Sidney was 14</a:t>
            </a:r>
          </a:p>
          <a:p>
            <a:r>
              <a:rPr lang="en-US" dirty="0"/>
              <a:t>Accurately scale addictiveness</a:t>
            </a:r>
          </a:p>
          <a:p>
            <a:r>
              <a:rPr lang="en-US" dirty="0"/>
              <a:t>If you know of a town / school I would love to be invited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A661-854E-6C4F-AB9D-E78DE03011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418B-A6DE-8D43-8F45-DC6C463F3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CE7C5-E839-3849-97A2-7E1F98447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D5A3F-975D-B44E-A1E3-2B2C4392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C601E-189F-EF42-BDF5-E7B18169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C719-EFE3-BA44-9B79-C47CD2C0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5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0800-3B78-7046-9F03-7FDB15CB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7C157-CF74-F745-970C-B5B16FBE5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2E06D-49D1-8346-AF30-A7A58266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0E39C-C906-6340-8888-F8D48656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BF487-65FD-1C43-83BA-1432C716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9EA69-7604-414A-A906-CC3E0E69C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B694F-87C6-CB48-99D1-30A51F219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42998-F4E4-1043-BCB6-07AA5282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0479-7C00-7B41-BBA6-8DF28263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86DAB-05F6-7849-9D65-F80D9814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7368-112D-7647-87D5-07D43436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680C-9FFD-5143-A016-1B4CEDCE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A5C2-AA89-6247-AD1E-4B229868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4D15-2FC3-E246-A99D-2B3B371D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87981-38B0-474D-B958-662FE41C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3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3023-4546-8946-8303-43C272E3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933E9-FAAA-3042-B8AD-F9B1D9711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F230-D6E7-744F-9B14-82E14849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D4CD-A53F-424A-9954-DE669211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1748-53E3-E447-A2B3-88348AD1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8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34D9-D319-E546-9D4D-004C6259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8503-BD2F-E643-8473-3B1EC1085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BDC64-6141-6844-B2ED-A2D241B9C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F0519-FBE1-4F4E-B4A1-89B16E48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15D0E-32D3-DD4C-8A18-AB66F260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A626E-7BF8-864B-8D98-880CF871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5939-77C4-4F47-802F-DD075CDC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F791B-499B-654E-B203-79191F47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567A7-F453-7343-818A-FF58B018D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0518B-6F13-EA4A-8343-6D4C990EB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0A1A9-FCA2-B246-B637-10028A350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4E2B1-DF33-6A42-8B2D-3B8988D5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8758D-CDB2-FE44-86E3-9D78AABD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FB8E1-1EDB-B642-B4E2-52120C51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0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A996-8A9A-B344-BF3D-F471F396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A58D4-5CD7-7A44-A25A-4746F8CD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B593A-BB62-3D4E-91C1-2548ACDB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06E35-5615-FE42-A244-1A266D56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9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B2E51-3DD8-AC4B-B365-3D1B4E75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7DCEC-68F1-4E44-9B9E-A748FA83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84A6-642C-594B-940A-FB1936F3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6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8861-A207-EF41-9921-AB983D46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EB9B-9337-B143-8BD0-09B4440A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7C306-7318-064A-9E37-7E559CA8F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5A917-1B57-764D-89AA-7A6F78F7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8C17E-79F9-5240-AF08-A54DDCE6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BCBD1-2E9A-AF46-8A13-7E3F360D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9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6AE0-F8AF-4843-AB4D-A4223378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7016B-6806-154B-A859-1DB55CC36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137BE-0A64-254F-87DF-34454B7C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C036A-1BE6-7C4C-9115-D722FCE7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641E-BA88-BE47-8EA7-CB068B6AAA7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9699-9007-A749-AA7D-5E4EA2AB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F2665-7610-FE49-89A1-2FCAD96F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1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1EC0F-0D06-504A-B8F3-F16DF6B7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6D925-797B-4D4D-9D11-F828996D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27E55-8ECA-F645-9D4E-6B73BB82D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641E-BA88-BE47-8EA7-CB068B6AAA7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0A558-09F3-FB44-9630-BE51B5B2B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6910-6D87-B549-BF0B-E41EC3389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DDEFA-8370-7D47-9165-0F7E150D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6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tfmovemen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mailto:info@btfmovement.co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dreads.com/book/show/54814836-under-our-roof" TargetMode="External"/><Relationship Id="rId3" Type="http://schemas.openxmlformats.org/officeDocument/2006/relationships/hyperlink" Target="https://www.msnbc.com/stephanie-ruhle/watch/dr-lee-pandemic-has-certainly-made-opioid-crisis-worse-129286725596" TargetMode="External"/><Relationship Id="rId7" Type="http://schemas.openxmlformats.org/officeDocument/2006/relationships/hyperlink" Target="https://learn2cope.org/" TargetMode="External"/><Relationship Id="rId2" Type="http://schemas.openxmlformats.org/officeDocument/2006/relationships/hyperlink" Target="https://www.msnbc.com/stephanie-ruhle/watch/expert-explains-why-drug-overdose-deaths-soared-to-record-93-000-amid-pandemic-1168266938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xtpodcast.transperfect.com/" TargetMode="External"/><Relationship Id="rId5" Type="http://schemas.openxmlformats.org/officeDocument/2006/relationships/hyperlink" Target="https://www.youtube.com/results?search_query=dr+ruth+potee+" TargetMode="External"/><Relationship Id="rId10" Type="http://schemas.openxmlformats.org/officeDocument/2006/relationships/hyperlink" Target="https://www.youtube.com/watch?v=PY9DcIMGxMs" TargetMode="External"/><Relationship Id="rId4" Type="http://schemas.openxmlformats.org/officeDocument/2006/relationships/hyperlink" Target="https://www.youtube.com/results?search_query=Dr.+Nora+Volkow+&amp;sp=EgIQAQ%3D%3D" TargetMode="External"/><Relationship Id="rId9" Type="http://schemas.openxmlformats.org/officeDocument/2006/relationships/hyperlink" Target="https://www.youtube.com/watch?v=Mnd2-al4LCU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amilySupport@transperfect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anose="02000505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56828-2028-8C44-99BB-7273D828B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7640" y="978195"/>
            <a:ext cx="5777019" cy="2084360"/>
          </a:xfrm>
        </p:spPr>
        <p:txBody>
          <a:bodyPr anchor="b">
            <a:no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Know the Signs:</a:t>
            </a:r>
            <a:b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When and How to Talk about Drugs</a:t>
            </a:r>
            <a:endParaRPr lang="en-US" sz="4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A87C5-F535-134C-ACE5-21720C0B2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79" y="4303404"/>
            <a:ext cx="4302540" cy="336959"/>
          </a:xfrm>
        </p:spPr>
        <p:txBody>
          <a:bodyPr anchor="t"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Hosted by: Family Support </a:t>
            </a: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2000505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60" y="4640363"/>
            <a:ext cx="1409779" cy="113933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89" y="2642192"/>
            <a:ext cx="5448137" cy="358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66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Your Child Starts Using.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We as parents do not know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If you do find out that your child is using, be your child’s best advocate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Be careful not to be an enabler—example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goal is to have your child want to quit using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Make sure that you do not alienate your child</a:t>
            </a:r>
          </a:p>
          <a:p>
            <a:r>
              <a:rPr lang="en-US" sz="2400" b="1" dirty="0">
                <a:latin typeface="Montserrat" panose="02000505000000020004" pitchFamily="2" charset="0"/>
              </a:rPr>
              <a:t>Approaching your child with a negative attitude will not end positively</a:t>
            </a:r>
          </a:p>
          <a:p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73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Child Uses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42434"/>
            <a:ext cx="10984606" cy="47345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Drugs, the substance, aren’t the only cause for addiction.</a:t>
            </a:r>
            <a:b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Isolation, hopelessness, and trauma are better predictors of drug use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Naloxone, process of overdosing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Expect your child to be in denial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Recovery is a five year process OR MORE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Find a support group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NA and Nar-Anon (equivalent of AA and Al-Anon)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Protect the rest of your family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Your own sanity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 and your spouse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Other siblings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Telemedicine</a:t>
            </a:r>
          </a:p>
        </p:txBody>
      </p:sp>
    </p:spTree>
    <p:extLst>
      <p:ext uri="{BB962C8B-B14F-4D97-AF65-F5344CB8AC3E}">
        <p14:creationId xmlns:p14="http://schemas.microsoft.com/office/powerpoint/2010/main" val="148337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2C17-64BB-41A3-A446-195A0D2F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2"/>
                </a:solidFill>
                <a:latin typeface="Montserrat" panose="02000505000000020004" pitchFamily="2" charset="0"/>
              </a:rPr>
              <a:t>What to Do if Your Parent is addicted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E71C-8A69-44DF-8927-990696A5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Your parent drug medicine should be inaccessible to your children</a:t>
            </a:r>
            <a:endParaRPr lang="en-US" sz="28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800" dirty="0">
                <a:solidFill>
                  <a:schemeClr val="tx2"/>
                </a:solidFill>
                <a:latin typeface="Montserrat" panose="02000505000000020004" pitchFamily="2" charset="0"/>
              </a:rPr>
              <a:t>Potentially, by the time you know about it, the addiction has been in effect for a while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You may need an elderly advocate</a:t>
            </a:r>
          </a:p>
          <a:p>
            <a:r>
              <a:rPr lang="en-US" sz="2800" dirty="0">
                <a:solidFill>
                  <a:schemeClr val="tx2"/>
                </a:solidFill>
                <a:latin typeface="Montserrat" panose="02000505000000020004" pitchFamily="2" charset="0"/>
              </a:rPr>
              <a:t>Teleme</a:t>
            </a:r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dicine</a:t>
            </a:r>
            <a:endParaRPr lang="en-US" sz="28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6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It is your responsibility to keep yourself and your children safe.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Doctors may not know best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Someone who is recovering from addiction may not know best</a:t>
            </a:r>
          </a:p>
          <a:p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If you loose a child, you need grief counseling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21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The BTF </a:t>
            </a:r>
            <a:b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Movement.</a:t>
            </a:r>
            <a:endParaRPr lang="en-US" sz="4800" b="1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hlinkClick r:id="rId3"/>
              </a:rPr>
              <a:t>www.btfmovement.com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u="sng" dirty="0">
                <a:hlinkClick r:id="rId4"/>
              </a:rPr>
              <a:t>info@btfmovement.com</a:t>
            </a: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12" y="365125"/>
            <a:ext cx="6750367" cy="60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6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References.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010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2"/>
              </a:rPr>
              <a:t>Expert explains why drug overdose deaths soared to record 93,000 amid pandemic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3"/>
              </a:rPr>
              <a:t>Dr. Lee: Pandemic has 'certainly' made opioid crisis worse (msnbc.com)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Nora </a:t>
            </a:r>
            <a:r>
              <a:rPr lang="en-US" sz="2200" dirty="0" err="1">
                <a:solidFill>
                  <a:schemeClr val="tx2"/>
                </a:solidFill>
                <a:latin typeface="Montserrat" panose="02000505000000020004" pitchFamily="2" charset="0"/>
              </a:rPr>
              <a:t>Volkow’s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4"/>
              </a:rPr>
              <a:t>YouTube videos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(heads the National Institute on Drug Abuse (part of the NIH)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Dr. Ruth </a:t>
            </a:r>
            <a:r>
              <a:rPr lang="en-US" sz="2200" dirty="0" err="1">
                <a:solidFill>
                  <a:schemeClr val="tx2"/>
                </a:solidFill>
                <a:latin typeface="Montserrat" panose="02000505000000020004" pitchFamily="2" charset="0"/>
              </a:rPr>
              <a:t>Potee’s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5"/>
              </a:rPr>
              <a:t>YouTube channel</a:t>
            </a:r>
            <a:endParaRPr lang="en-US" sz="2200" b="1" u="sng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Grieving episode on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6"/>
              </a:rPr>
              <a:t>TransPerfect Podcast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7"/>
              </a:rPr>
              <a:t>https://learn2cope.org</a:t>
            </a:r>
            <a:r>
              <a:rPr lang="en-US" sz="2200">
                <a:solidFill>
                  <a:schemeClr val="tx2"/>
                </a:solidFill>
                <a:latin typeface="Montserrat" panose="02000505000000020004" pitchFamily="2" charset="0"/>
                <a:hlinkClick r:id="rId7"/>
              </a:rPr>
              <a:t>/</a:t>
            </a:r>
            <a:r>
              <a:rPr lang="en-US" sz="2200">
                <a:solidFill>
                  <a:schemeClr val="tx2"/>
                </a:solidFill>
                <a:latin typeface="Montserrat" panose="02000505000000020004" pitchFamily="2" charset="0"/>
              </a:rPr>
              <a:t>  -- family support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8"/>
              </a:rPr>
              <a:t>Under Our Roof: A Son's Battle for Recovery, a Mother's Battle for Her Son </a:t>
            </a: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(book by Madeleine Dean, Harry Cunnane) </a:t>
            </a: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9"/>
              </a:rPr>
              <a:t>Ted Talk: Why do our brains get addicted?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  <a:hlinkClick r:id="rId10"/>
              </a:rPr>
              <a:t>Ted Talk: Everything you think you know about addiction is wrong. </a:t>
            </a:r>
            <a:endParaRPr lang="en-US" sz="22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8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43959"/>
            <a:ext cx="5407025" cy="866775"/>
          </a:xfrm>
        </p:spPr>
        <p:txBody>
          <a:bodyPr anchor="b"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Any Questions?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81" y="2147734"/>
            <a:ext cx="3075038" cy="25625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1410734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3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49DA5-5A53-884D-85A8-03EA64B2B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7719"/>
            <a:ext cx="5407025" cy="1406027"/>
          </a:xfrm>
        </p:spPr>
        <p:txBody>
          <a:bodyPr anchor="b"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Intro to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  Family Support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94" y="806426"/>
            <a:ext cx="1547053" cy="120861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2113746"/>
            <a:ext cx="5552501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CAC563-2271-494F-B958-B3DE858CF9D9}"/>
              </a:ext>
            </a:extLst>
          </p:cNvPr>
          <p:cNvSpPr txBox="1">
            <a:spLocks/>
          </p:cNvSpPr>
          <p:nvPr/>
        </p:nvSpPr>
        <p:spPr>
          <a:xfrm>
            <a:off x="612649" y="2706022"/>
            <a:ext cx="6713568" cy="3200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DIOC Working Group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Created to help employees navigate     family life while working at TransPerfect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More information can be found: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Central &gt; HR &gt; Family Support Hub </a:t>
            </a:r>
          </a:p>
          <a:p>
            <a:pPr lvl="1">
              <a:lnSpc>
                <a:spcPct val="114000"/>
              </a:lnSpc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en-US" sz="2200" dirty="0">
                <a:solidFill>
                  <a:schemeClr val="tx2"/>
                </a:solidFill>
                <a:latin typeface="Montserrat" panose="02000505000000020004" pitchFamily="2" charset="0"/>
              </a:rPr>
              <a:t>Email </a:t>
            </a:r>
            <a:r>
              <a:rPr lang="en-US" sz="2200" dirty="0">
                <a:latin typeface="Montserrat" panose="02000505000000020004" pitchFamily="2" charset="0"/>
                <a:hlinkClick r:id="rId3"/>
              </a:rPr>
              <a:t>FamilySupport@transperfect.com</a:t>
            </a:r>
            <a:endParaRPr lang="en-US" sz="2200" dirty="0">
              <a:latin typeface="Montserrat" panose="0200050500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00" y="2364915"/>
            <a:ext cx="4611974" cy="38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 Will Benefit?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plan on having children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young children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teenagers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If you have elderly parents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14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>
                <a:solidFill>
                  <a:schemeClr val="tx2"/>
                </a:solidFill>
                <a:latin typeface="Montserrat" panose="02000505000000020004" pitchFamily="2" charset="0"/>
              </a:rPr>
              <a:t>Background About </a:t>
            </a:r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mom was petrified of alcohol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wife heard stories about her grandmother’s brother / alcoholism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My dad had learning disabilities and sleep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sleep disorder (hypersomnia)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learning disabilities, both dyslexia and ADHD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 have an addictive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We knew that Ben had ADHD, sleep disorder, impulsive and addictive personality</a:t>
            </a:r>
          </a:p>
        </p:txBody>
      </p:sp>
    </p:spTree>
    <p:extLst>
      <p:ext uri="{BB962C8B-B14F-4D97-AF65-F5344CB8AC3E}">
        <p14:creationId xmlns:p14="http://schemas.microsoft.com/office/powerpoint/2010/main" val="306688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Who’s At Risk?  </a:t>
            </a: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14-45 &amp; Elderly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Addictive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Impulsive personality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Learning disability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Sleep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Mental disorder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Family history of addiction/alcoholism or any of the above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Social problems (bullied)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Early childhood trauma/abuse **</a:t>
            </a:r>
          </a:p>
          <a:p>
            <a:r>
              <a:rPr lang="en-US" b="1" dirty="0">
                <a:solidFill>
                  <a:schemeClr val="tx2"/>
                </a:solidFill>
                <a:latin typeface="Montserrat" panose="02000505000000020004" pitchFamily="2" charset="0"/>
              </a:rPr>
              <a:t>** Live in pain, perceived or actual (physical or emotional)</a:t>
            </a:r>
          </a:p>
        </p:txBody>
      </p:sp>
    </p:spTree>
    <p:extLst>
      <p:ext uri="{BB962C8B-B14F-4D97-AF65-F5344CB8AC3E}">
        <p14:creationId xmlns:p14="http://schemas.microsoft.com/office/powerpoint/2010/main" val="243246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What is Addiction?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 chronic disease</a:t>
            </a:r>
          </a:p>
          <a:p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One’s need to act despite harmful consequence to one’s well being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Not limited to substance abuse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Attacks the decision center of our brain</a:t>
            </a: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Cannot be controlled with will power</a:t>
            </a:r>
          </a:p>
          <a:p>
            <a:endParaRPr lang="en-US" dirty="0">
              <a:solidFill>
                <a:schemeClr val="tx2"/>
              </a:solidFill>
              <a:latin typeface="Montserrat" panose="02000505000000020004" pitchFamily="2" charset="0"/>
            </a:endParaRPr>
          </a:p>
          <a:p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21 years old is a magic age</a:t>
            </a:r>
          </a:p>
        </p:txBody>
      </p:sp>
    </p:spTree>
    <p:extLst>
      <p:ext uri="{BB962C8B-B14F-4D97-AF65-F5344CB8AC3E}">
        <p14:creationId xmlns:p14="http://schemas.microsoft.com/office/powerpoint/2010/main" val="144447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Path to Opiate Addiction.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Drugs are everywhere and easily accessible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We are more comfortable believing, “It’s not my problem!”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As parents, we all talk to our children about drugs infrequently and we tend to exaggerate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Path to drug addiction: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Teens will try drugs because they are finding themselves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Economics drive pain killers to heroin and fentanyl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Addiction affects the entire family</a:t>
            </a:r>
          </a:p>
        </p:txBody>
      </p:sp>
    </p:spTree>
    <p:extLst>
      <p:ext uri="{BB962C8B-B14F-4D97-AF65-F5344CB8AC3E}">
        <p14:creationId xmlns:p14="http://schemas.microsoft.com/office/powerpoint/2010/main" val="346012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our Children: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Take Action.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What is the right age to talk to your children?  How often?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Role play how your children handle situations: school dance, party, any gathering with no adult present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child is offered a pill or a drink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Your child sees someone who has a blast on drugs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Someone pushes hard on your child to take a pill or drink</a:t>
            </a:r>
          </a:p>
          <a:p>
            <a:pPr lvl="2">
              <a:spcBef>
                <a:spcPts val="1000"/>
              </a:spcBef>
            </a:pPr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Discuss the code of conduct among students where a student will not reveal another student</a:t>
            </a:r>
          </a:p>
        </p:txBody>
      </p:sp>
    </p:spTree>
    <p:extLst>
      <p:ext uri="{BB962C8B-B14F-4D97-AF65-F5344CB8AC3E}">
        <p14:creationId xmlns:p14="http://schemas.microsoft.com/office/powerpoint/2010/main" val="28880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  <a:t>How to Talk to our Children:</a:t>
            </a:r>
            <a:br>
              <a:rPr lang="en-US" sz="4800" b="1" dirty="0">
                <a:solidFill>
                  <a:schemeClr val="tx2"/>
                </a:solidFill>
                <a:latin typeface="Montserrat" panose="02000505000000020004" pitchFamily="2" charset="0"/>
              </a:rPr>
            </a:b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" panose="02000505000000020004" pitchFamily="2" charset="0"/>
              </a:rPr>
              <a:t>Continued.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A doctor gives your child (or you) an opiate pain killer prescription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Montserrat" panose="02000505000000020004" pitchFamily="2" charset="0"/>
              </a:rPr>
              <a:t>Talk to your child about why you do not give them the pain killer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Suggestion: Agree to rescue your child—role play</a:t>
            </a:r>
          </a:p>
          <a:p>
            <a:r>
              <a:rPr lang="en-US" sz="2400" dirty="0">
                <a:solidFill>
                  <a:schemeClr val="tx2"/>
                </a:solidFill>
                <a:latin typeface="Montserrat" panose="02000505000000020004" pitchFamily="2" charset="0"/>
              </a:rPr>
              <a:t>Role play the situation where your child comes home and says: “I messed up. I used drugs and I need help.”</a:t>
            </a:r>
          </a:p>
          <a:p>
            <a:pPr lvl="2">
              <a:spcBef>
                <a:spcPts val="1000"/>
              </a:spcBef>
            </a:pPr>
            <a:endParaRPr lang="en-US" sz="2400" dirty="0">
              <a:solidFill>
                <a:schemeClr val="tx2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891</Words>
  <Application>Microsoft Office PowerPoint</Application>
  <PresentationFormat>Widescreen</PresentationFormat>
  <Paragraphs>119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Symbol</vt:lpstr>
      <vt:lpstr>Wingdings</vt:lpstr>
      <vt:lpstr>Office Theme</vt:lpstr>
      <vt:lpstr>Know the Signs: When and How to Talk about Drugs</vt:lpstr>
      <vt:lpstr>  Intro to   Family Support</vt:lpstr>
      <vt:lpstr>Who Will Benefit?</vt:lpstr>
      <vt:lpstr>Background About Me</vt:lpstr>
      <vt:lpstr>Who’s At Risk?  14-45 &amp; Elderly</vt:lpstr>
      <vt:lpstr>What is Addiction?</vt:lpstr>
      <vt:lpstr>Path to Opiate Addiction.</vt:lpstr>
      <vt:lpstr>How to Talk to our Children: Take Action.</vt:lpstr>
      <vt:lpstr>How to Talk to our Children: Continued.</vt:lpstr>
      <vt:lpstr>Your Child Starts Using.</vt:lpstr>
      <vt:lpstr>What to Do if Your Child Uses</vt:lpstr>
      <vt:lpstr>What to Do if Your Parent is addicted</vt:lpstr>
      <vt:lpstr>It is your responsibility to keep yourself and your children safe.</vt:lpstr>
      <vt:lpstr>The BTF  Movement.</vt:lpstr>
      <vt:lpstr>References.</vt:lpstr>
      <vt:lpstr>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Success as a Working Parent</dc:title>
  <dc:creator>Sanzeda Rahman</dc:creator>
  <cp:lastModifiedBy>Avi Farah</cp:lastModifiedBy>
  <cp:revision>46</cp:revision>
  <cp:lastPrinted>2022-01-12T01:09:05Z</cp:lastPrinted>
  <dcterms:created xsi:type="dcterms:W3CDTF">2021-09-02T19:20:48Z</dcterms:created>
  <dcterms:modified xsi:type="dcterms:W3CDTF">2022-02-03T00:37:44Z</dcterms:modified>
</cp:coreProperties>
</file>