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6" r:id="rId4"/>
    <p:sldId id="277" r:id="rId5"/>
    <p:sldId id="279" r:id="rId6"/>
    <p:sldId id="278" r:id="rId7"/>
    <p:sldId id="281" r:id="rId8"/>
    <p:sldId id="282" r:id="rId9"/>
    <p:sldId id="283" r:id="rId10"/>
    <p:sldId id="284" r:id="rId11"/>
    <p:sldId id="280" r:id="rId12"/>
    <p:sldId id="267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776" autoAdjust="0"/>
  </p:normalViewPr>
  <p:slideViewPr>
    <p:cSldViewPr snapToGrid="0">
      <p:cViewPr varScale="1">
        <p:scale>
          <a:sx n="86" d="100"/>
          <a:sy n="86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082C7-BC9A-44DF-B679-23B6FB20EDD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6A00-FE49-475B-B1DD-DD79EE6E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[Agenda]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introducer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/>
              <a:t>Thank the bank</a:t>
            </a:r>
            <a:endParaRPr lang="en-US" baseline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attendees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I used to work at Barclay’s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Ben died on May 4, 2013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Started a non profit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3 NYC 3 NJ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Goal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Young Children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6A00-FE49-475B-B1DD-DD79EE6E1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8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[References]</a:t>
            </a:r>
          </a:p>
          <a:p>
            <a:r>
              <a:rPr lang="en-US" dirty="0"/>
              <a:t>You can contact me though the web site</a:t>
            </a:r>
          </a:p>
          <a:p>
            <a:r>
              <a:rPr lang="en-US" dirty="0"/>
              <a:t>Tena, Sidney</a:t>
            </a:r>
          </a:p>
          <a:p>
            <a:r>
              <a:rPr lang="en-US" dirty="0"/>
              <a:t>Volunteer, teen, Sidney was 14</a:t>
            </a:r>
          </a:p>
          <a:p>
            <a:r>
              <a:rPr lang="en-US" dirty="0"/>
              <a:t>Accurately scale addictiveness</a:t>
            </a:r>
          </a:p>
          <a:p>
            <a:r>
              <a:rPr lang="en-US" dirty="0"/>
              <a:t>If you know of a town / school I would love to be invited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6A00-FE49-475B-B1DD-DD79EE6E1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8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002060">
                <a:alpha val="26000"/>
                <a:lumMod val="11000"/>
                <a:lumOff val="89000"/>
              </a:srgb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tfmovemen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btfmovemen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dreads.com/author/show/19526335.Harry_Cunnane" TargetMode="External"/><Relationship Id="rId3" Type="http://schemas.openxmlformats.org/officeDocument/2006/relationships/hyperlink" Target="https://www.msnbc.com/stephanie-ruhle/watch/dr-lee-pandemic-has-certainly-made-opioid-crisis-worse-129286725596" TargetMode="External"/><Relationship Id="rId7" Type="http://schemas.openxmlformats.org/officeDocument/2006/relationships/hyperlink" Target="https://www.goodreads.com/author/show/19526334.Madeleine_Dean" TargetMode="External"/><Relationship Id="rId2" Type="http://schemas.openxmlformats.org/officeDocument/2006/relationships/hyperlink" Target="https://www.msnbc.com/stephanie-ruhle/watch/expert-explains-why-drug-overdose-deaths-soared-to-record-93-000-amid-pandemic-116826693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podcast.transperfect.com/" TargetMode="External"/><Relationship Id="rId11" Type="http://schemas.openxmlformats.org/officeDocument/2006/relationships/hyperlink" Target="https://www.youtube.com/watch?v=PY9DcIMGxMs" TargetMode="External"/><Relationship Id="rId5" Type="http://schemas.openxmlformats.org/officeDocument/2006/relationships/hyperlink" Target="https://www.youtube.com/results?search_query=dr+ruth+potee+" TargetMode="External"/><Relationship Id="rId10" Type="http://schemas.openxmlformats.org/officeDocument/2006/relationships/hyperlink" Target="https://www.youtube.com/watch?v=Mnd2-al4LCU" TargetMode="External"/><Relationship Id="rId4" Type="http://schemas.openxmlformats.org/officeDocument/2006/relationships/hyperlink" Target="http://www.bing.com/videos/search?q=nora+volkow&amp;stid=4b2574c8-02ec-1f97-71d5-d6b12a85fec7&amp;qpvt=nora+volkow&amp;FORM=VDRE" TargetMode="External"/><Relationship Id="rId9" Type="http://schemas.openxmlformats.org/officeDocument/2006/relationships/hyperlink" Target="https://www.goodreads.com/book/show/54814836-under-our-roo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998" y="300942"/>
            <a:ext cx="9847302" cy="3128058"/>
          </a:xfrm>
        </p:spPr>
        <p:txBody>
          <a:bodyPr>
            <a:normAutofit fontScale="90000"/>
          </a:bodyPr>
          <a:lstStyle/>
          <a:p>
            <a:r>
              <a:rPr lang="en-US" dirty="0"/>
              <a:t>Know the signs, when and how to talk about drugs</a:t>
            </a:r>
            <a:br>
              <a:rPr lang="en-US" dirty="0"/>
            </a:br>
            <a:r>
              <a:rPr lang="en-US" dirty="0"/>
              <a:t>(opiates)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998" y="495260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Speaker: Avi Farah</a:t>
            </a:r>
          </a:p>
          <a:p>
            <a:r>
              <a:rPr lang="en-US" dirty="0">
                <a:hlinkClick r:id="rId3"/>
              </a:rPr>
              <a:t>www.BTFMovement.com</a:t>
            </a:r>
            <a:endParaRPr lang="en-US" dirty="0"/>
          </a:p>
          <a:p>
            <a:r>
              <a:rPr lang="en-US" dirty="0"/>
              <a:t>Presentation at TransPerfect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746" y="2303186"/>
            <a:ext cx="6030167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5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6D9E-E4B6-4FA6-8366-F5FC8E19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if your child uses drugs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C0A7-8E1B-4038-923D-0E04685D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7289"/>
            <a:ext cx="8915400" cy="483962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Drugs, the substance, aren’t the only cause for addiction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Isolation, hopelessness and trauma are better predictors of drug use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Naloxone, process of overdosing</a:t>
            </a:r>
          </a:p>
          <a:p>
            <a:r>
              <a:rPr lang="en-US" sz="2000" dirty="0">
                <a:solidFill>
                  <a:srgbClr val="002060"/>
                </a:solidFill>
              </a:rPr>
              <a:t>Expect your child to be in denial</a:t>
            </a:r>
          </a:p>
          <a:p>
            <a:r>
              <a:rPr lang="en-US" sz="2000" dirty="0">
                <a:solidFill>
                  <a:srgbClr val="002060"/>
                </a:solidFill>
              </a:rPr>
              <a:t>Recovery is a five years time frame process OR MORE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Find a support group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NA and Nar-Anon (equivalent of AA and Al-Anon)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Protect the rest of your family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Your own sanity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You and your spouse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Other siblings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8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D6BE-720D-4AF6-A744-0CE4728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your responsibility to keep yourself and your children 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1D78B-E218-4CCA-BC4D-BC6C3EAA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Doctors may not know best</a:t>
            </a:r>
          </a:p>
          <a:p>
            <a:r>
              <a:rPr lang="en-US" sz="2400" dirty="0"/>
              <a:t>Someone who is recovering from addiction may not know best</a:t>
            </a:r>
          </a:p>
        </p:txBody>
      </p:sp>
    </p:spTree>
    <p:extLst>
      <p:ext uri="{BB962C8B-B14F-4D97-AF65-F5344CB8AC3E}">
        <p14:creationId xmlns:p14="http://schemas.microsoft.com/office/powerpoint/2010/main" val="18864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64608"/>
            <a:ext cx="3287561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The BTFMovement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099" y="1566996"/>
            <a:ext cx="299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www.BTFMovement.com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099" y="2063750"/>
            <a:ext cx="29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3"/>
              </a:rPr>
              <a:t>info@btfmovement.com</a:t>
            </a:r>
            <a:r>
              <a:rPr lang="en-US" dirty="0"/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558" y="0"/>
            <a:ext cx="7647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B9F9-7496-44A6-AC3A-B575E2D9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517C-3AE0-4FAF-B28F-6BBE395E7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7357"/>
            <a:ext cx="8915400" cy="5096106"/>
          </a:xfrm>
        </p:spPr>
        <p:txBody>
          <a:bodyPr/>
          <a:lstStyle/>
          <a:p>
            <a:r>
              <a:rPr lang="en-US" dirty="0">
                <a:hlinkClick r:id="rId2"/>
              </a:rPr>
              <a:t>Expert explains why drug overdose deaths soared to record 93,000 amid pandemic (msnbc.com)</a:t>
            </a:r>
            <a:endParaRPr lang="en-US" dirty="0"/>
          </a:p>
          <a:p>
            <a:r>
              <a:rPr lang="en-US" dirty="0">
                <a:hlinkClick r:id="rId3"/>
              </a:rPr>
              <a:t>Dr. Lee: Pandemic has 'certainly' made opioid crisis worse (msnbc.com)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Dr. Nora Volkow heads the National Institute on Drug Abuse (part of the NIH) her YouTube videos are very informative: </a:t>
            </a:r>
            <a:r>
              <a:rPr lang="en-US" u="sng" dirty="0">
                <a:hlinkClick r:id="rId4"/>
              </a:rPr>
              <a:t>Videos of </a:t>
            </a:r>
            <a:r>
              <a:rPr lang="en-US" b="1" u="sng" dirty="0">
                <a:hlinkClick r:id="rId4"/>
              </a:rPr>
              <a:t>Nora Volkow</a:t>
            </a:r>
            <a:endParaRPr lang="en-US" b="1" u="sng" dirty="0"/>
          </a:p>
          <a:p>
            <a:r>
              <a:rPr lang="en-US" u="sng" dirty="0">
                <a:solidFill>
                  <a:srgbClr val="002060"/>
                </a:solidFill>
              </a:rPr>
              <a:t>Dr. Ruth </a:t>
            </a:r>
            <a:r>
              <a:rPr lang="en-US" u="sng" dirty="0" err="1">
                <a:solidFill>
                  <a:srgbClr val="002060"/>
                </a:solidFill>
              </a:rPr>
              <a:t>Potee</a:t>
            </a:r>
            <a:r>
              <a:rPr lang="en-US" b="1" u="sng" dirty="0">
                <a:solidFill>
                  <a:srgbClr val="002060"/>
                </a:solidFill>
              </a:rPr>
              <a:t> </a:t>
            </a:r>
            <a:r>
              <a:rPr lang="en-US" dirty="0" err="1">
                <a:hlinkClick r:id="rId5"/>
              </a:rPr>
              <a:t>dr</a:t>
            </a:r>
            <a:r>
              <a:rPr lang="en-US" dirty="0">
                <a:hlinkClick r:id="rId5"/>
              </a:rPr>
              <a:t> ruth </a:t>
            </a:r>
            <a:r>
              <a:rPr lang="en-US" dirty="0" err="1">
                <a:hlinkClick r:id="rId5"/>
              </a:rPr>
              <a:t>potee</a:t>
            </a:r>
            <a:r>
              <a:rPr lang="en-US" dirty="0">
                <a:hlinkClick r:id="rId5"/>
              </a:rPr>
              <a:t> – YouTube</a:t>
            </a:r>
            <a:endParaRPr lang="en-US" b="1" u="sng" dirty="0"/>
          </a:p>
          <a:p>
            <a:r>
              <a:rPr lang="en-US" dirty="0">
                <a:solidFill>
                  <a:srgbClr val="002060"/>
                </a:solidFill>
                <a:hlinkClick r:id="rId6"/>
              </a:rPr>
              <a:t>https://nextpodcast.transperfect.com/</a:t>
            </a:r>
            <a:r>
              <a:rPr lang="en-US" dirty="0">
                <a:solidFill>
                  <a:srgbClr val="002060"/>
                </a:solidFill>
              </a:rPr>
              <a:t> Grieving podcast by TransPerfect</a:t>
            </a:r>
          </a:p>
          <a:p>
            <a:r>
              <a:rPr lang="en-US" dirty="0"/>
              <a:t>Book: </a:t>
            </a:r>
            <a:r>
              <a:rPr lang="en-US" b="1" i="0" dirty="0">
                <a:solidFill>
                  <a:srgbClr val="1E1915"/>
                </a:solidFill>
                <a:effectLst/>
                <a:latin typeface="Copernicus"/>
              </a:rPr>
              <a:t>Under Our Roof: A Son's Battle for Recovery, a Mother's Battle for Her Son. </a:t>
            </a:r>
            <a:r>
              <a:rPr lang="en-US" b="0" i="0" u="sng" dirty="0">
                <a:effectLst/>
                <a:latin typeface="Copernicus"/>
                <a:hlinkClick r:id="rId7"/>
              </a:rPr>
              <a:t>Madeleine Dean</a:t>
            </a:r>
            <a:r>
              <a:rPr lang="en-US" b="0" i="0" dirty="0">
                <a:solidFill>
                  <a:srgbClr val="1E1915"/>
                </a:solidFill>
                <a:effectLst/>
                <a:latin typeface="Copernicus"/>
              </a:rPr>
              <a:t>, </a:t>
            </a:r>
            <a:r>
              <a:rPr lang="en-US" b="0" i="0" u="none" strike="noStrike" dirty="0">
                <a:effectLst/>
                <a:latin typeface="Copernicus"/>
                <a:hlinkClick r:id="rId8"/>
              </a:rPr>
              <a:t>Harry Cunnane</a:t>
            </a:r>
            <a:r>
              <a:rPr lang="en-US" b="0" i="0" u="none" strike="noStrike" dirty="0">
                <a:effectLst/>
                <a:latin typeface="Copernicus"/>
              </a:rPr>
              <a:t>. </a:t>
            </a:r>
            <a:r>
              <a:rPr lang="en-US" b="0" i="0" u="none" strike="noStrike" dirty="0">
                <a:effectLst/>
                <a:latin typeface="Copernicus"/>
                <a:hlinkClick r:id="rId9"/>
              </a:rPr>
              <a:t>https://www.goodreads.com/book/show/54814836-under-our-roof</a:t>
            </a:r>
            <a:endParaRPr lang="en-US" b="1" i="0" dirty="0">
              <a:solidFill>
                <a:srgbClr val="1E1915"/>
              </a:solidFill>
              <a:effectLst/>
              <a:latin typeface="Copernicus"/>
            </a:endParaRPr>
          </a:p>
          <a:p>
            <a:r>
              <a:rPr lang="en-US" dirty="0"/>
              <a:t>Ted Talk: Why do our brains get addicted? </a:t>
            </a:r>
            <a:r>
              <a:rPr lang="en-US" dirty="0">
                <a:hlinkClick r:id="rId10"/>
              </a:rPr>
              <a:t>https://www.youtube.com/watch?v=Mnd2-al4LCU</a:t>
            </a:r>
            <a:endParaRPr lang="en-US" dirty="0"/>
          </a:p>
          <a:p>
            <a:r>
              <a:rPr lang="en-US" dirty="0"/>
              <a:t>Ted Talk: Everything you think you know about addiction is wrong. </a:t>
            </a:r>
            <a:r>
              <a:rPr lang="en-US" dirty="0">
                <a:hlinkClick r:id="rId11"/>
              </a:rPr>
              <a:t>https://www.youtube.com/watch?v=PY9DcIMGxMs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B89C-A6DB-4783-B1DC-41A88210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will benefit from the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73BD-C77B-492F-BF74-07D4F58B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If you plan on having children</a:t>
            </a:r>
          </a:p>
          <a:p>
            <a:r>
              <a:rPr lang="en-US" sz="3600" dirty="0"/>
              <a:t>If you have young children</a:t>
            </a:r>
          </a:p>
          <a:p>
            <a:r>
              <a:rPr lang="en-US" sz="3600" dirty="0"/>
              <a:t>If you have teens</a:t>
            </a:r>
          </a:p>
          <a:p>
            <a:r>
              <a:rPr lang="en-US" sz="3600" dirty="0"/>
              <a:t>If you have elder parents</a:t>
            </a:r>
          </a:p>
        </p:txBody>
      </p:sp>
    </p:spTree>
    <p:extLst>
      <p:ext uri="{BB962C8B-B14F-4D97-AF65-F5344CB8AC3E}">
        <p14:creationId xmlns:p14="http://schemas.microsoft.com/office/powerpoint/2010/main" val="232709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EDFB-6521-4F95-B10D-82A28BC4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B9E1-00DA-48B1-AEC3-AE4344AF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My mom was petrified of alcohol</a:t>
            </a:r>
          </a:p>
          <a:p>
            <a:r>
              <a:rPr lang="en-US" sz="2000" dirty="0"/>
              <a:t>Peggy, my wife, heard stories about her grandmother’s brother / alcoholism</a:t>
            </a:r>
          </a:p>
          <a:p>
            <a:r>
              <a:rPr lang="en-US" sz="2000" dirty="0"/>
              <a:t>My dad had learning disabilities and sleeping disorder</a:t>
            </a:r>
          </a:p>
          <a:p>
            <a:r>
              <a:rPr lang="en-US" sz="2000" dirty="0"/>
              <a:t>I have sleeping disorder (hypersomnia)</a:t>
            </a:r>
          </a:p>
          <a:p>
            <a:r>
              <a:rPr lang="en-US" sz="2000" dirty="0"/>
              <a:t>I have learning disabilities, both dyslexia and ADHD</a:t>
            </a:r>
          </a:p>
          <a:p>
            <a:r>
              <a:rPr lang="en-US" sz="2000" dirty="0"/>
              <a:t>I have an addictive personality</a:t>
            </a:r>
          </a:p>
          <a:p>
            <a:r>
              <a:rPr lang="en-US" sz="2000" dirty="0"/>
              <a:t>We knew that Ben had ADHD, sleeping disorder, impulsive and addictive personality</a:t>
            </a:r>
          </a:p>
        </p:txBody>
      </p:sp>
    </p:spTree>
    <p:extLst>
      <p:ext uri="{BB962C8B-B14F-4D97-AF65-F5344CB8AC3E}">
        <p14:creationId xmlns:p14="http://schemas.microsoft.com/office/powerpoint/2010/main" val="218009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0D42-C79C-4721-A85A-C6EA3AA5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at risk</a:t>
            </a:r>
            <a:br>
              <a:rPr lang="en-US" dirty="0"/>
            </a:br>
            <a:r>
              <a:rPr lang="en-US" dirty="0"/>
              <a:t>14 – 45 / elderly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514C-7A24-452F-8D67-4C0E0E94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Addictive personality</a:t>
            </a:r>
          </a:p>
          <a:p>
            <a:r>
              <a:rPr lang="en-US" dirty="0"/>
              <a:t>Impulsive personality</a:t>
            </a:r>
          </a:p>
          <a:p>
            <a:r>
              <a:rPr lang="en-US" dirty="0"/>
              <a:t>Learning disability</a:t>
            </a:r>
          </a:p>
          <a:p>
            <a:r>
              <a:rPr lang="en-US" dirty="0"/>
              <a:t>Sleep disorder</a:t>
            </a:r>
          </a:p>
          <a:p>
            <a:r>
              <a:rPr lang="en-US" dirty="0"/>
              <a:t>Mental disorder</a:t>
            </a:r>
          </a:p>
          <a:p>
            <a:r>
              <a:rPr lang="en-US" dirty="0"/>
              <a:t>Family history of addiction/alcoholism or any of the above</a:t>
            </a:r>
          </a:p>
          <a:p>
            <a:r>
              <a:rPr lang="en-US" dirty="0"/>
              <a:t>Social problems (bullied)</a:t>
            </a:r>
          </a:p>
          <a:p>
            <a:r>
              <a:rPr lang="en-US" b="1" dirty="0"/>
              <a:t>** Early childhood trauma/abuse **</a:t>
            </a:r>
          </a:p>
          <a:p>
            <a:r>
              <a:rPr lang="en-US" b="1" dirty="0"/>
              <a:t>** Live in pain, perceived or actual (physical or emotional) **</a:t>
            </a:r>
          </a:p>
        </p:txBody>
      </p:sp>
    </p:spTree>
    <p:extLst>
      <p:ext uri="{BB962C8B-B14F-4D97-AF65-F5344CB8AC3E}">
        <p14:creationId xmlns:p14="http://schemas.microsoft.com/office/powerpoint/2010/main" val="17106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6A6D-56AC-4393-9F85-01B5AB45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238A-516B-4FE1-8D91-37CE7274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Addiction is a chronic disease</a:t>
            </a:r>
          </a:p>
          <a:p>
            <a:endParaRPr lang="en-US" sz="2400" dirty="0"/>
          </a:p>
          <a:p>
            <a:r>
              <a:rPr lang="en-US" sz="2400" dirty="0"/>
              <a:t>One’s need to act despite harmful consequence to one’s well being</a:t>
            </a:r>
          </a:p>
          <a:p>
            <a:r>
              <a:rPr lang="en-US" sz="2400" dirty="0"/>
              <a:t>Addiction is not limited to substance abuse</a:t>
            </a:r>
          </a:p>
          <a:p>
            <a:r>
              <a:rPr lang="en-US" sz="2400" dirty="0"/>
              <a:t>Addiction attacks the </a:t>
            </a:r>
            <a:r>
              <a:rPr lang="en-US" sz="2400"/>
              <a:t>decision center </a:t>
            </a:r>
            <a:r>
              <a:rPr lang="en-US" sz="2400" dirty="0"/>
              <a:t>of our brain</a:t>
            </a:r>
          </a:p>
          <a:p>
            <a:r>
              <a:rPr lang="en-US" sz="2400" dirty="0"/>
              <a:t>Addiction cannot be controlled with will power</a:t>
            </a:r>
          </a:p>
          <a:p>
            <a:endParaRPr lang="en-US" sz="2400" dirty="0"/>
          </a:p>
          <a:p>
            <a:r>
              <a:rPr lang="en-US" sz="2400" dirty="0"/>
              <a:t>21 yoa is a magic age</a:t>
            </a:r>
          </a:p>
        </p:txBody>
      </p:sp>
    </p:spTree>
    <p:extLst>
      <p:ext uri="{BB962C8B-B14F-4D97-AF65-F5344CB8AC3E}">
        <p14:creationId xmlns:p14="http://schemas.microsoft.com/office/powerpoint/2010/main" val="72137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0A81-5E91-47B5-97B8-406F610D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to opiate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33D0-1A7B-4880-B988-894CB5980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3901"/>
            <a:ext cx="8915400" cy="47615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Drugs are everywhere and easily accessible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We are more comfortable believing, “It’s not my problem!”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As parents, we all talk to our children about drugs.  Infrequently and we tend to exaggerate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Path to drug addiction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Teens will try drugs because they are finding themselves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Economics drive pain killers to heroin and fentanyl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Addiction affects the entire family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endParaRPr lang="en-US" sz="18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9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5568-6A41-4974-AFA2-BAE9C17D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37" y="624110"/>
            <a:ext cx="9341275" cy="1280890"/>
          </a:xfrm>
        </p:spPr>
        <p:txBody>
          <a:bodyPr/>
          <a:lstStyle/>
          <a:p>
            <a:r>
              <a:rPr lang="en-US" dirty="0"/>
              <a:t>Your child starts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4465-009A-4BCF-8456-AA33F07F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337" y="1427356"/>
            <a:ext cx="9341275" cy="4806534"/>
          </a:xfrm>
        </p:spPr>
        <p:txBody>
          <a:bodyPr>
            <a:noAutofit/>
          </a:bodyPr>
          <a:lstStyle/>
          <a:p>
            <a:r>
              <a:rPr lang="en-US" sz="2200" dirty="0"/>
              <a:t>We as parents do not know</a:t>
            </a:r>
          </a:p>
          <a:p>
            <a:endParaRPr lang="en-US" sz="800" dirty="0"/>
          </a:p>
          <a:p>
            <a:r>
              <a:rPr lang="en-US" sz="2200" dirty="0"/>
              <a:t>If you do find out that your child is using.  Be your child best advocate</a:t>
            </a:r>
          </a:p>
          <a:p>
            <a:r>
              <a:rPr lang="en-US" sz="2200" dirty="0"/>
              <a:t>Be careful not to be an enabler</a:t>
            </a:r>
          </a:p>
          <a:p>
            <a:r>
              <a:rPr lang="en-US" sz="2200" dirty="0"/>
              <a:t>Your goal is to have your child want to quit using</a:t>
            </a:r>
          </a:p>
          <a:p>
            <a:r>
              <a:rPr lang="en-US" sz="2200" dirty="0"/>
              <a:t>Make sure that you do not alienate your child</a:t>
            </a:r>
          </a:p>
          <a:p>
            <a:r>
              <a:rPr lang="en-US" sz="2200" dirty="0">
                <a:solidFill>
                  <a:srgbClr val="002060"/>
                </a:solidFill>
              </a:rPr>
              <a:t>Approaching your child with a negative attitude will not end positively</a:t>
            </a:r>
            <a:endParaRPr lang="en-US" sz="2200" dirty="0"/>
          </a:p>
          <a:p>
            <a:pPr marL="0" indent="0">
              <a:buNone/>
            </a:pPr>
            <a:endParaRPr lang="en-US" sz="800" dirty="0"/>
          </a:p>
          <a:p>
            <a:r>
              <a:rPr lang="en-US" sz="2200" dirty="0"/>
              <a:t>If you loose a child you need grief counseling</a:t>
            </a:r>
          </a:p>
        </p:txBody>
      </p:sp>
    </p:spTree>
    <p:extLst>
      <p:ext uri="{BB962C8B-B14F-4D97-AF65-F5344CB8AC3E}">
        <p14:creationId xmlns:p14="http://schemas.microsoft.com/office/powerpoint/2010/main" val="129353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0139-337D-48F5-838D-EEE36CAB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757" y="624110"/>
            <a:ext cx="9162856" cy="1280890"/>
          </a:xfrm>
        </p:spPr>
        <p:txBody>
          <a:bodyPr/>
          <a:lstStyle/>
          <a:p>
            <a:r>
              <a:rPr lang="en-US" dirty="0"/>
              <a:t>How to talk to our children—Take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ECDF9-BB3C-4FDB-8CEC-091D19EE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756" y="2133600"/>
            <a:ext cx="9162856" cy="3777622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</a:rPr>
              <a:t>What is the right age to talk to your children?  How often?</a:t>
            </a:r>
          </a:p>
          <a:p>
            <a:r>
              <a:rPr lang="en-US" sz="2400" dirty="0">
                <a:solidFill>
                  <a:srgbClr val="002060"/>
                </a:solidFill>
              </a:rPr>
              <a:t>How to talk to your children—Role play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Role play how your children handle situations: school dance, party, any gathering with no </a:t>
            </a:r>
            <a:r>
              <a:rPr lang="en-US" sz="2000" dirty="0"/>
              <a:t>adult</a:t>
            </a:r>
            <a:r>
              <a:rPr lang="en-US" sz="2000" dirty="0">
                <a:solidFill>
                  <a:srgbClr val="002060"/>
                </a:solidFill>
              </a:rPr>
              <a:t> present. </a:t>
            </a: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Your child is offered a pill or a drink</a:t>
            </a: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Your child sees someone who has a blast on drugs</a:t>
            </a: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Someone pushes hard on your child a pill or drink.</a:t>
            </a: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Discuss the code of conduct among students where a student will not reveal another student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458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2C94-1D05-4451-BE63-B098E3E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talk to our children—Continue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C308-55D8-4F37-8E8F-397BC813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2060"/>
                </a:solidFill>
              </a:rPr>
              <a:t>Role play the situation when your child is in pain: after surgery, after an injury like volleyball, baseball, ballet, football, dance, tooth extract etc.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 doctor gives your child (or you) an opiate pain killer prescription. 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Suggestion: Agree to rescue your child—role play.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Role play the situation that your child comes home and say: “I messed up I used drugs and I need help”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272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16931</TotalTime>
  <Words>913</Words>
  <Application>Microsoft Office PowerPoint</Application>
  <PresentationFormat>Widescreen</PresentationFormat>
  <Paragraphs>112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Copernicus</vt:lpstr>
      <vt:lpstr>Wingdings</vt:lpstr>
      <vt:lpstr>Wingdings 3</vt:lpstr>
      <vt:lpstr>Wisp</vt:lpstr>
      <vt:lpstr>Know the signs, when and how to talk about drugs (opiates) </vt:lpstr>
      <vt:lpstr>Who will benefit from the information</vt:lpstr>
      <vt:lpstr>About Me</vt:lpstr>
      <vt:lpstr>Who’s at risk 14 – 45 / elderly</vt:lpstr>
      <vt:lpstr>What is addiction</vt:lpstr>
      <vt:lpstr>Path to opiate addition</vt:lpstr>
      <vt:lpstr>Your child starts using</vt:lpstr>
      <vt:lpstr>How to talk to our children—Take action</vt:lpstr>
      <vt:lpstr>How to talk to our children—Continue</vt:lpstr>
      <vt:lpstr>What to do if your child uses drugs</vt:lpstr>
      <vt:lpstr>It is your responsibility to keep yourself and your children safe</vt:lpstr>
      <vt:lpstr>The BTFMovement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help our children behave where drugs are around them</dc:title>
  <dc:creator>Avi Farah</dc:creator>
  <cp:lastModifiedBy>Avi Farah</cp:lastModifiedBy>
  <cp:revision>120</cp:revision>
  <dcterms:created xsi:type="dcterms:W3CDTF">2017-01-16T20:25:54Z</dcterms:created>
  <dcterms:modified xsi:type="dcterms:W3CDTF">2022-01-02T09:30:42Z</dcterms:modified>
</cp:coreProperties>
</file>