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2" r:id="rId3"/>
    <p:sldId id="286" r:id="rId4"/>
    <p:sldId id="299" r:id="rId5"/>
    <p:sldId id="257" r:id="rId6"/>
    <p:sldId id="258" r:id="rId7"/>
    <p:sldId id="259" r:id="rId8"/>
    <p:sldId id="269" r:id="rId9"/>
    <p:sldId id="295" r:id="rId10"/>
    <p:sldId id="278" r:id="rId11"/>
    <p:sldId id="277" r:id="rId12"/>
    <p:sldId id="302" r:id="rId13"/>
    <p:sldId id="260" r:id="rId14"/>
    <p:sldId id="268" r:id="rId15"/>
    <p:sldId id="281" r:id="rId16"/>
    <p:sldId id="282" r:id="rId17"/>
    <p:sldId id="301" r:id="rId18"/>
    <p:sldId id="271" r:id="rId19"/>
    <p:sldId id="274" r:id="rId20"/>
    <p:sldId id="275" r:id="rId21"/>
    <p:sldId id="288" r:id="rId22"/>
    <p:sldId id="289" r:id="rId23"/>
    <p:sldId id="280" r:id="rId24"/>
    <p:sldId id="296" r:id="rId25"/>
    <p:sldId id="264" r:id="rId26"/>
    <p:sldId id="266" r:id="rId27"/>
    <p:sldId id="265" r:id="rId28"/>
    <p:sldId id="29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 Farah" initials="AF" lastIdx="2" clrIdx="0">
    <p:extLst>
      <p:ext uri="{19B8F6BF-5375-455C-9EA6-DF929625EA0E}">
        <p15:presenceInfo xmlns:p15="http://schemas.microsoft.com/office/powerpoint/2012/main" userId="57e1894ce3458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00FF"/>
    <a:srgbClr val="009600"/>
    <a:srgbClr val="005024"/>
    <a:srgbClr val="007FAC"/>
    <a:srgbClr val="0099CC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35F96-BE09-4A7F-B9D7-0D16FF2648AD}" v="14" dt="2019-01-27T23:05:52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7" autoAdjust="0"/>
    <p:restoredTop sz="87472" autoAdjust="0"/>
  </p:normalViewPr>
  <p:slideViewPr>
    <p:cSldViewPr snapToGrid="0">
      <p:cViewPr varScale="1">
        <p:scale>
          <a:sx n="101" d="100"/>
          <a:sy n="101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36FC8-C8BC-4A8D-BB9A-0C89479524C5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5FCD3-2BE9-46B9-8BC5-E1F6FE85C0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4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assume that you know little of the Monad pattern or even never heard of it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have crossed the aha moment in understanding monads and believe that their use is a win when it comes to concurrent programming </a:t>
            </a:r>
          </a:p>
          <a:p>
            <a:endParaRPr lang="en-US" dirty="0"/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 goal is that after listening to this presentation you will</a:t>
            </a:r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Feel that Monads are valuable to concurrent programming</a:t>
            </a:r>
          </a:p>
          <a:p>
            <a:pPr marL="914400" lvl="3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Be able to use Monads in your own work right 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51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SQL refer to “Inner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while a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GroupJoin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in SQL what we call a “Left Outer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 not Unity or Castle Windsor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6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important screen</a:t>
            </a:r>
          </a:p>
          <a:p>
            <a:r>
              <a:rPr lang="en-US" dirty="0"/>
              <a:t>x is of type T</a:t>
            </a:r>
          </a:p>
          <a:p>
            <a:r>
              <a:rPr lang="en-US" dirty="0"/>
              <a:t>m is of type M&lt;T&gt;</a:t>
            </a:r>
          </a:p>
          <a:p>
            <a:r>
              <a:rPr lang="en-US" sz="1200" dirty="0"/>
              <a:t>g °  f is g(f(x))</a:t>
            </a:r>
          </a:p>
          <a:p>
            <a:r>
              <a:rPr lang="en-US" sz="1200" dirty="0"/>
              <a:t>Side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1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Haskell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8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there is a SequenceMonad.linq where I go over an explanation of the 3 rules that are satisfied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72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Park</a:t>
            </a:r>
          </a:p>
          <a:p>
            <a:pPr marL="228600" indent="-228600">
              <a:buAutoNum type="arabicPeriod"/>
            </a:pPr>
            <a:r>
              <a:rPr lang="en-US" dirty="0"/>
              <a:t>Nested if</a:t>
            </a:r>
          </a:p>
          <a:p>
            <a:pPr marL="228600" indent="-228600">
              <a:buAutoNum type="arabicPeriod"/>
            </a:pPr>
            <a:r>
              <a:rPr lang="en-US" dirty="0"/>
              <a:t>Impurity in one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static async Task&lt;R&gt; Bind&lt;T, R&gt;(this Task&lt;T&gt; m, Func&lt;T, Task&lt;R&gt;&gt; f) =&gt; await f(await </a:t>
            </a:r>
            <a:r>
              <a:rPr lang="en-US" dirty="0" err="1"/>
              <a:t>m.ConfigureAwait</a:t>
            </a:r>
            <a:r>
              <a:rPr lang="en-US" dirty="0"/>
              <a:t>(false)).</a:t>
            </a:r>
            <a:r>
              <a:rPr lang="en-US" dirty="0" err="1"/>
              <a:t>ConfigureAwait</a:t>
            </a:r>
            <a:r>
              <a:rPr lang="en-US" dirty="0"/>
              <a:t>(false);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select here is a </a:t>
            </a:r>
            <a:r>
              <a:rPr lang="en-US" dirty="0" err="1"/>
              <a:t>functor</a:t>
            </a:r>
            <a:r>
              <a:rPr lang="en-US" dirty="0"/>
              <a:t>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FCD3-2BE9-46B9-8BC5-E1F6FE85C0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9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7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2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8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5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9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9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8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635-ADDC-446F-B40D-1ED76711F990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0D5-50B0-4827-9AA9-6A610FBEEA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3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7635-ADDC-446F-B40D-1ED76711F990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870D5-50B0-4827-9AA9-6A610FBEEA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0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ifarah/Monad-PhillyCodeCamp2019.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avi-farah-82bb901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ainyquote.com/topics/monad-quot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pfxteam/2013/04/03/tasks-monads-and-linq/" TargetMode="External"/><Relationship Id="rId2" Type="http://schemas.openxmlformats.org/officeDocument/2006/relationships/hyperlink" Target="https://ericlippert.com/2013/02/21/monads-part-o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ncmagazine.blob.core.windows.net/edition43/dnc-mag-seventhanniv-single.pdf" TargetMode="External"/><Relationship Id="rId4" Type="http://schemas.openxmlformats.org/officeDocument/2006/relationships/hyperlink" Target="https://wiki.haskell.org/Mona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yorgey.wordpress.com/2009/01/12/abstraction-intuition-and-the-monad-tutorial-fallacy/" TargetMode="External"/><Relationship Id="rId2" Type="http://schemas.openxmlformats.org/officeDocument/2006/relationships/hyperlink" Target="https://wiki.haskell.org/Monad_law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haskell/comments/6bxk1v/why_monads_always_get_compared_to_burritos/#ampf=undefined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vi-farah-82bb901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github.com/avifarah/Monad-PhillyCodeCamp2019.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qpad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source.microsof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ferencesource.microsoft.com/mscorlib/A.html#7a86aba051da82dd" TargetMode="External"/><Relationship Id="rId4" Type="http://schemas.openxmlformats.org/officeDocument/2006/relationships/hyperlink" Target="https://referencesource.microsoft.com/mscorlib/A.html#3acf01620172c7f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3C6D-3671-40EF-BA51-AF21153DD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0413"/>
            <a:ext cx="9144000" cy="1077912"/>
          </a:xfrm>
        </p:spPr>
        <p:txBody>
          <a:bodyPr/>
          <a:lstStyle/>
          <a:p>
            <a:r>
              <a:rPr lang="en-US" dirty="0"/>
              <a:t>Monads in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B2F8F-E5FA-4754-944E-37EA6016C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2625"/>
            <a:ext cx="9144000" cy="3790950"/>
          </a:xfrm>
        </p:spPr>
        <p:txBody>
          <a:bodyPr>
            <a:normAutofit/>
          </a:bodyPr>
          <a:lstStyle/>
          <a:p>
            <a:r>
              <a:rPr lang="en-US" dirty="0"/>
              <a:t>What problems do Monads help solve</a:t>
            </a:r>
          </a:p>
          <a:p>
            <a:r>
              <a:rPr lang="en-US" dirty="0"/>
              <a:t>What are Monads</a:t>
            </a:r>
          </a:p>
          <a:p>
            <a:r>
              <a:rPr lang="en-US" dirty="0"/>
              <a:t>Are Monads used in the .Net framework</a:t>
            </a:r>
          </a:p>
          <a:p>
            <a:r>
              <a:rPr lang="en-US" dirty="0"/>
              <a:t>How can I use Monads to improve my own code</a:t>
            </a:r>
          </a:p>
          <a:p>
            <a:endParaRPr lang="en-US" dirty="0"/>
          </a:p>
          <a:p>
            <a:r>
              <a:rPr lang="en-US" dirty="0"/>
              <a:t>By Avi Farah</a:t>
            </a:r>
          </a:p>
          <a:p>
            <a:r>
              <a:rPr lang="en-US" dirty="0"/>
              <a:t>Pres/code: </a:t>
            </a:r>
            <a:r>
              <a:rPr lang="en-US" dirty="0">
                <a:hlinkClick r:id="rId3"/>
              </a:rPr>
              <a:t>https://github.com/avifarah/Monad-PhillyCodeCamp2019.2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4"/>
              </a:rPr>
              <a:t>https://www.linkedin.com/in/avi-farah-82bb901/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9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411-E040-4320-A8AF-BE8A5A83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C6F7-E25C-45CD-9D76-AF891154C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Compose function:</a:t>
            </a:r>
            <a:br>
              <a:rPr lang="en-US" dirty="0"/>
            </a:b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Func&lt;X, Z&gt;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Compose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&lt;X, Y, Z&gt;(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Func&lt;X, Y&gt;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   Func&lt;Y, Z&gt;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  x =&gt; g(f(x));</a:t>
            </a:r>
          </a:p>
          <a:p>
            <a:endParaRPr lang="en-US" dirty="0"/>
          </a:p>
          <a:p>
            <a:r>
              <a:rPr lang="en-US" dirty="0"/>
              <a:t>The problem with this </a:t>
            </a:r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Compose(..)</a:t>
            </a:r>
            <a:r>
              <a:rPr lang="en-US" dirty="0"/>
              <a:t> function is that it will not be able to operate on the Monadic types: M&lt;X&gt;, M&lt;Y&gt;, M&lt;Z&gt;.</a:t>
            </a:r>
          </a:p>
          <a:p>
            <a:r>
              <a:rPr lang="en-US" dirty="0"/>
              <a:t>Combining functions is the primary strength of monads.</a:t>
            </a:r>
          </a:p>
        </p:txBody>
      </p:sp>
    </p:spTree>
    <p:extLst>
      <p:ext uri="{BB962C8B-B14F-4D97-AF65-F5344CB8AC3E}">
        <p14:creationId xmlns:p14="http://schemas.microsoft.com/office/powerpoint/2010/main" val="68509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6B84-E69F-4212-AB87-AB9008D4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83" y="295275"/>
            <a:ext cx="10959517" cy="708666"/>
          </a:xfrm>
        </p:spPr>
        <p:txBody>
          <a:bodyPr/>
          <a:lstStyle/>
          <a:p>
            <a:r>
              <a:rPr lang="en-US" b="1" dirty="0"/>
              <a:t>Composition</a:t>
            </a:r>
            <a:r>
              <a:rPr lang="en-US" dirty="0"/>
              <a:t> using Monadic Bind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CEFC-2F20-4E00-AF7F-1115FC98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1003941"/>
            <a:ext cx="11367082" cy="565403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  <a:tab pos="36576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Maybe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{		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// Nullable&lt;T&gt;, you will also find it called Option&lt;T&gt;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Maybe(T value) { HasValue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_value = value; 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Maybe&lt;T&gt; Null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Maybe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Value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(!HasValue)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_value; } 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HasValue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_value;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MaybeExtension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Maybe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Wrap&lt;T&gt;(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value)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Maybe&lt;T&gt;(value); 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Maybe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&lt;R&gt; Bind&lt;T, R&gt;(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Maybe&lt;T&gt; m, Func&lt;T, Maybe&lt;R&gt;&gt; f) =&gt;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m.HasValue ? f(m.Value) : Maybe&lt;R&gt;.Null;	</a:t>
            </a:r>
            <a:r>
              <a:rPr lang="en-US" sz="1400" dirty="0">
                <a:solidFill>
                  <a:srgbClr val="009600"/>
                </a:solidFill>
                <a:latin typeface="Consolas" panose="020B0609020204030204" pitchFamily="49" charset="0"/>
              </a:rPr>
              <a:t>// Left Identity:  Wrap(x).Bind(f) == f(x)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										</a:t>
            </a:r>
            <a:r>
              <a:rPr lang="en-US" sz="1400" dirty="0">
                <a:solidFill>
                  <a:srgbClr val="009600"/>
                </a:solidFill>
                <a:latin typeface="Consolas" panose="020B0609020204030204" pitchFamily="49" charset="0"/>
              </a:rPr>
              <a:t>// Right Identity: m.Bind(Wrap) == m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en-US" sz="1400" dirty="0">
                <a:solidFill>
                  <a:srgbClr val="009600"/>
                </a:solidFill>
                <a:latin typeface="Consolas" panose="020B0609020204030204" pitchFamily="49" charset="0"/>
              </a:rPr>
              <a:t>// Associative: </a:t>
            </a:r>
            <a:r>
              <a:rPr lang="de-DE" sz="1400" dirty="0">
                <a:solidFill>
                  <a:srgbClr val="009600"/>
                </a:solidFill>
                <a:latin typeface="Consolas" panose="020B0609020204030204" pitchFamily="49" charset="0"/>
              </a:rPr>
              <a:t>m.Bind(g </a:t>
            </a:r>
            <a:r>
              <a:rPr lang="en-US" sz="1400" dirty="0">
                <a:solidFill>
                  <a:srgbClr val="009600"/>
                </a:solidFill>
                <a:latin typeface="Consolas" panose="020B0609020204030204" pitchFamily="49" charset="0"/>
              </a:rPr>
              <a:t>° f</a:t>
            </a:r>
            <a:r>
              <a:rPr lang="de-DE" sz="1400" dirty="0">
                <a:solidFill>
                  <a:srgbClr val="009600"/>
                </a:solidFill>
                <a:latin typeface="Consolas" panose="020B0609020204030204" pitchFamily="49" charset="0"/>
              </a:rPr>
              <a:t>) == </a:t>
            </a:r>
            <a:r>
              <a:rPr lang="en-US" sz="1400" dirty="0">
                <a:solidFill>
                  <a:srgbClr val="009600"/>
                </a:solidFill>
                <a:latin typeface="Consolas" panose="020B0609020204030204" pitchFamily="49" charset="0"/>
              </a:rPr>
              <a:t>m.</a:t>
            </a:r>
            <a:r>
              <a:rPr lang="de-DE" sz="1400" dirty="0">
                <a:solidFill>
                  <a:srgbClr val="009600"/>
                </a:solidFill>
                <a:latin typeface="Consolas" panose="020B0609020204030204" pitchFamily="49" charset="0"/>
              </a:rPr>
              <a:t>Bind(f).Bind(g)</a:t>
            </a:r>
            <a:br>
              <a:rPr lang="de-DE" sz="1400" dirty="0">
                <a:solidFill>
                  <a:srgbClr val="009600"/>
                </a:solidFill>
                <a:latin typeface="Consolas" panose="020B0609020204030204" pitchFamily="49" charset="0"/>
              </a:rPr>
            </a:br>
            <a:r>
              <a:rPr lang="de-DE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// log       : int -&gt; Maybe&lt;double&gt;</a:t>
            </a:r>
            <a:br>
              <a:rPr lang="de-DE" sz="1400" dirty="0">
                <a:solidFill>
                  <a:srgbClr val="009600"/>
                </a:solidFill>
                <a:latin typeface="Consolas" panose="020B0609020204030204" pitchFamily="49" charset="0"/>
              </a:rPr>
            </a:br>
            <a:r>
              <a:rPr lang="de-DE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// toDecimal : double -&gt; Maybe&lt;decimal&gt;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Maybe&lt;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log = x =&gt; x &gt; </a:t>
            </a:r>
            <a:r>
              <a:rPr lang="en-US" sz="14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Maybe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&gt;(Math.Log(x)) : Maybe&lt;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&gt;.Null;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Maybe&lt;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y =&gt;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(y) &lt;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Maybe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)y) : Maybe&lt;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&gt;.Null;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Func&lt;X, Maybe&lt;Z&gt;&gt; Compose&lt;X, Y, Z&gt;(</a:t>
            </a:r>
            <a:r>
              <a:rPr lang="en-US" sz="1400" b="1" dirty="0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Func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&lt;X, </a:t>
            </a:r>
            <a:r>
              <a:rPr lang="en-US" sz="1400" b="1" dirty="0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Maybe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&lt;Y&gt;&gt; f, </a:t>
            </a:r>
            <a:r>
              <a:rPr lang="en-US" sz="1400" b="1" dirty="0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Func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&lt;Y, </a:t>
            </a:r>
            <a:r>
              <a:rPr lang="en-US" sz="1400" b="1" dirty="0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Maybe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&lt;Z&gt;&gt; g) =&gt; x =&gt; f(x).Bind(g);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9600"/>
                </a:solidFill>
                <a:latin typeface="Consolas" panose="020B0609020204030204" pitchFamily="49" charset="0"/>
              </a:rPr>
            </a:br>
            <a:r>
              <a:rPr lang="de-DE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// Encapsulation of side effects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Maybe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combine = Compose(log,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 = combine(</a:t>
            </a:r>
            <a:r>
              <a:rPr lang="en-US" sz="1400" dirty="0">
                <a:solidFill>
                  <a:srgbClr val="C81EF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		</a:t>
            </a:r>
            <a:r>
              <a:rPr lang="en-US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// 0.693147180559945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41414"/>
                </a:solidFill>
                <a:latin typeface="Consolas" panose="020B0609020204030204" pitchFamily="49" charset="0"/>
              </a:rPr>
              <a:t>$"Expected: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81EFA"/>
                </a:solidFill>
                <a:latin typeface="Consolas" panose="020B0609020204030204" pitchFamily="49" charset="0"/>
              </a:rPr>
              <a:t>2.0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)}{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Environment.NewLine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B41414"/>
                </a:solidFill>
                <a:latin typeface="Consolas" panose="020B0609020204030204" pitchFamily="49" charset="0"/>
              </a:rPr>
              <a:t>Actual  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{c}</a:t>
            </a:r>
            <a:r>
              <a:rPr lang="en-US" sz="1400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  <a:tab pos="3657600" algn="l"/>
              </a:tabLst>
            </a:pPr>
            <a:r>
              <a:rPr lang="en-US" sz="1400" b="1" dirty="0">
                <a:solidFill>
                  <a:srgbClr val="009600"/>
                </a:solidFill>
                <a:latin typeface="Consolas" panose="020B0609020204030204" pitchFamily="49" charset="0"/>
              </a:rPr>
              <a:t>// Nested if replacement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241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8D45-D54F-4B55-BB93-9B46C4F4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Sequence Monad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C467-70AE-4B2E-A581-DEDC2211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000" dirty="0"/>
              <a:t>But in simple substances the influence of one monad over another is ideal only. </a:t>
            </a:r>
            <a:br>
              <a:rPr lang="en-US" sz="2000" dirty="0"/>
            </a:br>
            <a:r>
              <a:rPr lang="en-US" sz="2000" dirty="0"/>
              <a:t>Gottfried Leibniz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https://www.brainyquote.com/topics/monad-quotes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644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D523-BC6D-4AFE-8113-309CFC72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658475" cy="1325563"/>
          </a:xfrm>
        </p:spPr>
        <p:txBody>
          <a:bodyPr/>
          <a:lstStyle/>
          <a:p>
            <a:r>
              <a:rPr lang="en-US" b="1" dirty="0"/>
              <a:t>Where</a:t>
            </a:r>
            <a:r>
              <a:rPr lang="en-US" dirty="0"/>
              <a:t> defined by using Bind (SelectMany)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1F51-4E63-4F1E-BB95-4AA69C6E0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90688"/>
            <a:ext cx="11017704" cy="466656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WhereHelper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 item,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predicate)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(predicate(item))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600" dirty="0">
                <a:solidFill>
                  <a:srgbClr val="0096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2600" dirty="0">
                <a:solidFill>
                  <a:srgbClr val="009600"/>
                </a:solidFill>
                <a:latin typeface="Consolas" panose="020B0609020204030204" pitchFamily="49" charset="0"/>
              </a:rPr>
              <a:t>See definition of Where (in sourceof.net):</a:t>
            </a:r>
            <a:br>
              <a:rPr lang="en-US" sz="2600" dirty="0">
                <a:solidFill>
                  <a:srgbClr val="0096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9600"/>
                </a:solidFill>
                <a:latin typeface="Consolas" panose="020B0609020204030204" pitchFamily="49" charset="0"/>
              </a:rPr>
              <a:t>// </a:t>
            </a:r>
            <a:r>
              <a:rPr lang="en-US" sz="1900" dirty="0">
                <a:solidFill>
                  <a:srgbClr val="009600"/>
                </a:solidFill>
                <a:latin typeface="Consolas" panose="020B0609020204030204" pitchFamily="49" charset="0"/>
              </a:rPr>
              <a:t>https://referencesource.microsoft.com/#System.Core/System/Linq/Enumerable.cs,e73922753675387a</a:t>
            </a:r>
            <a:br>
              <a:rPr lang="en-US" sz="2600" dirty="0">
                <a:solidFill>
                  <a:srgbClr val="0096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 items,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p) 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items.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SelectMany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item.WhereHelper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(p));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  <a:tabLst>
                <a:tab pos="461963" algn="l"/>
              </a:tabLst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61963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Example: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 =&gt; n %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(i);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8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8BB3-939A-4D47-B7CF-2718B45B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  <a:r>
              <a:rPr lang="en-US" dirty="0"/>
              <a:t> defined by using Bind (SelectMany)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46CA-9B04-4593-A9E6-E26E8E06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7FA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&lt;R&gt; 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SelectHelper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&lt;A, R&gt;(A item, </a:t>
            </a:r>
            <a:r>
              <a:rPr lang="en-US" sz="3000" dirty="0">
                <a:solidFill>
                  <a:srgbClr val="007FA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&lt;A, R&gt; projection) </a:t>
            </a:r>
            <a:b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b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projection(item);</a:t>
            </a:r>
            <a:b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endParaRPr lang="en-US" sz="2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600" dirty="0">
                <a:solidFill>
                  <a:srgbClr val="0096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See definition of Select in sourceof.net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600" dirty="0">
                <a:solidFill>
                  <a:srgbClr val="0096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96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https://referencesource.microsoft.com/#System.Core/System/Linq/Enumerable.cs,5c652c53e80df013</a:t>
            </a:r>
            <a:br>
              <a:rPr lang="en-US" sz="2600" dirty="0">
                <a:solidFill>
                  <a:srgbClr val="0096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7FA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&lt;R&gt; </a:t>
            </a:r>
            <a:r>
              <a:rPr lang="en-US" sz="3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&lt;A, R&gt;(</a:t>
            </a:r>
            <a:b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7FA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&lt;A&gt; items, </a:t>
            </a:r>
            <a:r>
              <a:rPr lang="en-US" sz="3000" dirty="0">
                <a:solidFill>
                  <a:srgbClr val="007FA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&lt;A, R&gt; projection) =&gt;</a:t>
            </a:r>
            <a:b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items.</a:t>
            </a:r>
            <a:r>
              <a:rPr lang="en-US" sz="3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SelectMany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 =&gt; 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SelectHelper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(item, projection));</a:t>
            </a:r>
            <a:b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endParaRPr lang="en-US" sz="30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3600" dirty="0">
              <a:solidFill>
                <a:srgbClr val="00000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36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Example: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FA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original = </a:t>
            </a:r>
            <a:r>
              <a:rPr lang="en-US" dirty="0">
                <a:solidFill>
                  <a:srgbClr val="007FA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.Range(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FA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query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original.Select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(num =&gt; num +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			</a:t>
            </a:r>
            <a:r>
              <a:rPr lang="en-US" sz="1800" dirty="0">
                <a:solidFill>
                  <a:srgbClr val="009600"/>
                </a:solidFill>
                <a:latin typeface="Consolas" panose="020B0609020204030204" pitchFamily="49" charset="0"/>
              </a:rPr>
              <a:t>// 100, 101, 102, 103, 104, 105, 106, 107, 108, 109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9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D816-AFCF-4978-8379-8AE1D3C0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400"/>
          </a:xfrm>
        </p:spPr>
        <p:txBody>
          <a:bodyPr/>
          <a:lstStyle/>
          <a:p>
            <a:r>
              <a:rPr lang="en-US" b="1" dirty="0"/>
              <a:t>Join</a:t>
            </a:r>
            <a:r>
              <a:rPr lang="en-US" dirty="0"/>
              <a:t> defined by using Bind (SelectMany)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BC3C-982A-439D-B60B-9D2726AD3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95935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JoinExample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IEnumerable&lt;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JoinHelper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o,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IEnumerable&lt;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inners,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Func&lt;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outerKeySelector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Func&lt;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innerKeySelector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inners.Where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outerKeySelector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(o).Equals(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innerKeySelector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(i)));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9600"/>
                </a:solidFill>
                <a:latin typeface="Consolas" panose="020B0609020204030204" pitchFamily="49" charset="0"/>
              </a:rPr>
              <a:t>	// See definition of Join in sourceof.net</a:t>
            </a:r>
            <a:br>
              <a:rPr lang="en-US" sz="1600" dirty="0">
                <a:solidFill>
                  <a:srgbClr val="0096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9600"/>
                </a:solidFill>
                <a:latin typeface="Consolas" panose="020B0609020204030204" pitchFamily="49" charset="0"/>
              </a:rPr>
              <a:t>	// </a:t>
            </a:r>
            <a:r>
              <a:rPr lang="en-US" sz="1400" dirty="0">
                <a:solidFill>
                  <a:srgbClr val="009600"/>
                </a:solidFill>
                <a:latin typeface="Consolas" panose="020B0609020204030204" pitchFamily="49" charset="0"/>
              </a:rPr>
              <a:t>https://referencesource.microsoft.com/#System.Core/System/Linq/Enumerable.cs,c483e0663f3b76e5</a:t>
            </a:r>
            <a:br>
              <a:rPr lang="en-US" sz="1600" dirty="0">
                <a:solidFill>
                  <a:srgbClr val="0096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IEnumerable&lt;TResult&gt;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TResult&gt;(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IEnumerable&lt;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outer, IEnumerable&lt;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inner,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Func&lt;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outerKeySelector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Func&lt;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innerKeySelector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Func&lt;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TResult&gt;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SelectMany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o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o.JoinHelper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(inner,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outerKeySelector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innerKeySelector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(o, i)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i));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>
                <a:solidFill>
                  <a:srgbClr val="000000"/>
                </a:solidFill>
              </a:rPr>
              <a:t>See </a:t>
            </a:r>
            <a:r>
              <a:rPr lang="en-US" dirty="0" err="1">
                <a:solidFill>
                  <a:srgbClr val="000000"/>
                </a:solidFill>
              </a:rPr>
              <a:t>Join.linq</a:t>
            </a:r>
            <a:r>
              <a:rPr lang="en-US" dirty="0">
                <a:solidFill>
                  <a:srgbClr val="000000"/>
                </a:solidFill>
              </a:rPr>
              <a:t> for an example</a:t>
            </a:r>
          </a:p>
        </p:txBody>
      </p:sp>
    </p:spTree>
    <p:extLst>
      <p:ext uri="{BB962C8B-B14F-4D97-AF65-F5344CB8AC3E}">
        <p14:creationId xmlns:p14="http://schemas.microsoft.com/office/powerpoint/2010/main" val="140008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C0D6-75AF-4A0B-BF48-51AA744C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87C5-F547-40A1-96D6-7A273D32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Bind is the Swiss Army Knife of the Monad pattern.</a:t>
            </a:r>
          </a:p>
        </p:txBody>
      </p:sp>
    </p:spTree>
    <p:extLst>
      <p:ext uri="{BB962C8B-B14F-4D97-AF65-F5344CB8AC3E}">
        <p14:creationId xmlns:p14="http://schemas.microsoft.com/office/powerpoint/2010/main" val="345322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1222-67D3-4B04-8802-967A248C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Async Monad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0DC7-3D4F-44E9-886D-1A986307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Let’s apply what we learned thus far to the Async monad</a:t>
            </a:r>
          </a:p>
        </p:txBody>
      </p:sp>
    </p:spTree>
    <p:extLst>
      <p:ext uri="{BB962C8B-B14F-4D97-AF65-F5344CB8AC3E}">
        <p14:creationId xmlns:p14="http://schemas.microsoft.com/office/powerpoint/2010/main" val="232946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A05A-6810-4F70-9B0B-15B6C0F3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0848975" cy="1158875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Async Monad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5564-88D8-4FC5-AC0E-5CE33A03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4000"/>
            <a:ext cx="11268075" cy="496887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&lt;T&gt; Wrap&lt;T&gt;(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T value) =&gt; </a:t>
            </a:r>
            <a:r>
              <a:rPr lang="en-US" sz="18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.FromResult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(value);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Task&lt;R&gt; Bind(Task&lt;T&gt; m, Func&lt;T, Task&lt;R&gt;&gt;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continueWith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) { .. }</a:t>
            </a:r>
            <a:b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// .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ConfigureAwait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(false) is withheld for clarity</a:t>
            </a:r>
            <a:br>
              <a:rPr lang="de-DE" sz="1800" b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 static 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&lt;R&gt;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&lt;T, R&gt;(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&lt;T&gt; m,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&lt;T,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&lt;R&gt;&gt; f)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{								</a:t>
            </a:r>
            <a:r>
              <a:rPr lang="en-US" sz="1800" dirty="0">
                <a:solidFill>
                  <a:srgbClr val="009600"/>
                </a:solidFill>
                <a:latin typeface="Consolas" panose="020B0609020204030204" pitchFamily="49" charset="0"/>
              </a:rPr>
              <a:t>// Left Identity:  Wrap(x).Bind(f) == f(x)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m;			</a:t>
            </a:r>
            <a:r>
              <a:rPr lang="en-US" sz="1800" dirty="0">
                <a:solidFill>
                  <a:srgbClr val="009600"/>
                </a:solidFill>
                <a:latin typeface="Consolas" panose="020B0609020204030204" pitchFamily="49" charset="0"/>
              </a:rPr>
              <a:t>// Right Identity: </a:t>
            </a:r>
            <a:r>
              <a:rPr lang="en-US" sz="1800" dirty="0" err="1">
                <a:solidFill>
                  <a:srgbClr val="009600"/>
                </a:solidFill>
                <a:latin typeface="Consolas" panose="020B0609020204030204" pitchFamily="49" charset="0"/>
              </a:rPr>
              <a:t>m.Bind</a:t>
            </a:r>
            <a:r>
              <a:rPr lang="en-US" sz="1800" dirty="0">
                <a:solidFill>
                  <a:srgbClr val="009600"/>
                </a:solidFill>
                <a:latin typeface="Consolas" panose="020B0609020204030204" pitchFamily="49" charset="0"/>
              </a:rPr>
              <a:t>(Wrap) == m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f(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n-US" sz="1800" dirty="0">
                <a:solidFill>
                  <a:srgbClr val="009600"/>
                </a:solidFill>
                <a:latin typeface="Consolas" panose="020B0609020204030204" pitchFamily="49" charset="0"/>
              </a:rPr>
              <a:t>// Associative:    m.</a:t>
            </a:r>
            <a:r>
              <a:rPr lang="de-DE" sz="1800" dirty="0">
                <a:solidFill>
                  <a:srgbClr val="009600"/>
                </a:solidFill>
                <a:latin typeface="Consolas" panose="020B0609020204030204" pitchFamily="49" charset="0"/>
              </a:rPr>
              <a:t>Bind(f).Bind(g) == m.Bind(g </a:t>
            </a:r>
            <a:r>
              <a:rPr lang="en-US" sz="1800" dirty="0">
                <a:solidFill>
                  <a:srgbClr val="009600"/>
                </a:solidFill>
                <a:latin typeface="Consolas" panose="020B0609020204030204" pitchFamily="49" charset="0"/>
              </a:rPr>
              <a:t>° f</a:t>
            </a:r>
            <a:r>
              <a:rPr lang="de-DE" sz="1800" dirty="0">
                <a:solidFill>
                  <a:srgbClr val="0096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Task&lt;R&gt;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SelectMany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&lt;T, R&gt;(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Task&lt;T&gt; m, Func&lt;T, Task&lt;R&gt;&gt; f) =&gt; m.Bind(f);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public static 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&lt;R&gt;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SelectMany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TMid, R&gt;(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&gt; outer,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&lt;TMid&gt;&gt; f,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TMid, R&gt;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selector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{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outer;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TMid inner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f(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selector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inner);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33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B241-4C51-43CE-AA86-00E379A4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Analogies to the sequence Monad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2E58-81AE-4014-BFB3-0DEDC380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90" y="1863633"/>
            <a:ext cx="11179629" cy="431332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public static 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&lt;T&gt;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&lt;T&gt;(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&lt;T&gt; source,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&gt; predicate)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{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source;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(!predicate(t))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t;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4114800" algn="l"/>
                <a:tab pos="4572000" algn="l"/>
                <a:tab pos="5029200" algn="l"/>
                <a:tab pos="5486400" algn="l"/>
              </a:tabLst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Task&lt;R&gt;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&lt;T, R&gt;(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Task&lt;T&gt; m, Func&lt;T, R&gt; map)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=&gt; map(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Task&lt;R&gt;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&lt;T, R&gt;(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Task&lt;T&gt; m, Func&lt;T, R&gt; projection)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=&gt; projection(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4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BFA1-631D-486D-8C32-C1D731FE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0668-92F1-4908-A589-BD711D2C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problems do monads help solve</a:t>
            </a:r>
          </a:p>
          <a:p>
            <a:r>
              <a:rPr lang="en-US" dirty="0"/>
              <a:t>What are monads</a:t>
            </a:r>
          </a:p>
          <a:p>
            <a:r>
              <a:rPr lang="en-US" dirty="0"/>
              <a:t>Where are monads used in the .Net Framework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Maybe and Sequence monad</a:t>
            </a:r>
          </a:p>
          <a:p>
            <a:r>
              <a:rPr lang="en-US" dirty="0"/>
              <a:t>Async monad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The benefits of the monad pattern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39679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63B-05E1-4AB9-853D-832EEDA2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the analogy to Sequence Monad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7B5F-08FC-45FA-836A-3050738F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552575"/>
            <a:ext cx="11277600" cy="462438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500" dirty="0">
                <a:solidFill>
                  <a:srgbClr val="009600"/>
                </a:solidFill>
                <a:latin typeface="Consolas" panose="020B0609020204030204" pitchFamily="49" charset="0"/>
              </a:rPr>
              <a:t>// Join(..) in analogy to SQL it is SELECT INNER JOIN ...</a:t>
            </a:r>
            <a:br>
              <a:rPr lang="en-US" sz="1500" dirty="0">
                <a:solidFill>
                  <a:srgbClr val="009600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public static async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&lt;V&gt;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Join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&lt;T, U, K, V&gt;(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&lt;T&gt; source,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&lt;U&gt; inner,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&lt;T, K&gt;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outerKeySelector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&lt;U, K&gt;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innerKeySelector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&lt;T, U, V&gt;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resultSelector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{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await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.WhenAll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(source, inner);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(!</a:t>
            </a:r>
            <a:r>
              <a:rPr lang="en-US" sz="15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EqualityComparer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&lt;K&gt;.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Default.Equals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outerKeySelector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s.Result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innerKeySelector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inner.Result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)))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resultSelector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source.Result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inner.Result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);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endParaRPr lang="en-US" sz="1500" dirty="0"/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endParaRPr lang="en-US" sz="1500" dirty="0"/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500" dirty="0">
                <a:solidFill>
                  <a:srgbClr val="009600"/>
                </a:solidFill>
                <a:latin typeface="Consolas" panose="020B0609020204030204" pitchFamily="49" charset="0"/>
              </a:rPr>
              <a:t>// </a:t>
            </a:r>
            <a:r>
              <a:rPr lang="en-US" sz="1500" dirty="0" err="1">
                <a:solidFill>
                  <a:srgbClr val="009600"/>
                </a:solidFill>
                <a:latin typeface="Consolas" panose="020B0609020204030204" pitchFamily="49" charset="0"/>
              </a:rPr>
              <a:t>GroupJoin</a:t>
            </a:r>
            <a:r>
              <a:rPr lang="en-US" sz="1500" dirty="0">
                <a:solidFill>
                  <a:srgbClr val="009600"/>
                </a:solidFill>
                <a:latin typeface="Consolas" panose="020B0609020204030204" pitchFamily="49" charset="0"/>
              </a:rPr>
              <a:t>(..) in analogy to SQL it is SELECT LEFT OUTER JOIN ... </a:t>
            </a:r>
            <a:br>
              <a:rPr lang="en-US" sz="1500" dirty="0">
                <a:solidFill>
                  <a:srgbClr val="009600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public static async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&lt;V&gt;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GroupJoin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&lt;T, U, K, V&gt;(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&lt;T&gt; source,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&lt;U&gt; inner,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Func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&lt;T, K&gt;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outerKeySelector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&lt;U, K&gt;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innerKeySelector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Func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&lt;T, </a:t>
            </a:r>
            <a:r>
              <a:rPr lang="en-US" sz="1500" dirty="0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&lt;U&gt;, V&gt;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resultSelector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{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await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source;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resultSelector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(t,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inner.Where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(u =&gt; </a:t>
            </a:r>
            <a:r>
              <a:rPr lang="en-US" sz="1500" dirty="0" err="1">
                <a:solidFill>
                  <a:srgbClr val="4BACC6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EqualityComparer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&lt;K&gt;.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Default.Equals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outerKeySelector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(t),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innerKeySelector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(u))));</a:t>
            </a:r>
            <a:b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50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E1E6-B1FC-4F6D-B0A7-F845F29A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helpful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7464-189F-4BF8-A3E1-448D3FB6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000" dirty="0">
                <a:solidFill>
                  <a:srgbClr val="009600"/>
                </a:solidFill>
                <a:latin typeface="Consolas" panose="020B0609020204030204" pitchFamily="49" charset="0"/>
              </a:rPr>
              <a:t>// The Tap operator is useful to bridge void functions (such as logging)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9600"/>
                </a:solidFill>
                <a:latin typeface="Consolas" panose="020B0609020204030204" pitchFamily="49" charset="0"/>
              </a:rPr>
              <a:t>// in a composition without having to create additional code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Task&lt;T&gt;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&lt;T&gt;(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Task&lt;T&gt; m, Action&lt;T&gt; action)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action(t);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83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1E77-DB52-429E-B653-F5C2C912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31FD-B389-4772-82B7-154B1009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Defining all the LINQ functions allows us to use the LINQ machinery with the Task or Async Monad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Predictor of total cost of pizza for code camp 2019</a:t>
            </a:r>
          </a:p>
          <a:p>
            <a:pPr lvl="1"/>
            <a:r>
              <a:rPr lang="en-US" dirty="0"/>
              <a:t>Number of attendees, N: a random number between 100 </a:t>
            </a:r>
            <a:r>
              <a:rPr lang="en-US"/>
              <a:t>- 500</a:t>
            </a:r>
            <a:endParaRPr lang="en-US" dirty="0"/>
          </a:p>
          <a:p>
            <a:pPr lvl="1"/>
            <a:r>
              <a:rPr lang="en-US" dirty="0"/>
              <a:t>Every attendee has and ID (a GUID) and number of slices consumed (1 – 7, randomly generated)</a:t>
            </a:r>
          </a:p>
          <a:p>
            <a:pPr lvl="1"/>
            <a:r>
              <a:rPr lang="en-US" dirty="0"/>
              <a:t>Cost per slice: $2.50</a:t>
            </a:r>
          </a:p>
        </p:txBody>
      </p:sp>
    </p:spTree>
    <p:extLst>
      <p:ext uri="{BB962C8B-B14F-4D97-AF65-F5344CB8AC3E}">
        <p14:creationId xmlns:p14="http://schemas.microsoft.com/office/powerpoint/2010/main" val="320342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4BDD-5460-496D-A4DF-C6C28CE9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benefits of the Monad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1F00-B17F-4182-B807-148EE09D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5124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monad pattern allows the developer to break up long functions into smaller functions.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Benefits of the Monad Pattern in concurrency:</a:t>
            </a:r>
            <a:br>
              <a:rPr lang="en-US" dirty="0"/>
            </a:br>
            <a:r>
              <a:rPr lang="en-US" dirty="0"/>
              <a:t>Best practices for concurrency are reminiscent of FP concepts:</a:t>
            </a:r>
          </a:p>
          <a:p>
            <a:pPr lvl="1"/>
            <a:r>
              <a:rPr lang="en-US" dirty="0"/>
              <a:t>Use immutable types for return values</a:t>
            </a:r>
          </a:p>
          <a:p>
            <a:pPr lvl="1"/>
            <a:r>
              <a:rPr lang="en-US" dirty="0"/>
              <a:t>Use pure methods in tasks</a:t>
            </a:r>
          </a:p>
          <a:p>
            <a:pPr lvl="1"/>
            <a:r>
              <a:rPr lang="en-US" dirty="0"/>
              <a:t>Use the continuation model to avoid unnecessary blocking</a:t>
            </a:r>
          </a:p>
          <a:p>
            <a:r>
              <a:rPr lang="en-US" dirty="0"/>
              <a:t>With monads we aim to control functions with side effects, providing a mechanism to isolate side effects to a limited number of functions, without having values from impure functions float around the rest of the pure program.  </a:t>
            </a:r>
            <a:r>
              <a:rPr lang="en-US" b="1" i="1" dirty="0"/>
              <a:t>For this reason, monads are useful in designing and implementing concurrent applications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91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1409-7FCC-487D-9BA4-849547B6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</a:t>
            </a:r>
            <a:b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0907-4616-475C-A677-6688B09F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cases for the Monad pattern</a:t>
            </a:r>
          </a:p>
          <a:p>
            <a:endParaRPr lang="en-US" sz="800" dirty="0"/>
          </a:p>
          <a:p>
            <a:pPr lvl="1"/>
            <a:r>
              <a:rPr lang="en-US" dirty="0"/>
              <a:t>Maybe&lt;T&gt; monad is used for nested if where a context appropriate check returns a Maybe&lt;T&gt; or </a:t>
            </a:r>
            <a:r>
              <a:rPr lang="en-US" dirty="0" err="1"/>
              <a:t>Maybe.Null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Bind(..) can be used whenever you can break a long process into multiple functions, one function’s output is the input of the next.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there is a need for Task.(Select, Where, Join, </a:t>
            </a:r>
            <a:r>
              <a:rPr lang="en-US" dirty="0" err="1"/>
              <a:t>GroupJoin</a:t>
            </a:r>
            <a:r>
              <a:rPr lang="en-US" dirty="0"/>
              <a:t>) then the machinery is available like in a library</a:t>
            </a:r>
          </a:p>
          <a:p>
            <a:pPr lvl="1"/>
            <a:r>
              <a:rPr lang="en-US" dirty="0"/>
              <a:t>Use a Lift extension function to homogenize a heterogeneous set of tasks </a:t>
            </a:r>
          </a:p>
          <a:p>
            <a:pPr lvl="1"/>
            <a:r>
              <a:rPr lang="en-US"/>
              <a:t>Encapsulate </a:t>
            </a:r>
            <a:r>
              <a:rPr lang="en-US" dirty="0"/>
              <a:t>side effects of task functions into a small number ContinueWith subtasks’ function</a:t>
            </a:r>
          </a:p>
        </p:txBody>
      </p:sp>
    </p:spTree>
    <p:extLst>
      <p:ext uri="{BB962C8B-B14F-4D97-AF65-F5344CB8AC3E}">
        <p14:creationId xmlns:p14="http://schemas.microsoft.com/office/powerpoint/2010/main" val="1951739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7739-EB25-42E7-AB87-3B74B90D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950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E539F-8C8A-46FE-A1C5-FF70A5F5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Eric Lippert explains Monads: </a:t>
            </a:r>
            <a:r>
              <a:rPr lang="en-US" sz="2200" dirty="0">
                <a:hlinkClick r:id="rId2"/>
              </a:rPr>
              <a:t>https://ericlippert.com/2013/02/21/monads-part-one/</a:t>
            </a:r>
            <a:endParaRPr lang="en-US" sz="2200" dirty="0"/>
          </a:p>
          <a:p>
            <a:endParaRPr lang="en-US" dirty="0"/>
          </a:p>
          <a:p>
            <a:r>
              <a:rPr lang="en-US" dirty="0"/>
              <a:t>Stephen Toub explains Task Monads: </a:t>
            </a:r>
            <a:r>
              <a:rPr lang="en-US" sz="2200" dirty="0">
                <a:hlinkClick r:id="rId3"/>
              </a:rPr>
              <a:t>https://blogs.msdn.microsoft.com/pfxteam/2013/04/03/tasks-monads-and-linq/</a:t>
            </a:r>
            <a:endParaRPr lang="en-US" sz="2200" dirty="0"/>
          </a:p>
          <a:p>
            <a:endParaRPr lang="en-US" dirty="0"/>
          </a:p>
          <a:p>
            <a:r>
              <a:rPr lang="en-US" dirty="0"/>
              <a:t>Book: Concurrency in .NET Modern Patterns of concurrent and parallel programming, by Riccardo Terrel</a:t>
            </a:r>
          </a:p>
          <a:p>
            <a:endParaRPr lang="en-US" dirty="0"/>
          </a:p>
          <a:p>
            <a:r>
              <a:rPr lang="en-US" dirty="0"/>
              <a:t>Haskell explanation of Monads:  </a:t>
            </a:r>
            <a:r>
              <a:rPr lang="en-US" sz="2200" dirty="0">
                <a:hlinkClick r:id="rId4"/>
              </a:rPr>
              <a:t>https://wiki.haskell.org/Monad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DotNetCurry, </a:t>
            </a:r>
            <a:r>
              <a:rPr lang="en-US" sz="2400" dirty="0">
                <a:hlinkClick r:id="rId5"/>
              </a:rPr>
              <a:t>https://dncmagazine.blob.core.windows.net/edition43/dnc-mag-seventhanniv-single.pdf</a:t>
            </a:r>
            <a:r>
              <a:rPr lang="en-US" sz="2200" dirty="0"/>
              <a:t>, THE MAYBE MONAD by Yacoub Massad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54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E0AF-49E5-4335-BE77-FA405A1E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  <a:b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4DD3-2DAA-4061-A2EA-C528CB5A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09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look into the literature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M&lt;R&gt; Bind(M&lt;T&gt; m, Func&lt;T, M&lt;R&gt;&gt; f)</a:t>
            </a:r>
            <a:r>
              <a:rPr lang="en-US" dirty="0"/>
              <a:t> is written as   </a:t>
            </a:r>
            <a:r>
              <a:rPr lang="en-US" b="1" dirty="0">
                <a:solidFill>
                  <a:srgbClr val="0070C0"/>
                </a:solidFill>
              </a:rPr>
              <a:t>m &gt;&gt;= f</a:t>
            </a: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/>
              <a:t>as per Haskell see: </a:t>
            </a:r>
            <a:r>
              <a:rPr lang="en-US" dirty="0">
                <a:hlinkClick r:id="rId2"/>
              </a:rPr>
              <a:t>wiki.Haskell</a:t>
            </a:r>
            <a:b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endParaRPr lang="en-US" dirty="0"/>
          </a:p>
          <a:p>
            <a:r>
              <a:rPr lang="en-US" dirty="0"/>
              <a:t>Monads are cool if you like Mexican food</a:t>
            </a:r>
          </a:p>
          <a:p>
            <a:pPr lvl="1"/>
            <a:r>
              <a:rPr lang="en-US" dirty="0"/>
              <a:t>Monads are like Burritos.  Article by Brent Yorgey complaining about the analogy.  </a:t>
            </a:r>
            <a:r>
              <a:rPr lang="en-US" sz="1600" dirty="0">
                <a:hlinkClick r:id="rId3"/>
              </a:rPr>
              <a:t>https://byorgey.wordpress.com/2009/01/12/abstraction-intuition-and-the-monad-tutorial-fallacy/</a:t>
            </a:r>
            <a:endParaRPr lang="en-US" sz="1600" dirty="0"/>
          </a:p>
          <a:p>
            <a:pPr lvl="1"/>
            <a:r>
              <a:rPr lang="en-US" dirty="0"/>
              <a:t>Why monads always get compared to burritos? </a:t>
            </a:r>
            <a:r>
              <a:rPr lang="en-US" sz="1600" dirty="0">
                <a:hlinkClick r:id="rId4"/>
              </a:rPr>
              <a:t>https://www.reddit.com/r/haskell/comments/6bxk1v/why_monads_always_get_compared_to_burritos/#ampf=undefined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7276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0B76-8C41-4EF0-A86D-B428BB67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Unit: ability to return a faux void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CDF3-9EC2-4DE5-AF9F-EF9B7D93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Unit : IEquatable&lt;Unit&gt;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Unit Default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Unit();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GetHashCode() =&gt; </a:t>
            </a:r>
            <a:r>
              <a:rPr lang="en-US" sz="2000" dirty="0">
                <a:solidFill>
                  <a:srgbClr val="C81EF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Equals(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obj) =&gt; obj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Unit;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ToString() =&gt; </a:t>
            </a:r>
            <a:r>
              <a:rPr lang="en-US" sz="2000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"()"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Equals(Unit other) =&gt;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==(Unit lhs, Unit rhs) =&gt;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!=(Unit lhs, Unit rhs) =&gt;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7130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5BF8A7-A71C-4388-A9CF-180192EDD8E6}"/>
              </a:ext>
            </a:extLst>
          </p:cNvPr>
          <p:cNvSpPr txBox="1"/>
          <p:nvPr/>
        </p:nvSpPr>
        <p:spPr>
          <a:xfrm>
            <a:off x="3000794" y="2701988"/>
            <a:ext cx="919120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b="1" dirty="0">
                <a:solidFill>
                  <a:srgbClr val="002060"/>
                </a:solidFill>
              </a:rPr>
              <a:t>Our starting questions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What are Monads?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What problems do Monads help solve?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Where are Monads used in .Net?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How can I use Monads to improve my own code?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r>
              <a:rPr lang="en-US" sz="2400" b="1" dirty="0"/>
              <a:t>Pres: </a:t>
            </a:r>
            <a:r>
              <a:rPr lang="en-US" sz="2400" dirty="0">
                <a:hlinkClick r:id="rId2"/>
              </a:rPr>
              <a:t>https://github.com/avifarah/Monad-PhillyCodeCamp2019.2</a:t>
            </a:r>
            <a:endParaRPr lang="en-US" sz="2400" b="1" dirty="0"/>
          </a:p>
          <a:p>
            <a:r>
              <a:rPr lang="en-US" sz="2200" dirty="0"/>
              <a:t>         </a:t>
            </a:r>
            <a:r>
              <a:rPr lang="en-US" sz="2400" dirty="0">
                <a:hlinkClick r:id="rId3"/>
              </a:rPr>
              <a:t>https://www.linkedin.com/in/avi-farah-82bb901/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6258A-9FF4-40E0-8ED2-75D306114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97" y="282952"/>
            <a:ext cx="6430272" cy="1895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68DAD-96B7-4C26-A1FB-18ECF1A9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76" y="389622"/>
            <a:ext cx="2324424" cy="46488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A6980C-7463-4982-B0FA-61D817963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622"/>
            <a:ext cx="3000794" cy="6468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14EB8A-6212-4288-BA9F-990EB670B7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97" y="5882749"/>
            <a:ext cx="508057" cy="5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6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3D96-6B00-4D97-A248-520DAF70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C6F8-64A5-4330-8AEC-458050BB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examples accompanied this talk are written using LINQPad</a:t>
            </a:r>
          </a:p>
          <a:p>
            <a:endParaRPr lang="en-US" dirty="0"/>
          </a:p>
          <a:p>
            <a:r>
              <a:rPr lang="en-US" dirty="0"/>
              <a:t>LINQPad is a feely downloadable application at </a:t>
            </a:r>
            <a:r>
              <a:rPr lang="en-US" dirty="0">
                <a:hlinkClick r:id="rId2"/>
              </a:rPr>
              <a:t>https://www.linqpad.net/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LINQPad is a C# interpreter</a:t>
            </a:r>
          </a:p>
        </p:txBody>
      </p:sp>
    </p:spTree>
    <p:extLst>
      <p:ext uri="{BB962C8B-B14F-4D97-AF65-F5344CB8AC3E}">
        <p14:creationId xmlns:p14="http://schemas.microsoft.com/office/powerpoint/2010/main" val="171575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C0E5-4CF8-432D-AAF3-2DBDD5A9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1"/>
            <a:ext cx="10515600" cy="990599"/>
          </a:xfrm>
        </p:spPr>
        <p:txBody>
          <a:bodyPr>
            <a:norm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 problems do Monads help us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941C-11B0-4F28-BC6C-DEA84105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4482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Monads attempt to help us operate on and reason about </a:t>
            </a:r>
            <a:r>
              <a:rPr lang="en-US" b="1" dirty="0"/>
              <a:t>containers</a:t>
            </a:r>
            <a:r>
              <a:rPr lang="en-US" dirty="0"/>
              <a:t> using transformation of functions that operate on base types.</a:t>
            </a:r>
          </a:p>
          <a:p>
            <a:r>
              <a:rPr lang="en-US" dirty="0"/>
              <a:t>Monads take a function of base types </a:t>
            </a:r>
            <a:r>
              <a:rPr lang="en-US" dirty="0">
                <a:solidFill>
                  <a:srgbClr val="0000FF"/>
                </a:solidFill>
              </a:rPr>
              <a:t>f : T -&gt; R</a:t>
            </a:r>
            <a:r>
              <a:rPr lang="en-US" dirty="0"/>
              <a:t>, transform the function, then operate on, and reason about </a:t>
            </a:r>
            <a:r>
              <a:rPr lang="en-US" dirty="0">
                <a:solidFill>
                  <a:srgbClr val="0000FF"/>
                </a:solidFill>
              </a:rPr>
              <a:t>C&lt;T&gt; -&gt; C&lt;R&gt;</a:t>
            </a:r>
            <a:r>
              <a:rPr lang="en-US" dirty="0"/>
              <a:t>. Where </a:t>
            </a:r>
            <a:r>
              <a:rPr lang="en-US" dirty="0">
                <a:solidFill>
                  <a:srgbClr val="0000FF"/>
                </a:solidFill>
              </a:rPr>
              <a:t>C&lt;T&gt;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C&lt;R&gt;</a:t>
            </a:r>
            <a:r>
              <a:rPr lang="en-US" dirty="0"/>
              <a:t> are instances of the same container of the generic base types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/>
              <a:t>.</a:t>
            </a:r>
          </a:p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Say </a:t>
            </a:r>
            <a:r>
              <a:rPr lang="en-US" dirty="0">
                <a:solidFill>
                  <a:srgbClr val="0000FF"/>
                </a:solidFill>
              </a:rPr>
              <a:t>f : Func&lt;T, R&gt;</a:t>
            </a:r>
            <a:r>
              <a:rPr lang="en-US" dirty="0"/>
              <a:t>: 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f = i =&gt; i.ToString();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Functor</a:t>
            </a:r>
            <a:r>
              <a:rPr lang="en-US" dirty="0"/>
              <a:t>: Given: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 : T -&gt; R</a:t>
            </a:r>
            <a:r>
              <a:rPr lang="en-US" dirty="0"/>
              <a:t>, </a:t>
            </a:r>
            <a:r>
              <a:rPr lang="en-US" b="1" dirty="0"/>
              <a:t>Functor</a:t>
            </a:r>
            <a:r>
              <a:rPr lang="en-US" dirty="0"/>
              <a:t>(f) :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C&lt;T&gt; -&gt; C&lt;f(T)&gt;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Example:</a:t>
            </a:r>
            <a:r>
              <a:rPr lang="en-US" dirty="0"/>
              <a:t> LINQs </a:t>
            </a:r>
            <a:r>
              <a:rPr lang="en-US" sz="2400" dirty="0">
                <a:latin typeface="Consolas" panose="020B0609020204030204" pitchFamily="49" charset="0"/>
              </a:rPr>
              <a:t>Select(..)</a:t>
            </a:r>
            <a:r>
              <a:rPr lang="en-US" dirty="0"/>
              <a:t> is a Functor.  Given an </a:t>
            </a:r>
            <a:r>
              <a:rPr lang="en-US" sz="2400" b="1" dirty="0">
                <a:latin typeface="Consolas" panose="020B0609020204030204" pitchFamily="49" charset="0"/>
              </a:rPr>
              <a:t>f : int -&gt; string</a:t>
            </a:r>
            <a:r>
              <a:rPr lang="en-US" dirty="0"/>
              <a:t>  as above, the following line of code exemplify the concept:  </a:t>
            </a:r>
            <a:br>
              <a:rPr lang="en-US" dirty="0"/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rs = Enumerable.Range(</a:t>
            </a:r>
            <a:r>
              <a:rPr lang="en-US" sz="2400" dirty="0">
                <a:solidFill>
                  <a:srgbClr val="C81EF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81EF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(f);</a:t>
            </a: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/>
              <a:t>Functors are a subset of Monads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851AC-4599-4940-8E0E-D29254F75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23" y="3377722"/>
            <a:ext cx="7332325" cy="107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0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71FF-9852-4A75-9EF0-B22AB3D0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 is a Monad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DA8E-08BB-473D-B819-2EE79AAC9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66850"/>
            <a:ext cx="11525250" cy="50260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Monad is a container of a single generic type.  It is also known as wrapped type and lifted type: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IEnumerable&lt;T&gt; 	 Task&lt;T&gt;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Maybe&lt;T&gt;</a:t>
            </a:r>
            <a:r>
              <a:rPr lang="en-US" sz="2200" dirty="0">
                <a:latin typeface="Consolas" panose="020B0609020204030204" pitchFamily="49" charset="0"/>
              </a:rPr>
              <a:t>		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Lazy&lt;T&gt;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Func&lt;T&gt;		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T OnDemand&lt;T&gt;();</a:t>
            </a:r>
            <a:endParaRPr lang="en-US" sz="2200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Monad has 2 (mandatory) methods: Wrap(..) </a:t>
            </a:r>
            <a:r>
              <a:rPr lang="en-US" sz="2200" dirty="0"/>
              <a:t>and</a:t>
            </a:r>
            <a:r>
              <a:rPr lang="en-US" dirty="0"/>
              <a:t> Bind(..)</a:t>
            </a:r>
          </a:p>
          <a:p>
            <a:pPr lvl="1"/>
            <a:r>
              <a:rPr lang="en-US" dirty="0"/>
              <a:t>Wrap(..) lifts a base type:	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M&lt;T&gt; Wrap(this T t) { .. }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Bind(..) :			   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M&lt;R&gt; Bind(this M&lt;T&gt; m, Func&lt;T, M&lt;R&gt;&gt; f) { .. }</a:t>
            </a:r>
            <a:br>
              <a:rPr lang="en-US" dirty="0"/>
            </a:br>
            <a:r>
              <a:rPr lang="en-US" dirty="0"/>
              <a:t>Monadic </a:t>
            </a:r>
            <a:r>
              <a:rPr lang="en-US" b="1" dirty="0">
                <a:solidFill>
                  <a:srgbClr val="0000FF"/>
                </a:solidFill>
              </a:rPr>
              <a:t>f : T -&gt; M&lt;R&gt;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Bind obeys 3 rules:</a:t>
            </a:r>
          </a:p>
          <a:p>
            <a:pPr marL="1371600" lvl="2" indent="-457200">
              <a:buFont typeface="+mj-lt"/>
              <a:buAutoNum type="arabicPeriod"/>
              <a:tabLst>
                <a:tab pos="3486150" algn="l"/>
                <a:tab pos="4572000" algn="l"/>
                <a:tab pos="7086600" algn="l"/>
              </a:tabLst>
            </a:pPr>
            <a:r>
              <a:rPr lang="en-US" sz="2400" dirty="0"/>
              <a:t>Left Identity:   	Wrap(x).Bind(f) == f(x)	</a:t>
            </a:r>
            <a:r>
              <a:rPr lang="en-US" sz="2200" dirty="0">
                <a:solidFill>
                  <a:srgbClr val="009600"/>
                </a:solidFill>
              </a:rPr>
              <a:t>//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9600"/>
                </a:solidFill>
              </a:rPr>
              <a:t>Bind(Wrap(x), f) == f(x)</a:t>
            </a:r>
          </a:p>
          <a:p>
            <a:pPr marL="1371600" lvl="2" indent="-457200">
              <a:buFont typeface="+mj-lt"/>
              <a:buAutoNum type="arabicPeriod"/>
              <a:tabLst>
                <a:tab pos="3486150" algn="l"/>
                <a:tab pos="4572000" algn="l"/>
                <a:tab pos="7086600" algn="l"/>
              </a:tabLst>
            </a:pPr>
            <a:r>
              <a:rPr lang="en-US" sz="2400" dirty="0"/>
              <a:t>Right Identity:	m.Bind(Wrap) == m	</a:t>
            </a:r>
            <a:r>
              <a:rPr lang="en-US" sz="2200" dirty="0">
                <a:solidFill>
                  <a:srgbClr val="009600"/>
                </a:solidFill>
              </a:rPr>
              <a:t>// Bind(m, Wrap) == m</a:t>
            </a:r>
          </a:p>
          <a:p>
            <a:pPr marL="1371600" lvl="2" indent="-457200">
              <a:buFont typeface="+mj-lt"/>
              <a:buAutoNum type="arabicPeriod"/>
              <a:tabLst>
                <a:tab pos="3486150" algn="l"/>
                <a:tab pos="4572000" algn="l"/>
                <a:tab pos="7086600" algn="l"/>
              </a:tabLst>
            </a:pPr>
            <a:r>
              <a:rPr lang="en-US" sz="2400" dirty="0">
                <a:highlight>
                  <a:srgbClr val="FFFF00"/>
                </a:highlight>
                <a:cs typeface="Arial" panose="020B0604020202020204" pitchFamily="34" charset="0"/>
              </a:rPr>
              <a:t>Associative/chain: 	m.Bind(g °  f) == m.Bind(f).Bind(g)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009600"/>
                </a:solidFill>
              </a:rPr>
              <a:t>// Bind(m, g °  f) == Bind(Bind(m, f), g)</a:t>
            </a:r>
            <a:br>
              <a:rPr lang="en-US" sz="2200" dirty="0"/>
            </a:br>
            <a:br>
              <a:rPr lang="en-US" b="1" dirty="0">
                <a:solidFill>
                  <a:srgbClr val="009600"/>
                </a:solidFill>
              </a:rPr>
            </a:br>
            <a:r>
              <a:rPr lang="en-US" dirty="0"/>
              <a:t>Rule 3 is usually written as:	m.Bind(x =&gt; f(x).Bind(g)) == m.Bind(f).Bind(g)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AF3FB-665F-44D0-B38B-5C90F72B4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19" y="2771695"/>
            <a:ext cx="1867161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5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3A7C-B0A2-4F6E-A90B-0B08964B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21D5-ECD6-41EC-A6D2-A2A1B0B5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Examples of Wrap:</a:t>
            </a:r>
          </a:p>
          <a:p>
            <a:pPr lvl="1"/>
            <a:r>
              <a:rPr lang="en-US" sz="2000" dirty="0">
                <a:solidFill>
                  <a:srgbClr val="009600"/>
                </a:solidFill>
              </a:rPr>
              <a:t>/*Sequence*/</a:t>
            </a:r>
            <a:r>
              <a:rPr lang="en-US" sz="2000" dirty="0"/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</a:rPr>
              <a:t>&lt;T&gt; Wrap&lt;T&gt;(T item)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yield return </a:t>
            </a:r>
            <a:r>
              <a:rPr lang="en-US" sz="1800" dirty="0">
                <a:latin typeface="Consolas" panose="020B0609020204030204" pitchFamily="49" charset="0"/>
              </a:rPr>
              <a:t>item; }</a:t>
            </a:r>
          </a:p>
          <a:p>
            <a:pPr lvl="1"/>
            <a:r>
              <a:rPr lang="en-US" sz="2000" dirty="0">
                <a:solidFill>
                  <a:srgbClr val="009600"/>
                </a:solidFill>
              </a:rPr>
              <a:t>/*Async*/</a:t>
            </a: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latin typeface="Consolas" panose="020B0609020204030204" pitchFamily="49" charset="0"/>
              </a:rPr>
              <a:t>&lt;T&gt; Wrap&lt;T&gt;(T item)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latin typeface="Consolas" panose="020B0609020204030204" pitchFamily="49" charset="0"/>
              </a:rPr>
              <a:t>&lt;T&gt;.</a:t>
            </a:r>
            <a:r>
              <a:rPr lang="en-US" sz="1800" dirty="0" err="1">
                <a:latin typeface="Consolas" panose="020B0609020204030204" pitchFamily="49" charset="0"/>
              </a:rPr>
              <a:t>FromResult</a:t>
            </a:r>
            <a:r>
              <a:rPr lang="en-US" sz="1800" dirty="0">
                <a:latin typeface="Consolas" panose="020B0609020204030204" pitchFamily="49" charset="0"/>
              </a:rPr>
              <a:t>(item); }</a:t>
            </a:r>
          </a:p>
          <a:p>
            <a:pPr lvl="1"/>
            <a:r>
              <a:rPr lang="en-US" sz="2000" dirty="0">
                <a:solidFill>
                  <a:srgbClr val="009600"/>
                </a:solidFill>
              </a:rPr>
              <a:t>/*Lazy*/</a:t>
            </a:r>
            <a:r>
              <a:rPr lang="en-US" sz="2000" dirty="0"/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Lazy</a:t>
            </a:r>
            <a:r>
              <a:rPr lang="en-US" sz="1800" dirty="0">
                <a:latin typeface="Consolas" panose="020B0609020204030204" pitchFamily="49" charset="0"/>
              </a:rPr>
              <a:t>&lt;T&gt; Wrap&lt;T&gt;(T item)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 new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Lazy</a:t>
            </a:r>
            <a:r>
              <a:rPr lang="en-US" sz="1800" dirty="0">
                <a:latin typeface="Consolas" panose="020B0609020204030204" pitchFamily="49" charset="0"/>
              </a:rPr>
              <a:t>(() =&gt; item); }</a:t>
            </a:r>
          </a:p>
          <a:p>
            <a:endParaRPr lang="en-US" sz="2400" dirty="0"/>
          </a:p>
          <a:p>
            <a:r>
              <a:rPr lang="en-US" sz="2400" dirty="0"/>
              <a:t>The functional world calls the </a:t>
            </a:r>
            <a:r>
              <a:rPr lang="en-US" sz="2400" u="sng" dirty="0">
                <a:latin typeface="Consolas" panose="020B0609020204030204" pitchFamily="49" charset="0"/>
              </a:rPr>
              <a:t>Wrap</a:t>
            </a:r>
            <a:r>
              <a:rPr lang="en-US" sz="2400" dirty="0"/>
              <a:t> method: </a:t>
            </a:r>
            <a:r>
              <a:rPr lang="en-US" sz="2400" u="sng" dirty="0">
                <a:latin typeface="Consolas" panose="020B0609020204030204" pitchFamily="49" charset="0"/>
              </a:rPr>
              <a:t>return</a:t>
            </a:r>
            <a:r>
              <a:rPr lang="en-US" sz="2400" dirty="0"/>
              <a:t>, some C# articles/blogs call it </a:t>
            </a:r>
            <a:r>
              <a:rPr lang="en-US" sz="2400" u="sng" dirty="0">
                <a:latin typeface="Consolas" panose="020B0609020204030204" pitchFamily="49" charset="0"/>
              </a:rPr>
              <a:t>Unit</a:t>
            </a:r>
            <a:r>
              <a:rPr lang="en-US" sz="2400" dirty="0"/>
              <a:t> and some call it </a:t>
            </a:r>
            <a:r>
              <a:rPr lang="en-US" sz="2400" u="sng" dirty="0"/>
              <a:t>Return</a:t>
            </a:r>
            <a:r>
              <a:rPr lang="en-US" sz="2400" dirty="0"/>
              <a:t>.  I choose </a:t>
            </a:r>
            <a:r>
              <a:rPr lang="en-US" sz="2400" u="sng" dirty="0">
                <a:latin typeface="Consolas" panose="020B0609020204030204" pitchFamily="49" charset="0"/>
              </a:rPr>
              <a:t>Wrap</a:t>
            </a:r>
            <a:r>
              <a:rPr lang="en-US" sz="2400" dirty="0">
                <a:latin typeface="Consolas" panose="020B0609020204030204" pitchFamily="49" charset="0"/>
              </a:rPr>
              <a:t>(..) </a:t>
            </a:r>
            <a:r>
              <a:rPr lang="en-US" sz="2400" dirty="0"/>
              <a:t>because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/>
              <a:t> is meaningful in C# and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Unit</a:t>
            </a:r>
            <a:r>
              <a:rPr lang="en-US" sz="2400" dirty="0"/>
              <a:t> is meaningful in F# and infiltrated into C# (see references).</a:t>
            </a:r>
          </a:p>
          <a:p>
            <a:endParaRPr lang="en-US" sz="2400" dirty="0"/>
          </a:p>
          <a:p>
            <a:r>
              <a:rPr lang="en-US" sz="2400" dirty="0"/>
              <a:t>Nomenclature: C# has 3 unrelated concepts named similarly: raise, hoist and </a:t>
            </a:r>
            <a:r>
              <a:rPr lang="en-US" sz="2400" b="1" i="1" dirty="0">
                <a:solidFill>
                  <a:srgbClr val="0000FF"/>
                </a:solidFill>
              </a:rPr>
              <a:t>lift</a:t>
            </a:r>
            <a:r>
              <a:rPr lang="en-US" sz="2400" dirty="0"/>
              <a:t>.</a:t>
            </a:r>
          </a:p>
          <a:p>
            <a:pPr>
              <a:tabLst>
                <a:tab pos="457200" algn="l"/>
              </a:tabLst>
            </a:pPr>
            <a:r>
              <a:rPr lang="en-US" sz="2400" dirty="0"/>
              <a:t>Example of a </a:t>
            </a:r>
            <a:r>
              <a:rPr lang="en-US" sz="2400" b="1" i="1" dirty="0">
                <a:solidFill>
                  <a:srgbClr val="0000FF"/>
                </a:solidFill>
              </a:rPr>
              <a:t>lift</a:t>
            </a:r>
            <a:r>
              <a:rPr lang="en-US" sz="2400" dirty="0"/>
              <a:t>: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Nullable</a:t>
            </a:r>
            <a:r>
              <a:rPr lang="en-US" sz="2200" dirty="0"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&gt; x = 5m;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? x = 5m;  </a:t>
            </a:r>
            <a:r>
              <a:rPr lang="en-US" sz="2200" dirty="0">
                <a:solidFill>
                  <a:srgbClr val="009600"/>
                </a:solidFill>
              </a:rPr>
              <a:t>// 5m is of decimal type; the compiler auto lifts it to Nullable&lt;decimal&gt;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</a:rPr>
              <a:t> b = x is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;	</a:t>
            </a:r>
            <a:r>
              <a:rPr lang="en-US" sz="2200" dirty="0">
                <a:solidFill>
                  <a:srgbClr val="009600"/>
                </a:solidFill>
              </a:rPr>
              <a:t> // b is true despite that x is of type Nullable&lt;decimal&gt;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574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7208-223E-4702-A392-8FC10542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539750"/>
          </a:xfrm>
        </p:spPr>
        <p:txBody>
          <a:bodyPr>
            <a:normAutofit fontScale="90000"/>
          </a:bodyPr>
          <a:lstStyle/>
          <a:p>
            <a:r>
              <a:rPr lang="en-US" dirty="0"/>
              <a:t>Bind: The powerhouse of the Monad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43F9-6A35-4E36-8E9C-1829A64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75" y="704851"/>
            <a:ext cx="10814108" cy="5988047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SequenceMonad</a:t>
            </a:r>
            <a:br>
              <a:rPr lang="en-US" sz="7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 static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 Wrap&lt;T&gt;(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 t) {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t; }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 static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&lt;R&gt; Bind&lt;T, R&gt;(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</a:t>
            </a:r>
            <a:r>
              <a:rPr lang="en-US" sz="7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 m,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   </a:t>
            </a:r>
            <a:r>
              <a:rPr lang="en-US" sz="7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&lt;T, </a:t>
            </a:r>
            <a:r>
              <a:rPr lang="en-US" sz="7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&lt;R&gt;&gt; f)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										</a:t>
            </a:r>
            <a:r>
              <a:rPr lang="en-US" sz="5600" dirty="0">
                <a:solidFill>
                  <a:srgbClr val="0096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5600" dirty="0">
                <a:solidFill>
                  <a:srgbClr val="009600"/>
                </a:solidFill>
                <a:latin typeface="Consolas" panose="020B0609020204030204" pitchFamily="49" charset="0"/>
              </a:rPr>
              <a:t>Left Identity:	Wrap(x).Bind(f) == f(x)</a:t>
            </a:r>
            <a:b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(T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m)				</a:t>
            </a:r>
            <a:r>
              <a:rPr lang="en-US" sz="5600" dirty="0">
                <a:solidFill>
                  <a:srgbClr val="0096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5600" dirty="0">
                <a:solidFill>
                  <a:srgbClr val="009600"/>
                </a:solidFill>
                <a:latin typeface="Consolas" panose="020B0609020204030204" pitchFamily="49" charset="0"/>
              </a:rPr>
              <a:t>Right Identity:	m.Bind(Wrap) == m</a:t>
            </a:r>
            <a:b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									</a:t>
            </a:r>
            <a:r>
              <a:rPr lang="en-US" sz="5600" dirty="0">
                <a:solidFill>
                  <a:srgbClr val="0096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5600" dirty="0">
                <a:solidFill>
                  <a:srgbClr val="009600"/>
                </a:solidFill>
                <a:latin typeface="Consolas" panose="020B0609020204030204" pitchFamily="49" charset="0"/>
              </a:rPr>
              <a:t>Associative:	m.Bind(g ° f) == m.Bind(f).Bind(g)</a:t>
            </a:r>
            <a:b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7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&lt;R&gt; rs = f(t);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(R r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rs)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r;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72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  <a:tab pos="3657600" algn="l"/>
              </a:tabLst>
            </a:pPr>
            <a:endParaRPr lang="en-US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  <a:tab pos="2743200" algn="l"/>
                <a:tab pos="3205163" algn="l"/>
                <a:tab pos="3657600" algn="l"/>
              </a:tabLst>
            </a:pPr>
            <a:r>
              <a:rPr lang="en-US" sz="7200" dirty="0"/>
              <a:t>Bind is the SelectMany of the sequence monad (in the LINQ machinery)</a:t>
            </a:r>
            <a:br>
              <a:rPr lang="en-US" sz="7200" dirty="0"/>
            </a:br>
            <a:r>
              <a:rPr lang="en-US" sz="7200" dirty="0"/>
              <a:t>See </a:t>
            </a:r>
            <a:r>
              <a:rPr lang="en-US" sz="7200" dirty="0">
                <a:hlinkClick r:id="rId3"/>
              </a:rPr>
              <a:t>sourceof.net</a:t>
            </a:r>
            <a:r>
              <a:rPr lang="en-US" sz="7200" dirty="0"/>
              <a:t>:</a:t>
            </a:r>
            <a:r>
              <a:rPr lang="en-US" sz="6200" dirty="0"/>
              <a:t>   </a:t>
            </a:r>
            <a:br>
              <a:rPr lang="en-US" sz="6200" dirty="0"/>
            </a:br>
            <a:r>
              <a:rPr lang="en-US" alt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6400" dirty="0">
                <a:solidFill>
                  <a:srgbClr val="2B91AF"/>
                </a:solidFill>
                <a:latin typeface="Consolas" panose="020B0609020204030204" pitchFamily="49" charset="0"/>
                <a:hlinkClick r:id="rId4"/>
              </a:rPr>
              <a:t>IEnumerable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6400" dirty="0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66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SelectMany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6400" dirty="0">
                <a:solidFill>
                  <a:srgbClr val="2B91AF"/>
                </a:solidFill>
                <a:latin typeface="Consolas" panose="020B0609020204030204" pitchFamily="49" charset="0"/>
              </a:rPr>
              <a:t>TSource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6400" dirty="0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					</a:t>
            </a:r>
            <a:r>
              <a:rPr lang="en-US" altLang="en-US" sz="6400" dirty="0">
                <a:solidFill>
                  <a:srgbClr val="2B91AF"/>
                </a:solidFill>
                <a:latin typeface="Consolas" panose="020B0609020204030204" pitchFamily="49" charset="0"/>
                <a:hlinkClick r:id="rId4"/>
              </a:rPr>
              <a:t>IEnumerable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6400" dirty="0">
                <a:solidFill>
                  <a:srgbClr val="2B91AF"/>
                </a:solidFill>
                <a:latin typeface="Consolas" panose="020B0609020204030204" pitchFamily="49" charset="0"/>
              </a:rPr>
              <a:t>TSource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&gt; source, </a:t>
            </a:r>
            <a:r>
              <a:rPr lang="en-US" altLang="en-US" sz="6400" dirty="0">
                <a:solidFill>
                  <a:srgbClr val="2B91AF"/>
                </a:solidFill>
                <a:latin typeface="Consolas" panose="020B0609020204030204" pitchFamily="49" charset="0"/>
                <a:hlinkClick r:id="rId5"/>
              </a:rPr>
              <a:t>Func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6400" dirty="0">
                <a:solidFill>
                  <a:srgbClr val="2B91AF"/>
                </a:solidFill>
                <a:latin typeface="Consolas" panose="020B0609020204030204" pitchFamily="49" charset="0"/>
              </a:rPr>
              <a:t>TSource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6400" dirty="0">
                <a:solidFill>
                  <a:srgbClr val="2B91AF"/>
                </a:solidFill>
                <a:latin typeface="Consolas" panose="020B0609020204030204" pitchFamily="49" charset="0"/>
                <a:hlinkClick r:id="rId4"/>
              </a:rPr>
              <a:t>IEnumerable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6400" dirty="0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alt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&gt;&gt; selector)</a:t>
            </a:r>
            <a:r>
              <a:rPr lang="en-US" altLang="en-US" sz="6000" dirty="0">
                <a:latin typeface="Consolas" panose="020B0609020204030204" pitchFamily="49" charset="0"/>
              </a:rPr>
              <a:t> </a:t>
            </a:r>
            <a:br>
              <a:rPr lang="en-US" sz="6200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sz="7200" dirty="0"/>
              <a:t>This is not the full story of SelectMany:</a:t>
            </a:r>
            <a:br>
              <a:rPr lang="en-US" sz="7200" dirty="0"/>
            </a:br>
            <a:r>
              <a:rPr lang="nn-NO" sz="7200" dirty="0">
                <a:solidFill>
                  <a:srgbClr val="002060"/>
                </a:solidFill>
              </a:rPr>
              <a:t>A more efficient SelectMany:</a:t>
            </a:r>
            <a:br>
              <a:rPr lang="nn-NO" sz="7200" dirty="0">
                <a:solidFill>
                  <a:srgbClr val="002060"/>
                </a:solidFill>
              </a:rPr>
            </a:br>
            <a:r>
              <a:rPr lang="nn-NO" sz="55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</a:t>
            </a:r>
            <a:r>
              <a:rPr lang="en-US" sz="6400" dirty="0">
                <a:solidFill>
                  <a:srgbClr val="00B0F0"/>
                </a:solidFill>
                <a:latin typeface="Consolas" panose="020B0609020204030204" pitchFamily="49" charset="0"/>
              </a:rPr>
              <a:t>IEnumerable</a:t>
            </a:r>
            <a:r>
              <a:rPr lang="en-US" sz="6400" dirty="0">
                <a:latin typeface="Consolas" panose="020B0609020204030204" pitchFamily="49" charset="0"/>
              </a:rPr>
              <a:t>&lt;R&gt; SelectMany&lt;T, TMid, R&gt;(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6400" dirty="0"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B0F0"/>
                </a:solidFill>
                <a:latin typeface="Consolas" panose="020B0609020204030204" pitchFamily="49" charset="0"/>
              </a:rPr>
              <a:t>IEnumerable</a:t>
            </a:r>
            <a:r>
              <a:rPr lang="en-US" sz="6400" dirty="0">
                <a:latin typeface="Consolas" panose="020B0609020204030204" pitchFamily="49" charset="0"/>
              </a:rPr>
              <a:t>&lt;T&gt; m,</a:t>
            </a:r>
            <a:br>
              <a:rPr lang="en-US" sz="6400" dirty="0">
                <a:latin typeface="Consolas" panose="020B0609020204030204" pitchFamily="49" charset="0"/>
              </a:rPr>
            </a:br>
            <a:r>
              <a:rPr lang="en-US" sz="6400" dirty="0">
                <a:latin typeface="Consolas" panose="020B0609020204030204" pitchFamily="49" charset="0"/>
              </a:rPr>
              <a:t>			</a:t>
            </a:r>
            <a:r>
              <a:rPr lang="en-US" sz="6400" dirty="0">
                <a:solidFill>
                  <a:srgbClr val="00B0F0"/>
                </a:solidFill>
                <a:latin typeface="Consolas" panose="020B0609020204030204" pitchFamily="49" charset="0"/>
              </a:rPr>
              <a:t>Func</a:t>
            </a:r>
            <a:r>
              <a:rPr lang="en-US" sz="6400" dirty="0">
                <a:latin typeface="Consolas" panose="020B0609020204030204" pitchFamily="49" charset="0"/>
              </a:rPr>
              <a:t>&lt;T, </a:t>
            </a:r>
            <a:r>
              <a:rPr lang="en-US" sz="6400" dirty="0">
                <a:solidFill>
                  <a:srgbClr val="00B0F0"/>
                </a:solidFill>
                <a:latin typeface="Consolas" panose="020B0609020204030204" pitchFamily="49" charset="0"/>
              </a:rPr>
              <a:t>IEnumerable</a:t>
            </a:r>
            <a:r>
              <a:rPr lang="en-US" sz="6400" dirty="0">
                <a:latin typeface="Consolas" panose="020B0609020204030204" pitchFamily="49" charset="0"/>
              </a:rPr>
              <a:t>&lt;TMid&gt;&gt; f,   </a:t>
            </a:r>
            <a:r>
              <a:rPr lang="en-US" sz="6400" dirty="0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Func</a:t>
            </a:r>
            <a:r>
              <a:rPr lang="en-US" sz="6400" dirty="0">
                <a:highlight>
                  <a:srgbClr val="FFFF00"/>
                </a:highlight>
                <a:latin typeface="Consolas" panose="020B0609020204030204" pitchFamily="49" charset="0"/>
              </a:rPr>
              <a:t>&lt;T, TMid, R&gt; projection</a:t>
            </a:r>
            <a:r>
              <a:rPr lang="en-US" sz="6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02BC64-D451-4558-89B4-7644685B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2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A1E9-69D8-4E7B-99FF-8DEEBD3C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Where are monads used in 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0CE2A-6698-4ECB-ABF0-32E1A8FB7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875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LINQ is built on top of the </a:t>
            </a:r>
            <a:r>
              <a:rPr lang="en-US" b="1" dirty="0"/>
              <a:t>sequence monad</a:t>
            </a:r>
            <a:r>
              <a:rPr lang="en-US" dirty="0"/>
              <a:t> and its bind(..) operation.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Task’s continuation is built on top of the Async monad.</a:t>
            </a:r>
          </a:p>
          <a:p>
            <a:pPr fontAlgn="base">
              <a:lnSpc>
                <a:spcPct val="110000"/>
              </a:lnSpc>
            </a:pPr>
            <a:r>
              <a:rPr lang="en-US" dirty="0"/>
              <a:t>The async/await is syntactic sugar for a Async monad, which is implemented as a </a:t>
            </a:r>
            <a:r>
              <a:rPr lang="en-US" sz="2400" dirty="0">
                <a:latin typeface="Consolas" panose="020B0609020204030204" pitchFamily="49" charset="0"/>
              </a:rPr>
              <a:t>Bind(..)</a:t>
            </a:r>
            <a:r>
              <a:rPr lang="en-US" dirty="0"/>
              <a:t> operation using the function </a:t>
            </a:r>
            <a:r>
              <a:rPr lang="en-US" sz="2400" dirty="0">
                <a:latin typeface="Consolas" panose="020B0609020204030204" pitchFamily="49" charset="0"/>
              </a:rPr>
              <a:t>ContinueWith(..)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M&lt;R&gt; Bind(this M&lt;T&gt; m, Func&lt;T, M&lt;R&gt;&gt; f) { .. }</a:t>
            </a:r>
            <a:b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Task&lt;R&gt; Bind(this Task&lt;T&gt; m, Func&lt;T, Task&lt;R&gt;&gt; ContinueWith) {..}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47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E09F-E0EB-4165-B6A2-D3174C17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007F-5DF8-428A-9604-0E8CDC9E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We will look at the Maybe and Sequence monads and derive some conclusions from the quick analysis towards the Async monad</a:t>
            </a:r>
          </a:p>
        </p:txBody>
      </p:sp>
    </p:spTree>
    <p:extLst>
      <p:ext uri="{BB962C8B-B14F-4D97-AF65-F5344CB8AC3E}">
        <p14:creationId xmlns:p14="http://schemas.microsoft.com/office/powerpoint/2010/main" val="427886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54801</TotalTime>
  <Words>1143</Words>
  <Application>Microsoft Office PowerPoint</Application>
  <PresentationFormat>Widescreen</PresentationFormat>
  <Paragraphs>208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Monads in C#</vt:lpstr>
      <vt:lpstr>Agenda</vt:lpstr>
      <vt:lpstr>Prologue</vt:lpstr>
      <vt:lpstr>What problems do Monads help us solve</vt:lpstr>
      <vt:lpstr>What is a Monad</vt:lpstr>
      <vt:lpstr>Wrap method</vt:lpstr>
      <vt:lpstr>Bind: The powerhouse of the Monad pattern</vt:lpstr>
      <vt:lpstr>Where are monads used in .Net</vt:lpstr>
      <vt:lpstr>Looking ahead</vt:lpstr>
      <vt:lpstr>Combining functions</vt:lpstr>
      <vt:lpstr>Composition using Monadic Bind Example</vt:lpstr>
      <vt:lpstr>Looking at the Sequence Monad</vt:lpstr>
      <vt:lpstr>Where defined by using Bind (SelectMany)</vt:lpstr>
      <vt:lpstr>Select defined by using Bind (SelectMany)</vt:lpstr>
      <vt:lpstr>Join defined by using Bind (SelectMany)</vt:lpstr>
      <vt:lpstr>Recap</vt:lpstr>
      <vt:lpstr>Async Monad</vt:lpstr>
      <vt:lpstr>Async Monad</vt:lpstr>
      <vt:lpstr>Analogies to the sequence Monad</vt:lpstr>
      <vt:lpstr>Completing the analogy to Sequence Monad</vt:lpstr>
      <vt:lpstr>Other helpful constructs</vt:lpstr>
      <vt:lpstr>Where we are</vt:lpstr>
      <vt:lpstr>The benefits of the Monad pattern</vt:lpstr>
      <vt:lpstr>Conclusion </vt:lpstr>
      <vt:lpstr>References</vt:lpstr>
      <vt:lpstr>Epilogue </vt:lpstr>
      <vt:lpstr>Unit: ability to return a faux void value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 in C#</dc:title>
  <dc:creator>Avi Farah</dc:creator>
  <cp:lastModifiedBy>Avi Farah</cp:lastModifiedBy>
  <cp:revision>392</cp:revision>
  <dcterms:created xsi:type="dcterms:W3CDTF">2018-12-30T23:15:37Z</dcterms:created>
  <dcterms:modified xsi:type="dcterms:W3CDTF">2019-10-16T01:18:53Z</dcterms:modified>
</cp:coreProperties>
</file>