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86" r:id="rId4"/>
    <p:sldId id="299" r:id="rId5"/>
    <p:sldId id="257" r:id="rId6"/>
    <p:sldId id="258" r:id="rId7"/>
    <p:sldId id="259" r:id="rId8"/>
    <p:sldId id="269" r:id="rId9"/>
    <p:sldId id="295" r:id="rId10"/>
    <p:sldId id="278" r:id="rId11"/>
    <p:sldId id="277" r:id="rId12"/>
    <p:sldId id="260" r:id="rId13"/>
    <p:sldId id="268" r:id="rId14"/>
    <p:sldId id="281" r:id="rId15"/>
    <p:sldId id="282" r:id="rId16"/>
    <p:sldId id="301" r:id="rId17"/>
    <p:sldId id="271" r:id="rId18"/>
    <p:sldId id="274" r:id="rId19"/>
    <p:sldId id="275" r:id="rId20"/>
    <p:sldId id="288" r:id="rId21"/>
    <p:sldId id="289" r:id="rId22"/>
    <p:sldId id="280" r:id="rId23"/>
    <p:sldId id="296" r:id="rId24"/>
    <p:sldId id="264" r:id="rId25"/>
    <p:sldId id="266" r:id="rId26"/>
    <p:sldId id="265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2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FF"/>
    <a:srgbClr val="009600"/>
    <a:srgbClr val="005024"/>
    <a:srgbClr val="007FAC"/>
    <a:srgbClr val="0099CC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35F96-BE09-4A7F-B9D7-0D16FF2648AD}" v="14" dt="2019-01-27T23:05:5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87472" autoAdjust="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36FC8-C8BC-4A8D-BB9A-0C89479524C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5FCD3-2BE9-46B9-8BC5-E1F6FE85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assume that you know little of the Monad pattern or even never heard of it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have crossed the aha moment in understanding monads and believe that their use is a win when it comes to concurrent programming </a:t>
            </a:r>
          </a:p>
          <a:p>
            <a:endParaRPr lang="en-US" dirty="0"/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 goal is that after listening to this presentation you will</a:t>
            </a: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Feel that Monads are valuable to concurrent programming</a:t>
            </a: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Be able to use Monads in your own work right 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not Unity or Castle Windsor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is of type T</a:t>
            </a:r>
          </a:p>
          <a:p>
            <a:r>
              <a:rPr lang="en-US" dirty="0"/>
              <a:t>m is of type M&lt;T&gt;</a:t>
            </a:r>
          </a:p>
          <a:p>
            <a:r>
              <a:rPr lang="en-US" sz="1200" dirty="0"/>
              <a:t>g °  f is g(f(x))</a:t>
            </a:r>
          </a:p>
          <a:p>
            <a:r>
              <a:rPr lang="en-US" sz="1200" dirty="0"/>
              <a:t>Side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8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is a </a:t>
            </a:r>
            <a:r>
              <a:rPr lang="en-US" dirty="0" err="1"/>
              <a:t>SequenceMonad.linq</a:t>
            </a:r>
            <a:r>
              <a:rPr lang="en-US" dirty="0"/>
              <a:t> where I go over an explanation of the 3 rules that are 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Park</a:t>
            </a:r>
          </a:p>
          <a:p>
            <a:pPr marL="228600" indent="-228600">
              <a:buAutoNum type="arabicPeriod"/>
            </a:pPr>
            <a:r>
              <a:rPr lang="en-US" dirty="0"/>
              <a:t>Nested if</a:t>
            </a:r>
          </a:p>
          <a:p>
            <a:pPr marL="228600" indent="-228600">
              <a:buAutoNum type="arabicPeriod"/>
            </a:pPr>
            <a:r>
              <a:rPr lang="en-US" dirty="0"/>
              <a:t>Impurity in one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static async Task&lt;R&gt; Bind&lt;T, R&gt;(this Task&lt;T&gt; m, </a:t>
            </a:r>
            <a:r>
              <a:rPr lang="en-US" dirty="0" err="1"/>
              <a:t>Func</a:t>
            </a:r>
            <a:r>
              <a:rPr lang="en-US" dirty="0"/>
              <a:t>&lt;T, Task&lt;R&gt;&gt; f) =&gt; await f(await </a:t>
            </a:r>
            <a:r>
              <a:rPr lang="en-US" dirty="0" err="1"/>
              <a:t>m.ConfigureAwait</a:t>
            </a:r>
            <a:r>
              <a:rPr lang="en-US" dirty="0"/>
              <a:t>(false)).</a:t>
            </a:r>
            <a:r>
              <a:rPr lang="en-US" dirty="0" err="1"/>
              <a:t>ConfigureAwait</a:t>
            </a:r>
            <a:r>
              <a:rPr lang="en-US" dirty="0"/>
              <a:t>(false);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SQL refer to “Inner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while 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 SQL what we call a “Left Outer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561C-A5A3-462E-95D2-5A1479AF5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B011-EF6B-44FD-8778-0AEF71961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8982-0B9D-428E-BCC4-229C521D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83E2-F508-4E46-95DA-29050A1D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1733-3DD8-412B-9CA6-BF471115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E118-B947-4642-AE23-FE6C88AD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D486-7E68-407C-8757-D80D106E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E016-B058-40D6-846C-2CEC399B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F10A-0784-48FA-B1A6-46E25C20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8E24-4691-47A4-92CC-6D4989D8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94F2B-F4BC-4200-9B4C-3EF174AC8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D4375-CC2A-4BFF-919F-1CDE8A2C6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AA9B-BC6C-4CFA-B9E7-F1D2D6E2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FA12-5D7C-4238-90E0-AB0C74D6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6222-8EBA-46E6-9D8E-0B091828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1D43-C164-477A-A3CC-4A997617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2661-C013-477F-8B9C-6478F148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A12C9-3F23-4642-A303-8A22DA67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57FB-DAC5-487F-A60D-1494D2BE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D988-414E-4D30-9042-99EEFEF0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9AFA-C354-483D-A49F-37E9D996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6297-3E8C-445B-85E6-A981BF7E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8EC-8F6B-49B4-8532-927977E3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07B2-51AE-47AD-93FA-A30608B8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3D3F-7D5F-4051-A19C-8CFB2F14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FB4F-7788-4907-8F8F-9441859A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8996-3AC4-4FA9-BE73-9A53FFE17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6979B-7105-47AB-AB45-E87FE3DFA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7A7C-0C9B-4707-B264-79E919C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A0B8B-73FE-488C-BAB3-694233E1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2ED9-3CC3-481C-A503-F2642240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29AE-71AE-4CF3-AFA7-C39C9445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4804-18B3-4860-ABA5-6D435450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5DF8-9B51-47CF-89AC-ECD99571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05DE1-41BD-4E12-88EB-76E6CABC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7E3D4-C521-4512-9C39-46AB12624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4E7D7-7B4D-4045-AB05-DC9F1557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4918B-DC97-4410-8522-59C27EDD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2FFAF-E2D9-44C6-B4DC-88AB2B35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D5C-718A-433E-82CC-937C8EAE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B4469-14F9-4EAB-A181-649A1B25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A764A-C920-4B5A-BC65-18D0A9D2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687FE-2DF2-4166-A889-CF9D884E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5BF89-A487-4DA7-8B52-93B4C98F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684D-D354-4ED3-B5AD-245FD685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18DD-0711-4265-AA99-58B4B876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7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2911-B200-463E-9BEE-A0629B1F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D068-C2FC-4F24-AD67-D7B1ACA6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19B1-B08E-43AD-8DC2-857B9AFE2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DA1F-16B0-490B-BBF4-1086FBB1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59B51-57FE-4469-AE96-2EDABAA9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D18D-AF2A-4BB1-A117-4D49AA2B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8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3605-77CC-41EB-959E-A5C7F467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1A31F-CAE3-4AD2-A1DC-416D44A0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7639-0E31-4EE1-8554-3E9DD737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1E9F9-A878-4B0D-9119-AE78E8D8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E06C-02B8-43BE-AA45-D2B7BD03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25B8-6AAA-4F1F-AC49-E48C7E05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BA1C8-3E66-441E-A704-9B9E71AC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EF1B-0580-46C8-BF87-D42E7514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FF6D-67E7-4B53-9517-AF98E7906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7635-ADDC-446F-B40D-1ED76711F9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1585-5F69-432F-AEF4-B7B75579C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7E47-8B93-41D2-88EA-5F3254AF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70D5-50B0-4827-9AA9-6A610FBE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1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farah/Mon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fxteam/2013/04/03/tasks-monads-and-linq/" TargetMode="External"/><Relationship Id="rId2" Type="http://schemas.openxmlformats.org/officeDocument/2006/relationships/hyperlink" Target="https://ericlippert.com/2013/02/21/monads-part-o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ncmagazine.blob.core.windows.net/edition43/dnc-mag-seventhanniv-single.pdf" TargetMode="External"/><Relationship Id="rId4" Type="http://schemas.openxmlformats.org/officeDocument/2006/relationships/hyperlink" Target="https://wiki.haskell.org/Mona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yorgey.wordpress.com/2009/01/12/abstraction-intuition-and-the-monad-tutorial-fallacy/" TargetMode="External"/><Relationship Id="rId2" Type="http://schemas.openxmlformats.org/officeDocument/2006/relationships/hyperlink" Target="https://wiki.haskell.org/Monad_la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haskell/comments/6bxk1v/why_monads_always_get_compared_to_burritos/#ampf=undefine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avifarah/Monad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aka.ms/ReactorSurve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avi-farah-82bb90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qpad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source.m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erencesource.microsoft.com/mscorlib/A.html#7a86aba051da82dd" TargetMode="External"/><Relationship Id="rId5" Type="http://schemas.openxmlformats.org/officeDocument/2006/relationships/hyperlink" Target="https://referencesource.microsoft.com/System.Core/R/8f3471331178bcb0.html" TargetMode="External"/><Relationship Id="rId4" Type="http://schemas.openxmlformats.org/officeDocument/2006/relationships/hyperlink" Target="https://referencesource.microsoft.com/mscorlib/A.html#3acf01620172c7f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C6D-3671-40EF-BA51-AF21153D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413"/>
            <a:ext cx="9144000" cy="1077912"/>
          </a:xfrm>
        </p:spPr>
        <p:txBody>
          <a:bodyPr/>
          <a:lstStyle/>
          <a:p>
            <a:r>
              <a:rPr lang="en-US" dirty="0"/>
              <a:t>Monads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B2F8F-E5FA-4754-944E-37EA6016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2625"/>
            <a:ext cx="9144000" cy="3790950"/>
          </a:xfrm>
        </p:spPr>
        <p:txBody>
          <a:bodyPr>
            <a:normAutofit/>
          </a:bodyPr>
          <a:lstStyle/>
          <a:p>
            <a:r>
              <a:rPr lang="en-US" dirty="0"/>
              <a:t>What problems do Monads help solve</a:t>
            </a:r>
          </a:p>
          <a:p>
            <a:r>
              <a:rPr lang="en-US" dirty="0"/>
              <a:t>What are Monads</a:t>
            </a:r>
          </a:p>
          <a:p>
            <a:r>
              <a:rPr lang="en-US" dirty="0"/>
              <a:t>Are Monads used in the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How can I use Monads to improve my own code</a:t>
            </a:r>
          </a:p>
          <a:p>
            <a:endParaRPr lang="en-US" dirty="0"/>
          </a:p>
          <a:p>
            <a:r>
              <a:rPr lang="en-US" dirty="0"/>
              <a:t>By Avi Farah</a:t>
            </a:r>
          </a:p>
          <a:p>
            <a:r>
              <a:rPr lang="en-US" dirty="0"/>
              <a:t>Presentation and code: </a:t>
            </a:r>
            <a:r>
              <a:rPr lang="en-US" dirty="0">
                <a:hlinkClick r:id="rId3"/>
              </a:rPr>
              <a:t>https://github.com/avifarah/Monad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https://www.linkedin.com/in/avi-farah-82bb901/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9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411-E040-4320-A8AF-BE8A5A83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C6F7-E25C-45CD-9D76-AF891154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Compose function:</a:t>
            </a:r>
            <a:br>
              <a:rPr lang="en-US" dirty="0"/>
            </a:b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&lt;X, Z&gt;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Compose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&lt;X, Y, Z&gt;(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&lt;X, Y&gt;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&lt;Y, Z&gt;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  x =&gt; g(f(x));</a:t>
            </a:r>
          </a:p>
          <a:p>
            <a:endParaRPr lang="en-US" dirty="0"/>
          </a:p>
          <a:p>
            <a:r>
              <a:rPr lang="en-US" dirty="0"/>
              <a:t>The problem with this 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Compose(..)</a:t>
            </a:r>
            <a:r>
              <a:rPr lang="en-US" dirty="0"/>
              <a:t> function is that it will not be able to operate on the Monadic types: M&lt;X&gt;, M&lt;Y&gt;, M&lt;Z&gt;.</a:t>
            </a:r>
          </a:p>
          <a:p>
            <a:r>
              <a:rPr lang="en-US" dirty="0"/>
              <a:t>Combining functions is the primary strength of monads.</a:t>
            </a:r>
          </a:p>
        </p:txBody>
      </p:sp>
    </p:spTree>
    <p:extLst>
      <p:ext uri="{BB962C8B-B14F-4D97-AF65-F5344CB8AC3E}">
        <p14:creationId xmlns:p14="http://schemas.microsoft.com/office/powerpoint/2010/main" val="68509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6B84-E69F-4212-AB87-AB9008D4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295275"/>
            <a:ext cx="10959517" cy="708666"/>
          </a:xfrm>
        </p:spPr>
        <p:txBody>
          <a:bodyPr/>
          <a:lstStyle/>
          <a:p>
            <a:r>
              <a:rPr lang="en-US" b="1" dirty="0"/>
              <a:t>Composition</a:t>
            </a:r>
            <a:r>
              <a:rPr lang="en-US" dirty="0"/>
              <a:t> using Monadic Bind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CEFC-2F20-4E00-AF7F-1115FC98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228724"/>
            <a:ext cx="11367082" cy="5276851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{	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Nullable&lt;T&gt;, you will also find it called Option&lt;T&gt;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Maybe(T value)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_value = value;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Maybe&lt;T&gt; Null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Value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_value; }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_value;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MaybeExtension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Wrap&lt;T&gt;(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value)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Maybe&lt;T&gt;(value);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&lt;R&gt; Bind&lt;T, R&gt;(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Maybe&lt;T&gt; m,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&lt;T, Maybe&lt;R&gt;&gt; f)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m.HasValue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 f(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Maybe&lt;R&gt;.Null;	</a:t>
            </a: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Left Identity:  Wrap(x).Bind(f) == f(x)</a:t>
            </a:r>
            <a:b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										</a:t>
            </a: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Right Identity: </a:t>
            </a:r>
            <a:r>
              <a:rPr lang="en-US" sz="1400" b="1" dirty="0" err="1">
                <a:solidFill>
                  <a:srgbClr val="009600"/>
                </a:solidFill>
                <a:latin typeface="Consolas" panose="020B0609020204030204" pitchFamily="49" charset="0"/>
              </a:rPr>
              <a:t>m.Bind</a:t>
            </a: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(Wrap) == m</a:t>
            </a:r>
            <a:b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Associative: </a:t>
            </a: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m.Bind(g </a:t>
            </a: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° f</a:t>
            </a: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) == </a:t>
            </a: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m.</a:t>
            </a: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Bind(f).Bind(g)</a:t>
            </a:r>
            <a:br>
              <a:rPr lang="de-DE" sz="14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log       : int -&gt; Maybe&lt;double&gt;</a:t>
            </a:r>
            <a:br>
              <a:rPr lang="de-DE" sz="14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toDecimal : double -&gt; Maybe&lt;decimal&gt;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Maybe&lt;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log = x =&gt; x &gt; 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(x)) : Maybe&lt;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&gt;.Null;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Maybe&lt;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(y) &lt;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)y) : Maybe&lt;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&gt;.Null;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&lt;X, Maybe&lt;Z&gt;&gt; Compose&lt;X, Y, Z&gt;(</a:t>
            </a:r>
            <a:r>
              <a:rPr lang="en-US" sz="1400" b="1" dirty="0" err="1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&lt;X, </a:t>
            </a:r>
            <a:r>
              <a:rPr lang="en-US" sz="1400" b="1" dirty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Maybe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&lt;Y&gt;&gt; f, </a:t>
            </a:r>
            <a:r>
              <a:rPr lang="en-US" sz="1400" b="1" dirty="0" err="1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&lt;Y, </a:t>
            </a:r>
            <a:r>
              <a:rPr lang="en-US" sz="1400" b="1" dirty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Maybe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&lt;Z&gt;&gt; g) =&gt; x =&gt; f(x).Bind(g);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Encapsulation of side effects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combine = Compose(log,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= combine(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0.693147180559945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$"Expected: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2.0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)}{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Environment.NewLine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Actual  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241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D523-BC6D-4AFE-8113-309CFC72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658475" cy="1325563"/>
          </a:xfrm>
        </p:spPr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defined by using Bind (</a:t>
            </a:r>
            <a:r>
              <a:rPr lang="en-US" dirty="0" err="1"/>
              <a:t>SelectMany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1F51-4E63-4F1E-BB95-4AA69C6E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90688"/>
            <a:ext cx="11017704" cy="46665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WhereHelper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 item,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predicate)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(predicate(item))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</a:rPr>
              <a:t>See definition of Where (in sourceof.net):</a:t>
            </a:r>
            <a:b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</a:rPr>
              <a:t>// </a:t>
            </a:r>
            <a:r>
              <a:rPr lang="en-US" sz="1900" dirty="0">
                <a:solidFill>
                  <a:srgbClr val="009600"/>
                </a:solidFill>
                <a:latin typeface="Consolas" panose="020B0609020204030204" pitchFamily="49" charset="0"/>
              </a:rPr>
              <a:t>https://referencesource.microsoft.com/#System.Core/System/Linq/Enumerable.cs,e73922753675387a</a:t>
            </a:r>
            <a:b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Where&lt;T&gt;(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items,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p)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item.WhereHelper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(p));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461963" algn="l"/>
              </a:tabLst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 =&gt; n %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8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8BB3-939A-4D47-B7CF-2718B45B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defined by using Bind (</a:t>
            </a:r>
            <a:r>
              <a:rPr lang="en-US" dirty="0" err="1"/>
              <a:t>SelectMany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46CA-9B04-4593-A9E6-E26E8E06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SelectHelper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&lt;A, R&gt;(A item, </a:t>
            </a:r>
            <a:r>
              <a:rPr lang="en-US" sz="3000" dirty="0" err="1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&lt;A, R&gt; projection) 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projection(item);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en-US" sz="2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See definition of Select in sourceof.net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https://referencesource.microsoft.com/#System.Core/System/Linq/Enumerable.cs,5c652c53e80df013</a:t>
            </a:r>
            <a:b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 Select&lt;A, R&gt;(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&lt;A&gt; items, </a:t>
            </a:r>
            <a:r>
              <a:rPr lang="en-US" sz="3000" dirty="0" err="1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&lt;A, R&gt; projection) =&gt;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items.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 =&gt;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SelectHelper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(item, projection));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en-US" sz="3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3600" dirty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36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Example: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original = </a:t>
            </a:r>
            <a:r>
              <a:rPr lang="en-US" dirty="0" err="1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query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original.Select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(num =&gt; num +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			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// 100, 101, 102, 103, 104, 105, 106, 107, 108, 109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9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816-AFCF-4978-8379-8AE1D3C0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400"/>
          </a:xfrm>
        </p:spPr>
        <p:txBody>
          <a:bodyPr/>
          <a:lstStyle/>
          <a:p>
            <a:r>
              <a:rPr lang="en-US" b="1" dirty="0"/>
              <a:t>Join</a:t>
            </a:r>
            <a:r>
              <a:rPr lang="en-US" dirty="0"/>
              <a:t> defined by using Bind (</a:t>
            </a:r>
            <a:r>
              <a:rPr lang="en-US" dirty="0" err="1"/>
              <a:t>SelectMany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BC3C-982A-439D-B60B-9D2726AD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9593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JoinExample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JoinHelper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inners,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inners.Where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(o).Equals(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	// See definition of Join in sourceof.net</a:t>
            </a:r>
            <a:b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https://referencesource.microsoft.com/#System.Core/System/Linq/Enumerable.cs,c483e0663f3b76e5</a:t>
            </a:r>
            <a:b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outer, 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inner,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outer.SelectMany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o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o.JoinHelper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(inner,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(o,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>
                <a:solidFill>
                  <a:srgbClr val="000000"/>
                </a:solidFill>
              </a:rPr>
              <a:t>See </a:t>
            </a:r>
            <a:r>
              <a:rPr lang="en-US" dirty="0" err="1">
                <a:solidFill>
                  <a:srgbClr val="000000"/>
                </a:solidFill>
              </a:rPr>
              <a:t>Join.linq</a:t>
            </a:r>
            <a:r>
              <a:rPr lang="en-US" dirty="0">
                <a:solidFill>
                  <a:srgbClr val="000000"/>
                </a:solidFill>
              </a:rPr>
              <a:t>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140008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C0D6-75AF-4A0B-BF48-51AA744C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87C5-F547-40A1-96D6-7A273D32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Bind is the Swiss Army Knife of the Monad pattern.</a:t>
            </a:r>
          </a:p>
        </p:txBody>
      </p:sp>
    </p:spTree>
    <p:extLst>
      <p:ext uri="{BB962C8B-B14F-4D97-AF65-F5344CB8AC3E}">
        <p14:creationId xmlns:p14="http://schemas.microsoft.com/office/powerpoint/2010/main" val="345322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1222-67D3-4B04-8802-967A248C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Async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0DC7-3D4F-44E9-886D-1A986307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apply what we learned thus far to the Async monad</a:t>
            </a:r>
          </a:p>
        </p:txBody>
      </p:sp>
    </p:spTree>
    <p:extLst>
      <p:ext uri="{BB962C8B-B14F-4D97-AF65-F5344CB8AC3E}">
        <p14:creationId xmlns:p14="http://schemas.microsoft.com/office/powerpoint/2010/main" val="232946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A05A-6810-4F70-9B0B-15B6C0F3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0848975" cy="1158875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Async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5564-88D8-4FC5-AC0E-5CE33A03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4000"/>
            <a:ext cx="11268075" cy="496887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&lt;T&gt; Wrap&lt;T&gt;(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T value) =&gt; </a:t>
            </a:r>
            <a:r>
              <a:rPr lang="en-US" sz="18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.FromResult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(value);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Task&lt;R&gt; Bind(Task&lt;T&gt; m,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&lt;T, Task&lt;R&gt;&gt; 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</a:rPr>
              <a:t>continueWith)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{ .. }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.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ConfigureAwait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(false) is withheld for clarity</a:t>
            </a:r>
            <a:br>
              <a:rPr lang="de-DE" sz="18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 static 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&lt;R&gt; Bind&lt;T, R&gt;(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&lt;T&gt; m, </a:t>
            </a:r>
            <a:r>
              <a:rPr lang="en-US" sz="18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&lt;T,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&lt;R&gt;&gt; f)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{								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// Left Identity:  Wrap(x).Bind(f) == f(x)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m;			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// Right Identity: </a:t>
            </a:r>
            <a:r>
              <a:rPr lang="en-US" sz="1800" dirty="0" err="1">
                <a:solidFill>
                  <a:srgbClr val="009600"/>
                </a:solidFill>
                <a:latin typeface="Consolas" panose="020B0609020204030204" pitchFamily="49" charset="0"/>
              </a:rPr>
              <a:t>m.Bind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(Wrap) == m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// Associative:    m.</a:t>
            </a:r>
            <a:r>
              <a:rPr lang="de-DE" sz="1800" dirty="0">
                <a:solidFill>
                  <a:srgbClr val="009600"/>
                </a:solidFill>
                <a:latin typeface="Consolas" panose="020B0609020204030204" pitchFamily="49" charset="0"/>
              </a:rPr>
              <a:t>Bind(f).Bind(g) == m.Bind(g 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° f</a:t>
            </a:r>
            <a:r>
              <a:rPr lang="de-DE" sz="1800" dirty="0">
                <a:solidFill>
                  <a:srgbClr val="0096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Task&lt;R&gt;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SelectMany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&lt;T, R&gt;(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m,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&lt;T, Task&lt;R&gt;&gt; f)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m.Bind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public static 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&lt;R&gt;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SelectMany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TMid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R&gt;(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 outer, </a:t>
            </a:r>
            <a:r>
              <a:rPr lang="en-US" sz="18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TMid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&gt;&gt; f, </a:t>
            </a:r>
            <a:r>
              <a:rPr lang="en-US" sz="18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TMid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R&gt;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selector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outer;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TMid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inner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f(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selector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inner);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3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B241-4C51-43CE-AA86-00E379A4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Analogies to the sequence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2E58-81AE-4014-BFB3-0DEDC380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0" y="1863633"/>
            <a:ext cx="11179629" cy="431332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public static 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 Where&lt;T&gt;(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 source, </a:t>
            </a:r>
            <a:r>
              <a:rPr lang="en-US" sz="18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 predicate)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source;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(!predicate(t))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Task&lt;R&gt; Map&lt;T, R&gt;(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m,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&lt;T, R&gt; map)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=&gt; map(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Task&lt;R&gt; Select&lt;T, R&gt;(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m,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&lt;T, R&gt; projection)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=&gt; projection(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4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3B-05E1-4AB9-853D-832EEDA2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analogy to Sequence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7B5F-08FC-45FA-836A-3050738F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825625"/>
            <a:ext cx="1127760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public static 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&lt;V&gt; Join&lt;T, U, K, V&gt;(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 source,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&lt;U&gt; inner,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K&gt;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outerKeySelector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&lt;U, K&gt;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U, V&gt;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resultSelector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.WhenAll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(source, inner);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(!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EqualityComparer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&lt;K&gt;.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Default.Equals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outerKeySelector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s.Result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inner.Result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)))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resultSelector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source.Result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inner.Result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US" sz="1500" dirty="0"/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public static 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&lt;V&gt;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GroupJoin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U, K, V&gt;(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 source,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&lt;U&gt; inner,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K&gt;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outerKeySelector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&lt;U, K&gt;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&lt;U&gt;, V&gt;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resultSelector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source;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resultSelector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(t,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inner.Where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(u =&gt; 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EqualityComparer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&lt;K&gt;.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Default.Equals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outerKeySelector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(t),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(u))));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5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BFA1-631D-486D-8C32-C1D731FE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0668-92F1-4908-A589-BD711D2C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problems do monads help solve</a:t>
            </a:r>
          </a:p>
          <a:p>
            <a:r>
              <a:rPr lang="en-US" dirty="0"/>
              <a:t>What are monads</a:t>
            </a:r>
          </a:p>
          <a:p>
            <a:r>
              <a:rPr lang="en-US" dirty="0"/>
              <a:t>Where are monads used in the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Maybe and Sequence monad</a:t>
            </a:r>
          </a:p>
          <a:p>
            <a:r>
              <a:rPr lang="en-US" dirty="0"/>
              <a:t>Async monad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benefits of the monad pattern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3967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1E6-B1FC-4F6D-B0A7-F845F29A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7464-189F-4BF8-A3E1-448D3FB6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>
                <a:solidFill>
                  <a:srgbClr val="009600"/>
                </a:solidFill>
                <a:latin typeface="Consolas" panose="020B0609020204030204" pitchFamily="49" charset="0"/>
              </a:rPr>
              <a:t>// The Tap operator is useful to bridge void functions (such as logging)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9600"/>
                </a:solidFill>
                <a:latin typeface="Consolas" panose="020B0609020204030204" pitchFamily="49" charset="0"/>
              </a:rPr>
              <a:t>// in a composition without having to create additional code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Tap&lt;T&gt;(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m, Action&lt;T&gt; action)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action(t);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1E77-DB52-429E-B653-F5C2C912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31FD-B389-4772-82B7-154B1009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Defining all the LINQ functions allows us to use the LINQ machinery with the Task or Async Monad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Predictor of total cost of pizza for code camp 2019</a:t>
            </a:r>
          </a:p>
          <a:p>
            <a:pPr lvl="1"/>
            <a:r>
              <a:rPr lang="en-US" dirty="0"/>
              <a:t>Number of attendees, N: a random number between 100 </a:t>
            </a:r>
            <a:r>
              <a:rPr lang="en-US"/>
              <a:t>- 500</a:t>
            </a:r>
            <a:endParaRPr lang="en-US" dirty="0"/>
          </a:p>
          <a:p>
            <a:pPr lvl="1"/>
            <a:r>
              <a:rPr lang="en-US" dirty="0"/>
              <a:t>Every attendee has and ID (a GUID) and number of slices consumed (1 – 7, randomly generated)</a:t>
            </a:r>
          </a:p>
          <a:p>
            <a:pPr lvl="1"/>
            <a:r>
              <a:rPr lang="en-US" dirty="0"/>
              <a:t>Cost per slice: $2.50</a:t>
            </a:r>
          </a:p>
        </p:txBody>
      </p:sp>
    </p:spTree>
    <p:extLst>
      <p:ext uri="{BB962C8B-B14F-4D97-AF65-F5344CB8AC3E}">
        <p14:creationId xmlns:p14="http://schemas.microsoft.com/office/powerpoint/2010/main" val="320342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4BDD-5460-496D-A4DF-C6C28CE9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benefits of the Monad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1F00-B17F-4182-B807-148EE09D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5124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monad pattern allows the developer to break up long functions into smaller functions.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Benefits of the Monad Pattern in concurrency:</a:t>
            </a:r>
            <a:br>
              <a:rPr lang="en-US" dirty="0"/>
            </a:br>
            <a:r>
              <a:rPr lang="en-US" dirty="0"/>
              <a:t>Best practices for concurrency are reminiscent of FP concepts:</a:t>
            </a:r>
          </a:p>
          <a:p>
            <a:pPr lvl="1"/>
            <a:r>
              <a:rPr lang="en-US" dirty="0"/>
              <a:t>Use immutable types for return values</a:t>
            </a:r>
          </a:p>
          <a:p>
            <a:pPr lvl="1"/>
            <a:r>
              <a:rPr lang="en-US" dirty="0"/>
              <a:t>Use pure methods in tasks</a:t>
            </a:r>
          </a:p>
          <a:p>
            <a:pPr lvl="1"/>
            <a:r>
              <a:rPr lang="en-US" dirty="0"/>
              <a:t>Use the continuation model to avoid unnecessary blocking</a:t>
            </a:r>
          </a:p>
          <a:p>
            <a:r>
              <a:rPr lang="en-US" dirty="0"/>
              <a:t>With monads we aim to control functions with side effects, providing a mechanism to isolate side effects to a limited number of functions, without having values from impure functions float around the rest of the pure program.  </a:t>
            </a:r>
            <a:r>
              <a:rPr lang="en-US" b="1" i="1" dirty="0"/>
              <a:t>For this reason, monads are useful in designing and implementing concurrent applications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9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1409-7FCC-487D-9BA4-849547B6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0907-4616-475C-A677-6688B09F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saw the Sequence, Maybe and Async Monads</a:t>
            </a:r>
          </a:p>
          <a:p>
            <a:r>
              <a:rPr lang="en-US" dirty="0"/>
              <a:t>We saw that using the Async Monad we write Tasks using LINQ syntax</a:t>
            </a:r>
          </a:p>
          <a:p>
            <a:r>
              <a:rPr lang="en-US" dirty="0"/>
              <a:t>Monads are already used in the sequence, LINQ framework and async, Task&lt;T&gt; framework, internal workings</a:t>
            </a:r>
          </a:p>
          <a:p>
            <a:r>
              <a:rPr lang="en-US" dirty="0"/>
              <a:t>Monads encapsulate side effects</a:t>
            </a:r>
          </a:p>
          <a:p>
            <a:r>
              <a:rPr lang="en-US" dirty="0"/>
              <a:t>Monads live up to their promise of functional de-composition </a:t>
            </a:r>
          </a:p>
        </p:txBody>
      </p:sp>
    </p:spTree>
    <p:extLst>
      <p:ext uri="{BB962C8B-B14F-4D97-AF65-F5344CB8AC3E}">
        <p14:creationId xmlns:p14="http://schemas.microsoft.com/office/powerpoint/2010/main" val="195173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7739-EB25-42E7-AB87-3B74B90D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95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539F-8C8A-46FE-A1C5-FF70A5F5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Eric Lippert explains Monads: </a:t>
            </a:r>
            <a:r>
              <a:rPr lang="en-US" sz="2200" dirty="0">
                <a:hlinkClick r:id="rId2"/>
              </a:rPr>
              <a:t>https://ericlippert.com/2013/02/21/monads-part-one/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Stephen </a:t>
            </a:r>
            <a:r>
              <a:rPr lang="en-US" dirty="0" err="1"/>
              <a:t>Toub</a:t>
            </a:r>
            <a:r>
              <a:rPr lang="en-US" dirty="0"/>
              <a:t> explains Task Monads: </a:t>
            </a:r>
            <a:r>
              <a:rPr lang="en-US" sz="2200" dirty="0">
                <a:hlinkClick r:id="rId3"/>
              </a:rPr>
              <a:t>https://blogs.msdn.microsoft.com/pfxteam/2013/04/03/tasks-monads-and-linq/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Book: Concurrency in .NET Modern Patterns of concurrent and parallel programming, by Riccardo Terrel</a:t>
            </a:r>
          </a:p>
          <a:p>
            <a:endParaRPr lang="en-US" dirty="0"/>
          </a:p>
          <a:p>
            <a:r>
              <a:rPr lang="en-US" dirty="0"/>
              <a:t>Haskell explanation of Monads:  </a:t>
            </a:r>
            <a:r>
              <a:rPr lang="en-US" sz="2200" dirty="0">
                <a:hlinkClick r:id="rId4"/>
              </a:rPr>
              <a:t>https://wiki.haskell.org/Monad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DotNetCurry</a:t>
            </a:r>
            <a:r>
              <a:rPr lang="en-US" sz="2200" dirty="0"/>
              <a:t>, </a:t>
            </a:r>
            <a:r>
              <a:rPr lang="en-US" sz="2400" dirty="0">
                <a:hlinkClick r:id="rId5"/>
              </a:rPr>
              <a:t>https://dncmagazine.blob.core.windows.net/edition43/dnc-mag-seventhanniv-single.pdf</a:t>
            </a:r>
            <a:r>
              <a:rPr lang="en-US" sz="2200" dirty="0"/>
              <a:t>, THE MAYBE MONAD by Yacoub </a:t>
            </a:r>
            <a:r>
              <a:rPr lang="en-US" sz="2200" dirty="0" err="1"/>
              <a:t>Massad</a:t>
            </a:r>
            <a:r>
              <a:rPr lang="en-US" sz="2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54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AF-49E5-4335-BE77-FA405A1E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4DD3-2DAA-4061-A2EA-C528CB5A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look into the literature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M&lt;R&gt; Bind(M&lt;T&gt; m,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&lt;T, M&lt;R&gt;&gt; f)</a:t>
            </a:r>
            <a:r>
              <a:rPr lang="en-US" dirty="0"/>
              <a:t> is written as   </a:t>
            </a:r>
            <a:r>
              <a:rPr lang="en-US" b="1" dirty="0">
                <a:solidFill>
                  <a:srgbClr val="0070C0"/>
                </a:solidFill>
              </a:rPr>
              <a:t>m &gt;&gt;= f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/>
              <a:t>as per Haskell see: </a:t>
            </a:r>
            <a:r>
              <a:rPr lang="en-US" dirty="0" err="1">
                <a:hlinkClick r:id="rId2"/>
              </a:rPr>
              <a:t>wiki.Haskell</a:t>
            </a:r>
            <a:b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endParaRPr lang="en-US" dirty="0"/>
          </a:p>
          <a:p>
            <a:r>
              <a:rPr lang="en-US" dirty="0"/>
              <a:t>Monads are cool if you like Mexican food</a:t>
            </a:r>
          </a:p>
          <a:p>
            <a:pPr lvl="1"/>
            <a:r>
              <a:rPr lang="en-US" dirty="0"/>
              <a:t>Monads are like Burritos.  Article by Brent </a:t>
            </a:r>
            <a:r>
              <a:rPr lang="en-US" dirty="0" err="1"/>
              <a:t>Yorgey</a:t>
            </a:r>
            <a:r>
              <a:rPr lang="en-US" dirty="0"/>
              <a:t> complaining about the analogy.  </a:t>
            </a:r>
            <a:r>
              <a:rPr lang="en-US" sz="1600" dirty="0">
                <a:hlinkClick r:id="rId3"/>
              </a:rPr>
              <a:t>https://byorgey.wordpress.com/2009/01/12/abstraction-intuition-and-the-monad-tutorial-fallacy/</a:t>
            </a:r>
            <a:endParaRPr lang="en-US" sz="1600" dirty="0"/>
          </a:p>
          <a:p>
            <a:pPr lvl="1"/>
            <a:r>
              <a:rPr lang="en-US" dirty="0"/>
              <a:t>Why monads always get compared to burritos? </a:t>
            </a:r>
            <a:r>
              <a:rPr lang="en-US" sz="1600" dirty="0">
                <a:hlinkClick r:id="rId4"/>
              </a:rPr>
              <a:t>https://www.reddit.com/r/haskell/comments/6bxk1v/why_monads_always_get_compared_to_burritos/#ampf=undefined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27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0B76-8C41-4EF0-A86D-B428BB67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Unit: ability to return a faux void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DF3-9EC2-4DE5-AF9F-EF9B7D93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Unit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IEquatable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&lt;Unit&gt;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Unit Default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Unit();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=&gt; 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obj) =&gt; obj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Unit;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=&gt; 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"()"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Equals(Unit other)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==(Unit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Unit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!=(Unit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Unit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713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BF8A7-A71C-4388-A9CF-180192EDD8E6}"/>
              </a:ext>
            </a:extLst>
          </p:cNvPr>
          <p:cNvSpPr txBox="1"/>
          <p:nvPr/>
        </p:nvSpPr>
        <p:spPr>
          <a:xfrm>
            <a:off x="3000794" y="2204621"/>
            <a:ext cx="689568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rgbClr val="002060"/>
                </a:solidFill>
              </a:rPr>
              <a:t>Our starting questions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What are Monads?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What problems do Monads help solve?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Where are Monads used in </a:t>
            </a:r>
            <a:r>
              <a:rPr lang="en-US" sz="2400" dirty="0" err="1"/>
              <a:t>.Net</a:t>
            </a:r>
            <a:r>
              <a:rPr lang="en-US" sz="24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How can I use Monads to improve my own code?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1" dirty="0"/>
              <a:t>Fill survey: </a:t>
            </a:r>
            <a:r>
              <a:rPr lang="en-US" sz="2400" b="1" i="1" dirty="0">
                <a:hlinkClick r:id="rId2"/>
              </a:rPr>
              <a:t>http://aka.ms/ReactorSurvey</a:t>
            </a:r>
            <a:endParaRPr lang="en-US" sz="2400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b="1" dirty="0"/>
              <a:t>Presentation: </a:t>
            </a:r>
            <a:r>
              <a:rPr lang="en-US" sz="2400" b="1" dirty="0">
                <a:hlinkClick r:id="rId3"/>
              </a:rPr>
              <a:t>https://github.com/avifarah/Monad</a:t>
            </a:r>
            <a:endParaRPr lang="en-US" sz="2400" b="1" dirty="0"/>
          </a:p>
          <a:p>
            <a:r>
              <a:rPr lang="en-US" sz="2200" dirty="0"/>
              <a:t>         </a:t>
            </a:r>
            <a:r>
              <a:rPr lang="en-US" sz="2400" dirty="0">
                <a:hlinkClick r:id="rId4"/>
              </a:rPr>
              <a:t>https://www.linkedin.com/in/avi-farah-82bb901/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6258A-9FF4-40E0-8ED2-75D306114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7" y="282952"/>
            <a:ext cx="6430272" cy="1895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68DAD-96B7-4C26-A1FB-18ECF1A9DC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76" y="1926199"/>
            <a:ext cx="2324424" cy="4648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A6980C-7463-4982-B0FA-61D8179635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622"/>
            <a:ext cx="3000794" cy="646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4EB8A-6212-4288-BA9F-990EB670B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7" y="6098726"/>
            <a:ext cx="508057" cy="5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3D96-6B00-4D97-A248-520DAF7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C6F8-64A5-4330-8AEC-458050BB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examples accompanied this talk are written using LINQPad</a:t>
            </a:r>
          </a:p>
          <a:p>
            <a:endParaRPr lang="en-US" dirty="0"/>
          </a:p>
          <a:p>
            <a:r>
              <a:rPr lang="en-US" dirty="0"/>
              <a:t>LINQPad is a feely downloadable application at </a:t>
            </a:r>
            <a:r>
              <a:rPr lang="en-US" dirty="0">
                <a:hlinkClick r:id="rId2"/>
              </a:rPr>
              <a:t>https://www.linqpad.net/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LINQPad is a C# interpreter</a:t>
            </a:r>
          </a:p>
        </p:txBody>
      </p:sp>
    </p:spTree>
    <p:extLst>
      <p:ext uri="{BB962C8B-B14F-4D97-AF65-F5344CB8AC3E}">
        <p14:creationId xmlns:p14="http://schemas.microsoft.com/office/powerpoint/2010/main" val="17157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C0E5-4CF8-432D-AAF3-2DBDD5A9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990599"/>
          </a:xfrm>
        </p:spPr>
        <p:txBody>
          <a:bodyPr>
            <a:norm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problems do Monads help us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941C-11B0-4F28-BC6C-DEA84105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4482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Monads attempt to help us operate on and reason about </a:t>
            </a:r>
            <a:r>
              <a:rPr lang="en-US" b="1" dirty="0"/>
              <a:t>containers</a:t>
            </a:r>
            <a:r>
              <a:rPr lang="en-US" dirty="0"/>
              <a:t> using transformation of functions that operate on base types.</a:t>
            </a:r>
          </a:p>
          <a:p>
            <a:r>
              <a:rPr lang="en-US" dirty="0"/>
              <a:t>Monads take a function of base types </a:t>
            </a:r>
            <a:r>
              <a:rPr lang="en-US" dirty="0">
                <a:solidFill>
                  <a:srgbClr val="0000FF"/>
                </a:solidFill>
              </a:rPr>
              <a:t>f : T -&gt; R</a:t>
            </a:r>
            <a:r>
              <a:rPr lang="en-US" dirty="0"/>
              <a:t>, transform the function, then operate on, and reason about </a:t>
            </a:r>
            <a:r>
              <a:rPr lang="en-US" dirty="0">
                <a:solidFill>
                  <a:srgbClr val="0000FF"/>
                </a:solidFill>
              </a:rPr>
              <a:t>C&lt;T&gt; -&gt; C&lt;R&gt;</a:t>
            </a:r>
            <a:r>
              <a:rPr lang="en-US" dirty="0"/>
              <a:t>. Where </a:t>
            </a:r>
            <a:r>
              <a:rPr lang="en-US" dirty="0">
                <a:solidFill>
                  <a:srgbClr val="0000FF"/>
                </a:solidFill>
              </a:rPr>
              <a:t>C&lt;T&gt;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C&lt;R&gt;</a:t>
            </a:r>
            <a:r>
              <a:rPr lang="en-US" dirty="0"/>
              <a:t> are instances of the same container of the generic base types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.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Say </a:t>
            </a:r>
            <a:r>
              <a:rPr lang="en-US" dirty="0">
                <a:solidFill>
                  <a:srgbClr val="0000FF"/>
                </a:solidFill>
              </a:rPr>
              <a:t>f : </a:t>
            </a:r>
            <a:r>
              <a:rPr lang="en-US" dirty="0" err="1">
                <a:solidFill>
                  <a:srgbClr val="0000FF"/>
                </a:solidFill>
              </a:rPr>
              <a:t>Func</a:t>
            </a:r>
            <a:r>
              <a:rPr lang="en-US" dirty="0">
                <a:solidFill>
                  <a:srgbClr val="0000FF"/>
                </a:solidFill>
              </a:rPr>
              <a:t>&lt;T, R&gt;</a:t>
            </a:r>
            <a:r>
              <a:rPr lang="en-US" dirty="0"/>
              <a:t>: 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f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Functor</a:t>
            </a:r>
            <a:r>
              <a:rPr lang="en-US" dirty="0"/>
              <a:t>: Given: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 : T -&gt; R</a:t>
            </a:r>
            <a:r>
              <a:rPr lang="en-US" dirty="0"/>
              <a:t>, </a:t>
            </a:r>
            <a:r>
              <a:rPr lang="en-US" b="1" dirty="0" err="1"/>
              <a:t>Functor</a:t>
            </a:r>
            <a:r>
              <a:rPr lang="en-US" dirty="0"/>
              <a:t>(f) :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C&lt;T&gt; -&gt; C&lt;f(T)&gt;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err="1"/>
              <a:t>LINQs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Select(..)</a:t>
            </a:r>
            <a:r>
              <a:rPr lang="en-US" dirty="0"/>
              <a:t> is a </a:t>
            </a:r>
            <a:r>
              <a:rPr lang="en-US" dirty="0" err="1"/>
              <a:t>Functor</a:t>
            </a:r>
            <a:r>
              <a:rPr lang="en-US" dirty="0"/>
              <a:t>.  Given an </a:t>
            </a:r>
            <a:r>
              <a:rPr lang="en-US" sz="2400" b="1" dirty="0">
                <a:latin typeface="Consolas" panose="020B0609020204030204" pitchFamily="49" charset="0"/>
              </a:rPr>
              <a:t>f : int -&gt; string</a:t>
            </a:r>
            <a:r>
              <a:rPr lang="en-US" dirty="0"/>
              <a:t>  as above, the following line of code exemplify the concept:  </a:t>
            </a:r>
            <a:br>
              <a:rPr lang="en-US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Enumerable.Range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(f);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 err="1"/>
              <a:t>Functors</a:t>
            </a:r>
            <a:r>
              <a:rPr lang="en-US" dirty="0"/>
              <a:t> are a subset of Monads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851AC-4599-4940-8E0E-D29254F75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23" y="3377722"/>
            <a:ext cx="7332325" cy="10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0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71FF-9852-4A75-9EF0-B22AB3D0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a Monad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DA8E-08BB-473D-B819-2EE79AAC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66850"/>
            <a:ext cx="11525250" cy="5026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Monad is a container of a single generic type.  It is also known as wrapped type and lifted type:</a:t>
            </a:r>
          </a:p>
          <a:p>
            <a:pPr lvl="2"/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&lt;T&gt; 	Task&lt;T&gt;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Maybe&lt;T&gt;</a:t>
            </a: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Lazy&lt;T&gt;</a:t>
            </a:r>
          </a:p>
          <a:p>
            <a:pPr lvl="2"/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&lt;T&gt;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 OnDemand&lt;T&gt;();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Monad has 2 (mandatory) methods: Wrap(..) </a:t>
            </a:r>
            <a:r>
              <a:rPr lang="en-US" sz="2200" dirty="0"/>
              <a:t>and</a:t>
            </a:r>
            <a:r>
              <a:rPr lang="en-US" dirty="0"/>
              <a:t> Bind(..)</a:t>
            </a:r>
          </a:p>
          <a:p>
            <a:pPr lvl="1"/>
            <a:r>
              <a:rPr lang="en-US" dirty="0"/>
              <a:t>Wrap(..) lifts a base type: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M&lt;T&gt; Wrap(this T t) { .. }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Bind(..) is the heart of the monad: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M&lt;R&gt; Bind(this M&lt;T&gt; m,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&lt;T, M&lt;R&gt;&gt; f) { .. }</a:t>
            </a:r>
            <a:br>
              <a:rPr lang="en-US" dirty="0"/>
            </a:br>
            <a:r>
              <a:rPr lang="en-US" dirty="0"/>
              <a:t>Monadic </a:t>
            </a:r>
            <a:r>
              <a:rPr lang="en-US" b="1" dirty="0">
                <a:solidFill>
                  <a:srgbClr val="0000FF"/>
                </a:solidFill>
              </a:rPr>
              <a:t>f : T -&gt; M&lt;R&gt;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Bind obeys 3 rules:</a:t>
            </a:r>
          </a:p>
          <a:p>
            <a:pPr marL="1371600" lvl="2" indent="-457200">
              <a:buFont typeface="+mj-lt"/>
              <a:buAutoNum type="arabicPeriod"/>
              <a:tabLst>
                <a:tab pos="3486150" algn="l"/>
                <a:tab pos="4572000" algn="l"/>
                <a:tab pos="7086600" algn="l"/>
              </a:tabLst>
            </a:pPr>
            <a:r>
              <a:rPr lang="en-US" sz="2400" dirty="0"/>
              <a:t>Left Identity:   	Wrap(x).Bind(f) == f(x)	</a:t>
            </a:r>
            <a:r>
              <a:rPr lang="en-US" sz="2200" dirty="0">
                <a:solidFill>
                  <a:srgbClr val="009600"/>
                </a:solidFill>
              </a:rPr>
              <a:t>//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9600"/>
                </a:solidFill>
              </a:rPr>
              <a:t>Bind(Wrap(x), f) == f(x)</a:t>
            </a:r>
          </a:p>
          <a:p>
            <a:pPr marL="1371600" lvl="2" indent="-457200">
              <a:buFont typeface="+mj-lt"/>
              <a:buAutoNum type="arabicPeriod"/>
              <a:tabLst>
                <a:tab pos="3486150" algn="l"/>
                <a:tab pos="4572000" algn="l"/>
                <a:tab pos="7086600" algn="l"/>
              </a:tabLst>
            </a:pPr>
            <a:r>
              <a:rPr lang="en-US" sz="2400" dirty="0"/>
              <a:t>Right Identity:	</a:t>
            </a:r>
            <a:r>
              <a:rPr lang="en-US" sz="2400" dirty="0" err="1"/>
              <a:t>m.Bind</a:t>
            </a:r>
            <a:r>
              <a:rPr lang="en-US" sz="2400" dirty="0"/>
              <a:t>(Wrap) == m	</a:t>
            </a:r>
            <a:r>
              <a:rPr lang="en-US" sz="2200" dirty="0">
                <a:solidFill>
                  <a:srgbClr val="009600"/>
                </a:solidFill>
              </a:rPr>
              <a:t>// Bind(m, Wrap) == m</a:t>
            </a:r>
          </a:p>
          <a:p>
            <a:pPr marL="1371600" lvl="2" indent="-457200">
              <a:buFont typeface="+mj-lt"/>
              <a:buAutoNum type="arabicPeriod"/>
              <a:tabLst>
                <a:tab pos="3486150" algn="l"/>
                <a:tab pos="4572000" algn="l"/>
                <a:tab pos="7086600" algn="l"/>
              </a:tabLst>
            </a:pPr>
            <a:r>
              <a:rPr lang="en-US" sz="2200" dirty="0"/>
              <a:t>Associative/chain: 	</a:t>
            </a:r>
            <a:r>
              <a:rPr lang="en-US" sz="2200" dirty="0" err="1"/>
              <a:t>m.Bind</a:t>
            </a:r>
            <a:r>
              <a:rPr lang="en-US" sz="2200" dirty="0"/>
              <a:t>(g °  f) == </a:t>
            </a:r>
            <a:r>
              <a:rPr lang="en-US" sz="2200" dirty="0" err="1"/>
              <a:t>m.Bind</a:t>
            </a:r>
            <a:r>
              <a:rPr lang="en-US" sz="2200" dirty="0"/>
              <a:t>(f).Bind(g)	</a:t>
            </a:r>
            <a:r>
              <a:rPr lang="en-US" sz="2200" dirty="0">
                <a:solidFill>
                  <a:srgbClr val="009600"/>
                </a:solidFill>
              </a:rPr>
              <a:t>// Bind(m, g °  f) == Bind(Bind(m, f), g)</a:t>
            </a:r>
            <a:br>
              <a:rPr lang="en-US" sz="2200" dirty="0"/>
            </a:br>
            <a:br>
              <a:rPr lang="en-US" b="1" dirty="0">
                <a:solidFill>
                  <a:srgbClr val="009600"/>
                </a:solidFill>
              </a:rPr>
            </a:br>
            <a:r>
              <a:rPr lang="en-US" dirty="0"/>
              <a:t>Rule 3 is usually written as:	</a:t>
            </a:r>
            <a:r>
              <a:rPr lang="en-US" dirty="0" err="1"/>
              <a:t>m.Bind</a:t>
            </a:r>
            <a:r>
              <a:rPr lang="en-US" dirty="0"/>
              <a:t>(x =&gt; f(x).Bind(g)) == </a:t>
            </a:r>
            <a:r>
              <a:rPr lang="en-US" dirty="0" err="1"/>
              <a:t>m.Bind</a:t>
            </a:r>
            <a:r>
              <a:rPr lang="en-US" dirty="0"/>
              <a:t>(f).Bind(g)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AF3FB-665F-44D0-B38B-5C90F72B4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4" y="2952670"/>
            <a:ext cx="186716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5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3A7C-B0A2-4F6E-A90B-0B08964B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21D5-ECD6-41EC-A6D2-A2A1B0B5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functional world calls the </a:t>
            </a:r>
            <a:r>
              <a:rPr lang="en-US" sz="2400" u="sng" dirty="0">
                <a:latin typeface="Consolas" panose="020B0609020204030204" pitchFamily="49" charset="0"/>
              </a:rPr>
              <a:t>Wrap</a:t>
            </a:r>
            <a:r>
              <a:rPr lang="en-US" sz="2400" dirty="0"/>
              <a:t> method: </a:t>
            </a:r>
            <a:r>
              <a:rPr lang="en-US" sz="2400" u="sng" dirty="0">
                <a:latin typeface="Consolas" panose="020B0609020204030204" pitchFamily="49" charset="0"/>
              </a:rPr>
              <a:t>return</a:t>
            </a:r>
            <a:r>
              <a:rPr lang="en-US" sz="2400" dirty="0"/>
              <a:t>, some articles/blogs dedicated to C# implementation of Monads call it </a:t>
            </a:r>
            <a:r>
              <a:rPr lang="en-US" sz="2400" u="sng" dirty="0">
                <a:latin typeface="Consolas" panose="020B0609020204030204" pitchFamily="49" charset="0"/>
              </a:rPr>
              <a:t>Unit</a:t>
            </a:r>
            <a:r>
              <a:rPr lang="en-US" sz="2400" dirty="0"/>
              <a:t>.  I choose </a:t>
            </a:r>
            <a:r>
              <a:rPr lang="en-US" sz="2400" u="sng" dirty="0">
                <a:latin typeface="Consolas" panose="020B0609020204030204" pitchFamily="49" charset="0"/>
              </a:rPr>
              <a:t>Wrap</a:t>
            </a:r>
            <a:r>
              <a:rPr lang="en-US" sz="2400" dirty="0">
                <a:latin typeface="Consolas" panose="020B0609020204030204" pitchFamily="49" charset="0"/>
              </a:rPr>
              <a:t>(..) </a:t>
            </a:r>
            <a:r>
              <a:rPr lang="en-US" sz="2400" dirty="0"/>
              <a:t>because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/>
              <a:t> is meaningful in C# and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Unit</a:t>
            </a:r>
            <a:r>
              <a:rPr lang="en-US" sz="2400" dirty="0"/>
              <a:t> is meaningful in F# and infiltrated into C# (see references).</a:t>
            </a:r>
          </a:p>
          <a:p>
            <a:endParaRPr lang="en-US" sz="2400" dirty="0"/>
          </a:p>
          <a:p>
            <a:r>
              <a:rPr lang="en-US" sz="2400" dirty="0"/>
              <a:t>Nomenclature: C# has 3 unrelated concepts named similarly: raise, hoist and </a:t>
            </a:r>
            <a:r>
              <a:rPr lang="en-US" sz="2400" b="1" i="1" dirty="0">
                <a:solidFill>
                  <a:srgbClr val="0000FF"/>
                </a:solidFill>
              </a:rPr>
              <a:t>lift</a:t>
            </a:r>
            <a:r>
              <a:rPr lang="en-US" sz="2400" dirty="0"/>
              <a:t>.</a:t>
            </a:r>
          </a:p>
          <a:p>
            <a:pPr>
              <a:tabLst>
                <a:tab pos="457200" algn="l"/>
              </a:tabLst>
            </a:pPr>
            <a:r>
              <a:rPr lang="en-US" sz="2400" dirty="0"/>
              <a:t>Example of a </a:t>
            </a:r>
            <a:r>
              <a:rPr lang="en-US" sz="2400" b="1" i="1" dirty="0">
                <a:solidFill>
                  <a:srgbClr val="0000FF"/>
                </a:solidFill>
              </a:rPr>
              <a:t>lift</a:t>
            </a:r>
            <a:r>
              <a:rPr lang="en-US" sz="2400" dirty="0"/>
              <a:t>: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Nullable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&gt; x = 5m;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? x = 5m;  </a:t>
            </a:r>
            <a:r>
              <a:rPr lang="en-US" sz="2200" dirty="0">
                <a:solidFill>
                  <a:srgbClr val="009600"/>
                </a:solidFill>
              </a:rPr>
              <a:t>// 5m is of decimal type; the compiler auto lifts it to Nullable&lt;decimal&gt;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</a:rPr>
              <a:t> b = x is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;	</a:t>
            </a:r>
            <a:r>
              <a:rPr lang="en-US" sz="2200" dirty="0">
                <a:solidFill>
                  <a:srgbClr val="009600"/>
                </a:solidFill>
              </a:rPr>
              <a:t> // b is true despite that x is of type Nullable</a:t>
            </a:r>
            <a:r>
              <a:rPr lang="en-US" sz="2200">
                <a:solidFill>
                  <a:srgbClr val="009600"/>
                </a:solidFill>
              </a:rPr>
              <a:t>&lt;decimal&gt;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Examples of Wrap:</a:t>
            </a:r>
          </a:p>
          <a:p>
            <a:pPr lvl="1"/>
            <a:r>
              <a:rPr lang="en-US" sz="2000" dirty="0">
                <a:solidFill>
                  <a:srgbClr val="009600"/>
                </a:solidFill>
              </a:rPr>
              <a:t>/*Sequence*/</a:t>
            </a:r>
            <a:r>
              <a:rPr lang="en-US" sz="2000" dirty="0"/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</a:rPr>
              <a:t>&lt;T&gt; Wrap&lt;T&gt;(T item)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 return </a:t>
            </a:r>
            <a:r>
              <a:rPr lang="en-US" sz="1800" dirty="0">
                <a:latin typeface="Consolas" panose="020B0609020204030204" pitchFamily="49" charset="0"/>
              </a:rPr>
              <a:t>item; }</a:t>
            </a:r>
          </a:p>
          <a:p>
            <a:pPr lvl="1"/>
            <a:r>
              <a:rPr lang="en-US" sz="2000" dirty="0">
                <a:solidFill>
                  <a:srgbClr val="009600"/>
                </a:solidFill>
              </a:rPr>
              <a:t>/*Async*/</a:t>
            </a: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latin typeface="Consolas" panose="020B0609020204030204" pitchFamily="49" charset="0"/>
              </a:rPr>
              <a:t>&lt;T&gt; Wrap&lt;T&gt;(T item)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latin typeface="Consolas" panose="020B0609020204030204" pitchFamily="49" charset="0"/>
              </a:rPr>
              <a:t>&lt;T&gt;.</a:t>
            </a:r>
            <a:r>
              <a:rPr lang="en-US" sz="1800" dirty="0" err="1">
                <a:latin typeface="Consolas" panose="020B0609020204030204" pitchFamily="49" charset="0"/>
              </a:rPr>
              <a:t>FromResult</a:t>
            </a:r>
            <a:r>
              <a:rPr lang="en-US" sz="1800" dirty="0">
                <a:latin typeface="Consolas" panose="020B0609020204030204" pitchFamily="49" charset="0"/>
              </a:rPr>
              <a:t>(item); }</a:t>
            </a:r>
          </a:p>
          <a:p>
            <a:pPr lvl="1"/>
            <a:r>
              <a:rPr lang="en-US" sz="2000" dirty="0">
                <a:solidFill>
                  <a:srgbClr val="009600"/>
                </a:solidFill>
              </a:rPr>
              <a:t>/*Lazy*/</a:t>
            </a:r>
            <a:r>
              <a:rPr lang="en-US" sz="2000" dirty="0"/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Lazy</a:t>
            </a:r>
            <a:r>
              <a:rPr lang="en-US" sz="1800" dirty="0">
                <a:latin typeface="Consolas" panose="020B0609020204030204" pitchFamily="49" charset="0"/>
              </a:rPr>
              <a:t>&lt;T&gt; Wrap&lt;T&gt;(T item)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 new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Lazy</a:t>
            </a:r>
            <a:r>
              <a:rPr lang="en-US" sz="1800" dirty="0">
                <a:latin typeface="Consolas" panose="020B0609020204030204" pitchFamily="49" charset="0"/>
              </a:rPr>
              <a:t>(() =&gt; item); }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7208-223E-4702-A392-8FC10542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Bind: The powerhouse of the Monad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43F9-6A35-4E36-8E9C-1829A64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75" y="704851"/>
            <a:ext cx="10814108" cy="5988047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SequenceMonad</a:t>
            </a:r>
            <a:b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static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Wrap&lt;T&gt;(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 t) {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t; }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static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 Bind&lt;T, R&gt;(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m,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</a:t>
            </a:r>
            <a:r>
              <a:rPr lang="en-US" sz="7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&lt;T,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&lt;R&gt;&gt; f)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									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</a:rPr>
              <a:t>Left Identity:	Wrap(x).Bind(f) == f(x)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(T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m)			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</a:rPr>
              <a:t>Right Identity:	</a:t>
            </a:r>
            <a:r>
              <a:rPr lang="en-US" sz="6400" dirty="0" err="1">
                <a:solidFill>
                  <a:srgbClr val="009600"/>
                </a:solidFill>
                <a:latin typeface="Consolas" panose="020B0609020204030204" pitchFamily="49" charset="0"/>
              </a:rPr>
              <a:t>m.Bind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</a:rPr>
              <a:t>(Wrap) == m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								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</a:rPr>
              <a:t>Associative:		</a:t>
            </a:r>
            <a:r>
              <a:rPr lang="en-US" sz="6400" dirty="0" err="1">
                <a:solidFill>
                  <a:srgbClr val="009600"/>
                </a:solidFill>
                <a:latin typeface="Consolas" panose="020B0609020204030204" pitchFamily="49" charset="0"/>
              </a:rPr>
              <a:t>m.Bind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</a:rPr>
              <a:t>(g ° f) == </a:t>
            </a:r>
            <a:r>
              <a:rPr lang="en-US" sz="6400" dirty="0" err="1">
                <a:solidFill>
                  <a:srgbClr val="009600"/>
                </a:solidFill>
                <a:latin typeface="Consolas" panose="020B0609020204030204" pitchFamily="49" charset="0"/>
              </a:rPr>
              <a:t>m.Bind</a:t>
            </a:r>
            <a:r>
              <a:rPr lang="en-US" sz="6400" dirty="0">
                <a:solidFill>
                  <a:srgbClr val="009600"/>
                </a:solidFill>
                <a:latin typeface="Consolas" panose="020B0609020204030204" pitchFamily="49" charset="0"/>
              </a:rPr>
              <a:t>(f).Bind(g)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7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f(t);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(R r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r;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7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</a:tabLst>
            </a:pPr>
            <a:endParaRPr lang="en-US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</a:tabLst>
            </a:pPr>
            <a:r>
              <a:rPr lang="en-US" sz="7200" dirty="0"/>
              <a:t>Bind is the </a:t>
            </a:r>
            <a:r>
              <a:rPr lang="en-US" sz="7200" dirty="0" err="1"/>
              <a:t>SelectMany</a:t>
            </a:r>
            <a:r>
              <a:rPr lang="en-US" sz="7200" dirty="0"/>
              <a:t> of the sequence monad (in the LINQ machinery)</a:t>
            </a:r>
            <a:br>
              <a:rPr lang="en-US" sz="7200" dirty="0"/>
            </a:br>
            <a:r>
              <a:rPr lang="en-US" sz="7200" dirty="0"/>
              <a:t>See </a:t>
            </a:r>
            <a:r>
              <a:rPr lang="en-US" sz="7200" dirty="0">
                <a:hlinkClick r:id="rId3"/>
              </a:rPr>
              <a:t>sourceof.net</a:t>
            </a:r>
            <a:r>
              <a:rPr lang="en-US" sz="7200" dirty="0"/>
              <a:t>:</a:t>
            </a:r>
            <a:r>
              <a:rPr lang="en-US" sz="6200" dirty="0"/>
              <a:t>   </a:t>
            </a:r>
            <a:br>
              <a:rPr lang="en-US" sz="6200" dirty="0"/>
            </a:br>
            <a:r>
              <a:rPr lang="en-US" alt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  <a:hlinkClick r:id="rId4"/>
              </a:rPr>
              <a:t>IEnumerable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6400" dirty="0" err="1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SelectMany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</a:rPr>
              <a:t>TSource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					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  <a:hlinkClick r:id="rId4"/>
              </a:rPr>
              <a:t>IEnumerable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</a:rPr>
              <a:t>TSource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&gt; source, 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  <a:hlinkClick r:id="rId6"/>
              </a:rPr>
              <a:t>Func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</a:rPr>
              <a:t>TSource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  <a:hlinkClick r:id="rId4"/>
              </a:rPr>
              <a:t>IEnumerable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&gt;&gt; selector)</a:t>
            </a:r>
            <a:r>
              <a:rPr lang="en-US" altLang="en-US" sz="6000" dirty="0">
                <a:latin typeface="Consolas" panose="020B0609020204030204" pitchFamily="49" charset="0"/>
              </a:rPr>
              <a:t> </a:t>
            </a:r>
            <a:br>
              <a:rPr lang="en-US" sz="6200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sz="7200" dirty="0"/>
              <a:t>This is not the full story of </a:t>
            </a:r>
            <a:r>
              <a:rPr lang="en-US" sz="7200" dirty="0" err="1"/>
              <a:t>SelectMany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nn-NO" sz="7200" dirty="0">
                <a:solidFill>
                  <a:srgbClr val="002060"/>
                </a:solidFill>
              </a:rPr>
              <a:t>A more efficient SelectMany:</a:t>
            </a:r>
            <a:br>
              <a:rPr lang="nn-NO" sz="7200" dirty="0">
                <a:solidFill>
                  <a:srgbClr val="002060"/>
                </a:solidFill>
              </a:rPr>
            </a:br>
            <a:r>
              <a:rPr lang="nn-NO" sz="55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</a:rPr>
              <a:t>IEnumerable</a:t>
            </a:r>
            <a:r>
              <a:rPr lang="en-US" sz="6400" dirty="0">
                <a:latin typeface="Consolas" panose="020B0609020204030204" pitchFamily="49" charset="0"/>
              </a:rPr>
              <a:t>&lt;R&gt; </a:t>
            </a:r>
            <a:r>
              <a:rPr lang="en-US" sz="6400" dirty="0" err="1">
                <a:latin typeface="Consolas" panose="020B0609020204030204" pitchFamily="49" charset="0"/>
              </a:rPr>
              <a:t>SelectMany</a:t>
            </a:r>
            <a:r>
              <a:rPr lang="en-US" sz="6400" dirty="0">
                <a:latin typeface="Consolas" panose="020B0609020204030204" pitchFamily="49" charset="0"/>
              </a:rPr>
              <a:t>&lt;T, </a:t>
            </a:r>
            <a:r>
              <a:rPr lang="en-US" sz="6400" dirty="0" err="1">
                <a:latin typeface="Consolas" panose="020B0609020204030204" pitchFamily="49" charset="0"/>
              </a:rPr>
              <a:t>TMid</a:t>
            </a:r>
            <a:r>
              <a:rPr lang="en-US" sz="6400" dirty="0">
                <a:latin typeface="Consolas" panose="020B0609020204030204" pitchFamily="49" charset="0"/>
              </a:rPr>
              <a:t>, R&gt;(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6400" dirty="0"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</a:rPr>
              <a:t>IEnumerable</a:t>
            </a:r>
            <a:r>
              <a:rPr lang="en-US" sz="6400" dirty="0">
                <a:latin typeface="Consolas" panose="020B0609020204030204" pitchFamily="49" charset="0"/>
              </a:rPr>
              <a:t>&lt;T&gt; m,</a:t>
            </a:r>
            <a:br>
              <a:rPr lang="en-US" sz="6400" dirty="0">
                <a:latin typeface="Consolas" panose="020B0609020204030204" pitchFamily="49" charset="0"/>
              </a:rPr>
            </a:br>
            <a:r>
              <a:rPr lang="en-US" sz="6400" dirty="0">
                <a:latin typeface="Consolas" panose="020B0609020204030204" pitchFamily="49" charset="0"/>
              </a:rPr>
              <a:t>			</a:t>
            </a:r>
            <a:r>
              <a:rPr lang="en-US" sz="6400" dirty="0" err="1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6400" dirty="0">
                <a:latin typeface="Consolas" panose="020B0609020204030204" pitchFamily="49" charset="0"/>
              </a:rPr>
              <a:t>&lt;T,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</a:rPr>
              <a:t>IEnumerable</a:t>
            </a:r>
            <a:r>
              <a:rPr lang="en-US" sz="6400" dirty="0">
                <a:latin typeface="Consolas" panose="020B0609020204030204" pitchFamily="49" charset="0"/>
              </a:rPr>
              <a:t>&lt;</a:t>
            </a:r>
            <a:r>
              <a:rPr lang="en-US" sz="6400" dirty="0" err="1">
                <a:latin typeface="Consolas" panose="020B0609020204030204" pitchFamily="49" charset="0"/>
              </a:rPr>
              <a:t>TMid</a:t>
            </a:r>
            <a:r>
              <a:rPr lang="en-US" sz="6400" dirty="0">
                <a:latin typeface="Consolas" panose="020B0609020204030204" pitchFamily="49" charset="0"/>
              </a:rPr>
              <a:t>&gt;&gt; f,   </a:t>
            </a:r>
            <a:r>
              <a:rPr lang="en-US" sz="6400" dirty="0" err="1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</a:t>
            </a:r>
            <a:r>
              <a:rPr lang="en-US" sz="6400" dirty="0">
                <a:highlight>
                  <a:srgbClr val="FFFF00"/>
                </a:highlight>
                <a:latin typeface="Consolas" panose="020B0609020204030204" pitchFamily="49" charset="0"/>
              </a:rPr>
              <a:t>&lt;T, </a:t>
            </a:r>
            <a:r>
              <a:rPr lang="en-US" sz="6400" dirty="0" err="1">
                <a:highlight>
                  <a:srgbClr val="FFFF00"/>
                </a:highlight>
                <a:latin typeface="Consolas" panose="020B0609020204030204" pitchFamily="49" charset="0"/>
              </a:rPr>
              <a:t>TMid</a:t>
            </a:r>
            <a:r>
              <a:rPr lang="en-US" sz="6400" dirty="0">
                <a:highlight>
                  <a:srgbClr val="FFFF00"/>
                </a:highlight>
                <a:latin typeface="Consolas" panose="020B0609020204030204" pitchFamily="49" charset="0"/>
              </a:rPr>
              <a:t>, R&gt; projection</a:t>
            </a:r>
            <a:r>
              <a:rPr lang="en-US" sz="6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02BC64-D451-4558-89B4-7644685B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A1E9-69D8-4E7B-99FF-8DEEBD3C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Where are monads used in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CE2A-6698-4ECB-ABF0-32E1A8FB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LINQ is built on top of the </a:t>
            </a:r>
            <a:r>
              <a:rPr lang="en-US" b="1" dirty="0"/>
              <a:t>sequence monad</a:t>
            </a:r>
            <a:r>
              <a:rPr lang="en-US" dirty="0"/>
              <a:t> and its bind(..) operation.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Task’s continuation is built on top of the Async monad.</a:t>
            </a:r>
          </a:p>
          <a:p>
            <a:pPr fontAlgn="base">
              <a:lnSpc>
                <a:spcPct val="110000"/>
              </a:lnSpc>
            </a:pPr>
            <a:r>
              <a:rPr lang="en-US" dirty="0"/>
              <a:t>The async/await is syntactic sugar for a Async monad, which is implemented as a </a:t>
            </a:r>
            <a:r>
              <a:rPr lang="en-US" sz="2400" dirty="0">
                <a:latin typeface="Consolas" panose="020B0609020204030204" pitchFamily="49" charset="0"/>
              </a:rPr>
              <a:t>Bind(..)</a:t>
            </a:r>
            <a:r>
              <a:rPr lang="en-US" dirty="0"/>
              <a:t> operation using the function </a:t>
            </a:r>
            <a:r>
              <a:rPr lang="en-US" sz="2400" dirty="0" err="1">
                <a:latin typeface="Consolas" panose="020B0609020204030204" pitchFamily="49" charset="0"/>
              </a:rPr>
              <a:t>ContinueWith</a:t>
            </a:r>
            <a:r>
              <a:rPr lang="en-US" sz="2400" dirty="0">
                <a:latin typeface="Consolas" panose="020B0609020204030204" pitchFamily="49" charset="0"/>
              </a:rPr>
              <a:t>(..)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M&lt;R&gt; Bind(this M&lt;T&gt; m,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&lt;T, M&lt;R&gt;&gt; f) { .. }</a:t>
            </a:r>
            <a:b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Task&lt;R&gt; Bind(this Task&lt;T&gt; m,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&lt;T, Task&lt;R&gt;&gt;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ContinueWith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) {..}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4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E09F-E0EB-4165-B6A2-D3174C1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007F-5DF8-428A-9604-0E8CDC9E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will look at the Maybe and Sequence monads and derive some conclusions from the quick analysis towards the Async monad</a:t>
            </a:r>
          </a:p>
        </p:txBody>
      </p:sp>
    </p:spTree>
    <p:extLst>
      <p:ext uri="{BB962C8B-B14F-4D97-AF65-F5344CB8AC3E}">
        <p14:creationId xmlns:p14="http://schemas.microsoft.com/office/powerpoint/2010/main" val="427886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54664</TotalTime>
  <Words>1162</Words>
  <Application>Microsoft Office PowerPoint</Application>
  <PresentationFormat>Widescreen</PresentationFormat>
  <Paragraphs>195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Monads in C#</vt:lpstr>
      <vt:lpstr>Agenda</vt:lpstr>
      <vt:lpstr>Prologue</vt:lpstr>
      <vt:lpstr>What problems do Monads help us solve</vt:lpstr>
      <vt:lpstr>What is a Monad</vt:lpstr>
      <vt:lpstr>Wrap method</vt:lpstr>
      <vt:lpstr>Bind: The powerhouse of the Monad pattern</vt:lpstr>
      <vt:lpstr>Where are monads used in .Net</vt:lpstr>
      <vt:lpstr>Looking ahead</vt:lpstr>
      <vt:lpstr>Combining functions</vt:lpstr>
      <vt:lpstr>Composition using Monadic Bind Example</vt:lpstr>
      <vt:lpstr>Where defined by using Bind (SelectMany)</vt:lpstr>
      <vt:lpstr>Select defined by using Bind (SelectMany)</vt:lpstr>
      <vt:lpstr>Join defined by using Bind (SelectMany)</vt:lpstr>
      <vt:lpstr>Recap</vt:lpstr>
      <vt:lpstr>Async Monad</vt:lpstr>
      <vt:lpstr>Async Monad</vt:lpstr>
      <vt:lpstr>Analogies to the sequence Monad</vt:lpstr>
      <vt:lpstr>Completing the analogy to Sequence Monad</vt:lpstr>
      <vt:lpstr>Other helpful constructs</vt:lpstr>
      <vt:lpstr>Where we are</vt:lpstr>
      <vt:lpstr>The benefits of the Monad pattern</vt:lpstr>
      <vt:lpstr>Conclusion </vt:lpstr>
      <vt:lpstr>References</vt:lpstr>
      <vt:lpstr>Epilogue </vt:lpstr>
      <vt:lpstr>Unit: ability to return a faux void 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 in C#</dc:title>
  <dc:creator>Avi Farah</dc:creator>
  <cp:lastModifiedBy>Avi Farah</cp:lastModifiedBy>
  <cp:revision>367</cp:revision>
  <dcterms:created xsi:type="dcterms:W3CDTF">2018-12-30T23:15:37Z</dcterms:created>
  <dcterms:modified xsi:type="dcterms:W3CDTF">2019-09-11T00:39:34Z</dcterms:modified>
</cp:coreProperties>
</file>