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57" r:id="rId4"/>
    <p:sldId id="264" r:id="rId5"/>
    <p:sldId id="263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DE2D-CFF6-4186-A485-014B1281820F}" type="datetimeFigureOut">
              <a:rPr lang="en-US" smtClean="0"/>
              <a:t>9/18/21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69DC-CC80-445D-9579-0BC3CC4739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1350-7EE5-4C23-AA95-4ADF22CC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4BB8-9885-4B1E-9F1F-797A341D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34EA-12BA-4FDD-BF8E-C5D2568F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2DE-AB0E-4EC4-9F44-3473AE8DD09C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37D1-C490-4C80-8006-53646B19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0D50-BD6F-4E11-81D3-43969F2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F2A-FACF-42B6-8667-237E2CF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47B5-6F6A-4DC9-ABAC-B405611A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C9B3-B85A-470D-AE02-3754821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496-3091-4B5B-8DD5-67D3D7FC764D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1A1C-2258-4222-8307-EB415155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2828-82FF-40B6-8A5B-13CAD65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0AED-7E44-4690-8C08-E41CE02B8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F0D45-035A-4405-A5EE-0BE0F20C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C7EB-FE2D-4FC8-A419-8770E500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CA60-89FB-47AC-9004-0795A1301801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666C-36C3-487D-A838-01260044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4378-B067-45DE-85F9-122514D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8E24-D854-4656-834F-8D57BCA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18FF-26F5-4BEC-8BEC-907C4130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E46D-D652-4492-AE19-52F1061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FD8F-DC83-4F6F-9F64-A05441656A74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A739-58E3-4424-93D4-700A5E43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CE25-A1E8-4AED-BD72-9CEBDE2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6342-DC48-4147-976A-D1181C50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E3B3-A4E7-45CF-A006-2C7624FC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E355-24A8-40DC-8CB5-CC21DA7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D1-8B1B-433F-A4CB-461281CA8ADE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7F2D-8D75-461D-BAD6-24FF377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A7BD-27E0-4366-B73A-36810F9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4BFC-0537-4C89-8BE3-1FCE8C5E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04DF-E794-424C-9894-B0D903F4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433A7-7B73-4A19-B3CE-CCECDE0A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2EB1-FFF0-4131-B3A8-12958B9F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4C3F-A240-4441-9F04-A682CB663ED3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5967E-50AC-4A4E-BC3A-631E2EE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FB4B1-F26A-43AD-B7F3-CE842F0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1907-4C7B-4D17-B1D1-A3812C71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10E4-9696-4845-B0E8-DD627BE4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4E93-6DED-4602-B530-ECC5CC3C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FBA68-AEC4-4CC9-9470-E48621AC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92560-031F-4AF1-AAEC-77B13CA1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CD7D9-12ED-4983-82B1-634A95AB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6B8D-88DF-470A-99E2-2CDC3315A2BC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DDF1C-2BDD-421A-A7F6-BC6D5BE4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D1BC-374E-469B-A3E0-36EDB515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5330-417C-46CC-A92D-851D7C1F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85E95-075B-46CF-933D-5B5FE43C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364-5DBA-4CE0-807E-4D3E48CA6791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C07D9-8EBE-49A4-8295-37204509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DF4A9-4DAD-4351-877B-A881C19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9E9DF-7704-4EC5-8D2A-471C2811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018-EED3-4584-AF03-6EC1E37102B5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6EE8-810A-43EC-BAA8-9BFD6108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D60F-0EBE-4304-8148-7A794A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F23-AF14-44B6-9E36-82474937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09E2-67D6-48D4-BC66-694C9E7C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2C526-E3D0-4773-8F4D-EBBF69C2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0107-DBCF-46E7-B2CB-BDC984A5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030F-424A-461D-BAD3-793DB96A4027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3C75B-834B-4010-9493-8CA0B291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CBB3-C57B-49AB-B2D9-8F2ECA10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879C-EAC8-4D81-962B-669C021D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5B9E0-D005-4812-B3F3-2D87BA11C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CD05-7444-4BB9-8DAB-EE95DB9D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B189D-0CEF-4BA9-A8AD-F6CFF63D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81C4-BBEF-47D9-B2C5-34ACDE947E83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2B37-AA61-4FC4-A8A6-71C2A71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B890-B4CD-4209-A2D3-4AE003D0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5D798-59C3-46D0-87D4-E89DD37F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77C14-4108-4ED6-8B59-53944A46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3DE9-7798-4388-9151-84AB6119A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CCEC-1148-47FD-85D3-B4FBD873B9E1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E527-E125-4672-9752-2FD1EE2CF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https://github.com/avifarah/</a:t>
            </a:r>
            <a:r>
              <a:rPr lang="en-US" dirty="0" err="1"/>
              <a:t>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81BB-1DFE-46E3-8BE1-ADFBB5E9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farah@hotmail.com" TargetMode="External"/><Relationship Id="rId2" Type="http://schemas.openxmlformats.org/officeDocument/2006/relationships/hyperlink" Target="https://www.linkedin.com/in/avi-fara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farah/Recursion.Recursion1" TargetMode="External"/><Relationship Id="rId2" Type="http://schemas.openxmlformats.org/officeDocument/2006/relationships/hyperlink" Target="https://github.com/avifarah/Recu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vifarah/Recursion.TreeProcessing-Stripped" TargetMode="External"/><Relationship Id="rId5" Type="http://schemas.openxmlformats.org/officeDocument/2006/relationships/hyperlink" Target="https://github.com/avifarah/Recursion.TreeProcessing" TargetMode="External"/><Relationship Id="rId4" Type="http://schemas.openxmlformats.org/officeDocument/2006/relationships/hyperlink" Target="https://github.com/avifarah/Recursion.Recursion-Stripp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A5E3-F870-4DAE-8B62-6CCD76A6B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dirty="0"/>
              <a:t>Zero to Hero</a:t>
            </a:r>
            <a:br>
              <a:rPr lang="en-US" dirty="0"/>
            </a:br>
            <a:r>
              <a:rPr lang="en-US" sz="1100" dirty="0"/>
              <a:t>Who are you?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BAFC-EFDB-4E85-87F6-B664BA32B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40118"/>
          </a:xfrm>
        </p:spPr>
        <p:txBody>
          <a:bodyPr/>
          <a:lstStyle/>
          <a:p>
            <a:r>
              <a:rPr lang="en-US" dirty="0"/>
              <a:t>By Avi Farah</a:t>
            </a:r>
          </a:p>
          <a:p>
            <a:r>
              <a:rPr lang="en-US" dirty="0">
                <a:hlinkClick r:id="rId2"/>
              </a:rPr>
              <a:t>https://www.linkedin.com/in/avi-farah/</a:t>
            </a:r>
            <a:endParaRPr lang="en-US" dirty="0"/>
          </a:p>
          <a:p>
            <a:r>
              <a:rPr lang="en-US" dirty="0">
                <a:hlinkClick r:id="rId3"/>
              </a:rPr>
              <a:t>avifarah@hotmail.com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B002-EC79-4A08-8672-E8487FC9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B91B2-A300-460E-9E58-4457FB65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5CDE-DF09-49CC-B7A5-1852B757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to Recursion, reverse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take the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Break it into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𝑂𝑑𝑑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𝑂𝑑𝑑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𝑂𝑑𝑑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𝑃𝑟𝑜𝑏𝑙𝑒𝑚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To make it work, we need a terminating condition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F13C-8FE3-455A-8E88-307521E1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05B8E-A1A0-463D-AE08-72DF6456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3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A58A-06FA-484B-83B2-7DABF444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BF89-3604-41EF-A12C-EC1B719C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Slides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Recursion: What, Why, and How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Tail recursion vs. Left recursion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0" dirty="0">
                <a:effectLst/>
                <a:latin typeface="Consolas" panose="020B0609020204030204" pitchFamily="49" charset="0"/>
              </a:rPr>
              <a:t> Recursion for processing a binary tree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There are five GitHub repositories that are linked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2"/>
              </a:rPr>
              <a:t>https://github.com/avifarah/Recursion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3"/>
              </a:rPr>
              <a:t>https://github.com/avifarah/Recursion.Recursion1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4"/>
              </a:rPr>
              <a:t>https://github.com/avifarah/Recursion.Recursion-Stripped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5"/>
              </a:rPr>
              <a:t>https://github.com/avifarah/Recursion.TreeProcessing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6"/>
              </a:rPr>
              <a:t>https://github.com/avifarah/Recursion.TreeProcessing-Stripped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32471-B2E9-4D68-9E1C-2692FC2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E47C2-C986-4757-889F-2FBE7AB3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2CB-3047-4A8A-9E3C-FDDE9A5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609"/>
            <a:ext cx="10515600" cy="1185079"/>
          </a:xfrm>
        </p:spPr>
        <p:txBody>
          <a:bodyPr/>
          <a:lstStyle/>
          <a:p>
            <a:r>
              <a:rPr lang="en-US" dirty="0"/>
              <a:t>What is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EB2-1DD3-46E8-9BCC-7A17DEC2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28800"/>
            <a:ext cx="10329673" cy="43460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recursive solution is broken down into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Termination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Recursive logic</a:t>
            </a:r>
            <a:r>
              <a:rPr lang="en-US" dirty="0"/>
              <a:t>—Same logic applied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items is applied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– 1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items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n!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 = 1 * 2 .. * 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Recursive definition: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 n * (n – 1)!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Terminating Condition: when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 == 1</a:t>
            </a:r>
            <a:r>
              <a:rPr lang="en-US" dirty="0"/>
              <a:t> then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== 1</a:t>
            </a:r>
            <a:br>
              <a:rPr lang="en-US" dirty="0"/>
            </a:br>
            <a:endParaRPr lang="en-US" sz="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C# code:</a:t>
            </a:r>
            <a:r>
              <a:rPr lang="en-US" sz="2400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Factorial(int n)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	return n == 1 ? 1 : n * Factorial(n–1);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above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Factorial(..)</a:t>
            </a:r>
            <a:r>
              <a:rPr lang="en-US" dirty="0"/>
              <a:t> will </a:t>
            </a:r>
            <a:r>
              <a:rPr lang="en-US" b="1" dirty="0"/>
              <a:t>NOT</a:t>
            </a:r>
            <a:r>
              <a:rPr lang="en-US" dirty="0"/>
              <a:t> work if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 &lt;=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F8BE5-3B7F-4357-90D0-F81CF189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D6EC6-2B20-43AE-BE74-0BFF291E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6BA1-9D36-44A2-8803-2EDA2568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2E06-BBEF-4FA3-8DB0-4D378873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Every</a:t>
            </a:r>
            <a:r>
              <a:rPr lang="en-US" dirty="0"/>
              <a:t> iteration process can be expressed as a recursion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Not every</a:t>
            </a:r>
            <a:r>
              <a:rPr lang="en-US" dirty="0"/>
              <a:t> recursion process can be expressed as 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Example:  There are structures like trees where iteration is not ideal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D8AF2C-DE2E-4068-AF58-BA258BF1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79" y="4044812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D516-E7DD-45D1-8248-900C4803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D07E-8C75-4AE8-B355-30340793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8E0-A0FA-431E-A745-2F256848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69A1-A189-4B8E-821D-0D5DE2B8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recursion, compilers use a stack—the same stack that is used to control the flow of function/method calls.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 the recursive call: local variables and return address are pushed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Upon return: top frame is popped and hydrate local variables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 recursive solution is therefore more expensive than its iterative counterpart. </a:t>
            </a:r>
            <a:r>
              <a:rPr lang="en-US" b="1" i="1" u="sng" dirty="0">
                <a:solidFill>
                  <a:srgbClr val="0070C0"/>
                </a:solidFill>
              </a:rPr>
              <a:t>Tail recursion is an exception…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F62A1-CE0F-4813-9C1F-73CEA01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46689-254F-48ED-A7EC-3FABDE4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1330-5DA5-4429-8389-47525183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6"/>
            <a:ext cx="10515600" cy="839731"/>
          </a:xfrm>
        </p:spPr>
        <p:txBody>
          <a:bodyPr>
            <a:normAutofit/>
          </a:bodyPr>
          <a:lstStyle/>
          <a:p>
            <a:r>
              <a:rPr lang="en-US" dirty="0"/>
              <a:t>Tail Recursion -- </a:t>
            </a:r>
            <a:r>
              <a:rPr lang="en-US" b="1" i="1" u="sng" dirty="0"/>
              <a:t>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3494-E31E-4BDB-957C-82C67F99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52665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Factorial of 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(n &lt;= </a:t>
            </a:r>
            <a:r>
              <a:rPr lang="en-US" sz="23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ArgumentException(</a:t>
            </a:r>
            <a:r>
              <a:rPr lang="en-US" sz="2300" dirty="0">
                <a:solidFill>
                  <a:srgbClr val="B41414"/>
                </a:solidFill>
                <a:latin typeface="Consolas" panose="020B0609020204030204" pitchFamily="49" charset="0"/>
              </a:rPr>
              <a:t>"..."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nameof(n));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FactorialHelper(n);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FactorialHelper(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/*option 1*/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 *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/*option 2*/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 * n;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Option 1  is called “Tail Recursion”</a:t>
            </a:r>
          </a:p>
          <a:p>
            <a:r>
              <a:rPr lang="en-US" dirty="0"/>
              <a:t>Option 2  is called “Left Recursion”</a:t>
            </a:r>
          </a:p>
          <a:p>
            <a:r>
              <a:rPr lang="en-US" dirty="0"/>
              <a:t>The compiler will turn a Tail Recursion to an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8CE13-0AA3-4F35-8E65-B24F32B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D663-CD81-415D-8772-1D058473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CDC3-217A-4088-9E62-0FA9FFCA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673"/>
          </a:xfrm>
        </p:spPr>
        <p:txBody>
          <a:bodyPr/>
          <a:lstStyle/>
          <a:p>
            <a:r>
              <a:rPr lang="en-US" dirty="0"/>
              <a:t>Left Recursion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3104-2CA3-448B-9EE6-969D102B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911501"/>
          </a:xfrm>
        </p:spPr>
        <p:txBody>
          <a:bodyPr>
            <a:normAutofit/>
          </a:bodyPr>
          <a:lstStyle/>
          <a:p>
            <a:r>
              <a:rPr lang="en-US" dirty="0"/>
              <a:t>We need to translate an expression from its token parts. </a:t>
            </a:r>
            <a:r>
              <a:rPr lang="en-US" dirty="0">
                <a:solidFill>
                  <a:srgbClr val="0070C0"/>
                </a:solidFill>
              </a:rPr>
              <a:t>Ex: 5-3-1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Definition (A parser for arithmetic addition / subtraction)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expr ::=  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expr (+|-) term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  | term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term ::= number (a string of digits)</a:t>
            </a:r>
          </a:p>
          <a:p>
            <a:r>
              <a:rPr lang="en-US" dirty="0"/>
              <a:t>Translating this to code </a:t>
            </a:r>
            <a:r>
              <a:rPr lang="en-US" dirty="0">
                <a:solidFill>
                  <a:srgbClr val="0070C0"/>
                </a:solidFill>
              </a:rPr>
              <a:t>– let’s think about it together</a:t>
            </a:r>
          </a:p>
          <a:p>
            <a:r>
              <a:rPr lang="en-US" b="1" dirty="0"/>
              <a:t>Each step through the recursive algorithm must move the process a step closer to the terminating condition</a:t>
            </a:r>
          </a:p>
          <a:p>
            <a:r>
              <a:rPr lang="en-US" dirty="0"/>
              <a:t>Fix expr definition: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expr ::= term Rest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Rest ::= (+|-) expr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| empty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001DB-73E2-4D0E-BCEC-0B3E1F41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59" y="1955268"/>
            <a:ext cx="2478741" cy="21410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F526-B2C2-44B3-A93C-45A83A0D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6E40-F15B-422E-A84E-106F300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51D8-73B6-421D-8FB0-150E483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F581-E257-461A-A9C3-6263BE9F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tree has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Left subtree (a tree in its own right)</a:t>
            </a:r>
          </a:p>
          <a:p>
            <a:pPr lvl="1"/>
            <a:r>
              <a:rPr lang="en-US" dirty="0"/>
              <a:t>Right subtree (a tree in its own right)</a:t>
            </a:r>
          </a:p>
          <a:p>
            <a:r>
              <a:rPr lang="en-US" dirty="0"/>
              <a:t>A binary Tree can be recursively processed in:</a:t>
            </a:r>
          </a:p>
          <a:p>
            <a:pPr lvl="1"/>
            <a:r>
              <a:rPr lang="en-US" dirty="0"/>
              <a:t>n L R	</a:t>
            </a:r>
            <a:r>
              <a:rPr lang="en-US" dirty="0">
                <a:solidFill>
                  <a:srgbClr val="0070C0"/>
                </a:solidFill>
              </a:rPr>
              <a:t>(prefix processing)</a:t>
            </a:r>
          </a:p>
          <a:p>
            <a:pPr lvl="1"/>
            <a:r>
              <a:rPr lang="en-US" dirty="0"/>
              <a:t>L n R	</a:t>
            </a:r>
            <a:r>
              <a:rPr lang="en-US" dirty="0">
                <a:solidFill>
                  <a:srgbClr val="0070C0"/>
                </a:solidFill>
              </a:rPr>
              <a:t>(infix processing)</a:t>
            </a:r>
          </a:p>
          <a:p>
            <a:pPr lvl="1"/>
            <a:r>
              <a:rPr lang="en-US" dirty="0"/>
              <a:t>L R n	</a:t>
            </a:r>
            <a:r>
              <a:rPr lang="en-US" dirty="0">
                <a:solidFill>
                  <a:srgbClr val="0070C0"/>
                </a:solidFill>
              </a:rPr>
              <a:t>(postfix processing)</a:t>
            </a:r>
          </a:p>
          <a:p>
            <a:r>
              <a:rPr lang="en-US" dirty="0"/>
              <a:t>If the needed operation does not fall into </a:t>
            </a:r>
            <a:r>
              <a:rPr lang="en-US" dirty="0">
                <a:solidFill>
                  <a:srgbClr val="0070C0"/>
                </a:solidFill>
              </a:rPr>
              <a:t>pre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post-fix</a:t>
            </a:r>
            <a:r>
              <a:rPr lang="en-US" dirty="0"/>
              <a:t> processing, then the tree structure given above is not the best data structure.  For example: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For a given depth list all node values</a:t>
            </a:r>
            <a:r>
              <a:rPr lang="en-US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59A980-1F78-4FBB-B5FA-9157CC3E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79" y="2362924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1F30A-5060-4469-AB07-AC908267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F064-254F-4166-95A5-22091678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B1AF-2786-44C5-9182-49AB18F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Inductive reasoning is where we observe a number of special cases (at least 1)</a:t>
                </a:r>
              </a:p>
              <a:p>
                <a:r>
                  <a:rPr lang="en-US" dirty="0"/>
                  <a:t>Then we show that if our observation is true for the nth case, our observed pattern holds for the (n + 1)</a:t>
                </a:r>
                <a:r>
                  <a:rPr lang="en-US" dirty="0" err="1"/>
                  <a:t>st</a:t>
                </a:r>
                <a:r>
                  <a:rPr lang="en-US" dirty="0"/>
                  <a:t> case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onsolas" panose="020B0609020204030204" pitchFamily="49" charset="0"/>
                  </a:rPr>
                  <a:t>	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               =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        = 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+ 5 = 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1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sum of the first N odd integers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6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Sum of first N+1 odd numbers: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  <a:blipFill>
                <a:blip r:embed="rId2"/>
                <a:stretch>
                  <a:fillRect l="-7907" t="-2616" r="-465" b="-3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FAFE4-BA3F-4BE5-8B36-BF5B982F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https://github.com/avifarah/Recursion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CDC9-54CE-40CD-AE1B-7CA37BF5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7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907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Recursion Zero to Hero Who are you?</vt:lpstr>
      <vt:lpstr>Agenda and resources</vt:lpstr>
      <vt:lpstr>What is Recursion</vt:lpstr>
      <vt:lpstr>Why use Recursion</vt:lpstr>
      <vt:lpstr>The How of Recursion</vt:lpstr>
      <vt:lpstr>Tail Recursion -- Desirable</vt:lpstr>
      <vt:lpstr>Left Recursion (example)</vt:lpstr>
      <vt:lpstr>Binary Tree</vt:lpstr>
      <vt:lpstr>Induction</vt:lpstr>
      <vt:lpstr>Induction to Recursion, reverse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Zero to Hero</dc:title>
  <dc:creator>Avi Farah</dc:creator>
  <cp:lastModifiedBy>Meg Gutshall</cp:lastModifiedBy>
  <cp:revision>66</cp:revision>
  <dcterms:created xsi:type="dcterms:W3CDTF">2021-08-02T15:30:58Z</dcterms:created>
  <dcterms:modified xsi:type="dcterms:W3CDTF">2021-09-18T17:52:20Z</dcterms:modified>
</cp:coreProperties>
</file>