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2"/>
  </p:notesMasterIdLst>
  <p:sldIdLst>
    <p:sldId id="256" r:id="rId2"/>
    <p:sldId id="262" r:id="rId3"/>
    <p:sldId id="257" r:id="rId4"/>
    <p:sldId id="264" r:id="rId5"/>
    <p:sldId id="263" r:id="rId6"/>
    <p:sldId id="258" r:id="rId7"/>
    <p:sldId id="259" r:id="rId8"/>
    <p:sldId id="265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2" autoAdjust="0"/>
    <p:restoredTop sz="94660"/>
  </p:normalViewPr>
  <p:slideViewPr>
    <p:cSldViewPr snapToGrid="0">
      <p:cViewPr varScale="1">
        <p:scale>
          <a:sx n="95" d="100"/>
          <a:sy n="95" d="100"/>
        </p:scale>
        <p:origin x="3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E3DE2D-CFF6-4186-A485-014B1281820F}" type="datetimeFigureOut">
              <a:rPr lang="en-US" smtClean="0"/>
              <a:t>10/4/2021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2869DC-CC80-445D-9579-0BC3CC4739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0229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31350-7EE5-4C23-AA95-4ADF22CCD8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CC4BB8-9885-4B1E-9F1F-797A341DDD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A934EA-12BA-4FDD-BF8E-C5D2568F8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BD2DE-AB0E-4EC4-9F44-3473AE8DD09C}" type="datetime1">
              <a:rPr lang="en-US" smtClean="0"/>
              <a:t>10/4/2021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6D37D1-C490-4C80-8006-53646B195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https://github.com/avifarah/Recurson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720D50-BD6F-4E11-81D3-43969F2BD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3D424-D5FA-4721-A71E-77CBBB5C48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947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02F2A-FACF-42B6-8667-237E2CF9B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DD47B5-6F6A-4DC9-ABAC-B405611ACC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6BC9B3-B85A-470D-AE02-3754821B2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F5496-3091-4B5B-8DD5-67D3D7FC764D}" type="datetime1">
              <a:rPr lang="en-US" smtClean="0"/>
              <a:t>10/4/2021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9A1A1C-2258-4222-8307-EB415155E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https://github.com/avifarah/Recurson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62828-82FF-40B6-8A5B-13CAD65D7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3D424-D5FA-4721-A71E-77CBBB5C48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363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C30AED-7E44-4690-8C08-E41CE02B86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BF0D45-035A-4405-A5EE-0BE0F20CFB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1C7EB-FE2D-4FC8-A419-8770E500B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1CA60-89FB-47AC-9004-0795A1301801}" type="datetime1">
              <a:rPr lang="en-US" smtClean="0"/>
              <a:t>10/4/2021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78666C-36C3-487D-A838-012600444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https://github.com/avifarah/Recurson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84378-B067-45DE-85F9-122514D2F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3D424-D5FA-4721-A71E-77CBBB5C48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279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08E24-D854-4656-834F-8D57BCA51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D518FF-26F5-4BEC-8BEC-907C413092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6CE46D-D652-4492-AE19-52F106160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CFD8F-DC83-4F6F-9F64-A05441656A74}" type="datetime1">
              <a:rPr lang="en-US" smtClean="0"/>
              <a:t>10/4/2021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79A739-58E3-4424-93D4-700A5E435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https://github.com/avifarah/Recurson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DECE25-A1E8-4AED-BD72-9CEBDE231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3D424-D5FA-4721-A71E-77CBBB5C48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595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66342-DC48-4147-976A-D1181C50F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83E3B3-A4E7-45CF-A006-2C7624FCEE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07E355-24A8-40DC-8CB5-CC21DA767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8B9D1-8B1B-433F-A4CB-461281CA8ADE}" type="datetime1">
              <a:rPr lang="en-US" smtClean="0"/>
              <a:t>10/4/2021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5B7F2D-8D75-461D-BAD6-24FF377E5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https://github.com/avifarah/Recurson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ADA7BD-27E0-4366-B73A-36810F943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3D424-D5FA-4721-A71E-77CBBB5C48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707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94BFC-0537-4C89-8BE3-1FCE8C5E9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9A04DF-E794-424C-9894-B0D903F463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7433A7-7B73-4A19-B3CE-CCECDE0A8E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082EB1-FFF0-4131-B3A8-12958B9FD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C4C3F-A240-4441-9F04-A682CB663ED3}" type="datetime1">
              <a:rPr lang="en-US" smtClean="0"/>
              <a:t>10/4/2021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15967E-50AC-4A4E-BC3A-631E2EEA6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https://github.com/avifarah/Recurson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AFB4B1-F26A-43AD-B7F3-CE842F075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3D424-D5FA-4721-A71E-77CBBB5C48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588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A1907-4C7B-4D17-B1D1-A3812C713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9410E4-9696-4845-B0E8-DD627BE48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4B4E93-6DED-4602-B530-ECC5CC3C81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FFBA68-AEC4-4CC9-9470-E48621AC8C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A92560-031F-4AF1-AAEC-77B13CA153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4CD7D9-12ED-4983-82B1-634A95AB3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16B8D-88DF-470A-99E2-2CDC3315A2BC}" type="datetime1">
              <a:rPr lang="en-US" smtClean="0"/>
              <a:t>10/4/2021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ADDF1C-2BDD-421A-A7F6-BC6D5BE47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https://github.com/avifarah/Recurson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15D1BC-374E-469B-A3E0-36EDB5154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3D424-D5FA-4721-A71E-77CBBB5C48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800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85330-417C-46CC-A92D-851D7C1FF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485E95-075B-46CF-933D-5B5FE43C7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48364-5DBA-4CE0-807E-4D3E48CA6791}" type="datetime1">
              <a:rPr lang="en-US" smtClean="0"/>
              <a:t>10/4/2021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1C07D9-8EBE-49A4-8295-372045093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https://github.com/avifarah/Recurson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3DF4A9-4DAD-4351-877B-A881C1928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3D424-D5FA-4721-A71E-77CBBB5C48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857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39E9DF-7704-4EC5-8D2A-471C28119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85018-EED3-4584-AF03-6EC1E37102B5}" type="datetime1">
              <a:rPr lang="en-US" smtClean="0"/>
              <a:t>10/4/2021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976EE8-810A-43EC-BAA8-9BFD61082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https://github.com/avifarah/Recurson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CDD60F-0EBE-4304-8148-7A794AB71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3D424-D5FA-4721-A71E-77CBBB5C48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267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08F23-AF14-44B6-9E36-824749375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3209E2-67D6-48D4-BC66-694C9E7CC5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22C526-E3D0-4773-8F4D-EBBF69C273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A50107-DBCF-46E7-B2CB-BDC984A5D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7030F-424A-461D-BAD3-793DB96A4027}" type="datetime1">
              <a:rPr lang="en-US" smtClean="0"/>
              <a:t>10/4/2021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33C75B-834B-4010-9493-8CA0B2916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https://github.com/avifarah/Recurson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8BCBB3-C57B-49AB-B2D9-8F2ECA100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3D424-D5FA-4721-A71E-77CBBB5C48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60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C879C-EAC8-4D81-962B-669C021D3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55B9E0-D005-4812-B3F3-2D87BA11C3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34CD05-7444-4BB9-8DAB-EE95DB9D97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FB189D-0CEF-4BA9-A8AD-F6CFF63D4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081C4-BBEF-47D9-B2C5-34ACDE947E83}" type="datetime1">
              <a:rPr lang="en-US" smtClean="0"/>
              <a:t>10/4/2021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322B37-AA61-4FC4-A8A6-71C2A71A9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https://github.com/avifarah/Recurson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D3B890-B4CD-4209-A2D3-4AE003D04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3D424-D5FA-4721-A71E-77CBBB5C48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101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75D798-59C3-46D0-87D4-E89DD37F0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F77C14-4108-4ED6-8B59-53944A4656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F53DE9-7798-4388-9151-84AB6119AE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4ECCEC-1148-47FD-85D3-B4FBD873B9E1}" type="datetime1">
              <a:rPr lang="en-US" smtClean="0"/>
              <a:t>10/4/2021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73E527-E125-4672-9752-2FD1EE2CFC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https://github.com/avifarah/Recurson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4981BB-1DFE-46E3-8BE1-ADFBB5E9C8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D3D424-D5FA-4721-A71E-77CBBB5C48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601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avifarah@hotmail.com" TargetMode="External"/><Relationship Id="rId2" Type="http://schemas.openxmlformats.org/officeDocument/2006/relationships/hyperlink" Target="https://www.linkedin.com/in/avi-farah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vifarah/Recurson.Recursion1" TargetMode="External"/><Relationship Id="rId2" Type="http://schemas.openxmlformats.org/officeDocument/2006/relationships/hyperlink" Target="https://github.com/avifarah/Recursio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avifarah/Recursion.TreeProcessing-Stripped" TargetMode="External"/><Relationship Id="rId5" Type="http://schemas.openxmlformats.org/officeDocument/2006/relationships/hyperlink" Target="https://github.com/avifarah/Recursion.TreeProcessing" TargetMode="External"/><Relationship Id="rId4" Type="http://schemas.openxmlformats.org/officeDocument/2006/relationships/hyperlink" Target="https://github.com/avifarah/Recursion.Recursion-Stripped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DA5E3-F870-4DAE-8B62-6CCD76A6BE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Recursion</a:t>
            </a:r>
            <a:br>
              <a:rPr lang="en-US" dirty="0"/>
            </a:br>
            <a:r>
              <a:rPr lang="en-US" dirty="0"/>
              <a:t>Zero to Hero</a:t>
            </a:r>
            <a:br>
              <a:rPr lang="en-US" dirty="0"/>
            </a:br>
            <a:r>
              <a:rPr lang="en-US" sz="1100" dirty="0"/>
              <a:t>Who are you?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93BAFC-EFDB-4E85-87F6-B664BA32B8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540118"/>
          </a:xfrm>
        </p:spPr>
        <p:txBody>
          <a:bodyPr/>
          <a:lstStyle/>
          <a:p>
            <a:r>
              <a:rPr lang="en-US" dirty="0"/>
              <a:t>By Avi Farah</a:t>
            </a:r>
          </a:p>
          <a:p>
            <a:r>
              <a:rPr lang="en-US" dirty="0">
                <a:hlinkClick r:id="rId2"/>
              </a:rPr>
              <a:t>https://www.linkedin.com/in/avi-farah/</a:t>
            </a:r>
            <a:endParaRPr lang="en-US" dirty="0"/>
          </a:p>
          <a:p>
            <a:r>
              <a:rPr lang="en-US" dirty="0">
                <a:hlinkClick r:id="rId3"/>
              </a:rPr>
              <a:t>avifarah@hotmail.com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CDB002-EC79-4A08-8672-E8487FC9A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https://github.com/avifarah/Recurson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5B91B2-A300-460E-9E58-4457FB65F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3D424-D5FA-4721-A71E-77CBBB5C48D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374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05CDE-DF09-49CC-B7A5-1852B7579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Induction to Recursion, reverse the process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3F05E4-E051-4ABC-B3BF-4F78C1444E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We take the Problem: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subSup"/>
                          <m:ctrlPr>
                            <a:rPr lang="en-US" sz="18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d>
                            <m:dPr>
                              <m:ctrlPr>
                                <a:rPr lang="en-US" sz="1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1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 </m:t>
                          </m:r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𝑃𝑟𝑜𝑏𝑙𝑒𝑚</m:t>
                          </m:r>
                          <m:d>
                            <m:dPr>
                              <m:ctrlPr>
                                <a:rPr lang="en-US" sz="1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sz="1800" dirty="0">
                  <a:solidFill>
                    <a:srgbClr val="0070C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1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subSup"/>
                          <m:ctrlPr>
                            <a:rPr lang="en-US" sz="18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𝑂𝑑𝑑</m:t>
                          </m:r>
                          <m:d>
                            <m:dPr>
                              <m:ctrlPr>
                                <a:rPr lang="en-US" sz="1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 </m:t>
                          </m:r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𝑃𝑟𝑜𝑏𝑙𝑒𝑚</m:t>
                          </m:r>
                          <m:d>
                            <m:dPr>
                              <m:ctrlPr>
                                <a:rPr lang="en-US" sz="1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sz="1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1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dirty="0"/>
                  <a:t>Break it into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subSup"/>
                          <m:ctrlPr>
                            <a:rPr lang="en-US" sz="1800" i="1" smtClean="0">
                              <a:solidFill>
                                <a:srgbClr val="0070C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naryPr>
                        <m:sub>
                          <m:r>
                            <a:rPr lang="en-US" sz="1800" i="1">
                              <a:solidFill>
                                <a:srgbClr val="0070C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  <m:r>
                            <a:rPr lang="en-US" sz="1800" i="1">
                              <a:solidFill>
                                <a:srgbClr val="0070C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sz="1800" i="1">
                              <a:solidFill>
                                <a:srgbClr val="0070C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𝑁</m:t>
                          </m:r>
                        </m:sup>
                        <m:e>
                          <m:r>
                            <a:rPr lang="en-US" sz="1800" i="1">
                              <a:solidFill>
                                <a:srgbClr val="0070C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𝑂𝑑𝑑</m:t>
                          </m:r>
                          <m:d>
                            <m:dPr>
                              <m:ctrlPr>
                                <a:rPr lang="en-US" sz="1800" i="1">
                                  <a:solidFill>
                                    <a:srgbClr val="0070C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solidFill>
                                    <a:srgbClr val="0070C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𝑛</m:t>
                              </m:r>
                            </m:e>
                          </m:d>
                        </m:e>
                      </m:nary>
                      <m:r>
                        <a:rPr lang="en-US" sz="1800" i="1">
                          <a:solidFill>
                            <a:srgbClr val="0070C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sz="18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𝑂𝑑𝑑</m:t>
                      </m:r>
                      <m:d>
                        <m:dPr>
                          <m:ctrlPr>
                            <a:rPr lang="en-US" sz="1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𝑁</m:t>
                          </m:r>
                        </m:e>
                      </m:d>
                      <m:r>
                        <a:rPr lang="en-US" sz="1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d>
                        <m:dPr>
                          <m:ctrlPr>
                            <a:rPr lang="en-US" sz="1800" i="1">
                              <a:solidFill>
                                <a:srgbClr val="0070C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subSup"/>
                              <m:ctrlPr>
                                <a:rPr lang="en-US" sz="1800" i="1">
                                  <a:solidFill>
                                    <a:srgbClr val="0070C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naryPr>
                            <m:sub>
                              <m:r>
                                <a:rPr lang="en-US" sz="1800" i="1">
                                  <a:solidFill>
                                    <a:srgbClr val="0070C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𝑛</m:t>
                              </m:r>
                              <m:r>
                                <a:rPr lang="en-US" sz="1800" b="0" i="1" smtClean="0">
                                  <a:solidFill>
                                    <a:srgbClr val="0070C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=</m:t>
                              </m:r>
                              <m:r>
                                <a:rPr lang="en-US" sz="1800" i="1">
                                  <a:solidFill>
                                    <a:srgbClr val="0070C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1800" i="1">
                                  <a:solidFill>
                                    <a:srgbClr val="0070C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𝑁</m:t>
                              </m:r>
                              <m:r>
                                <a:rPr lang="en-US" sz="1800" i="1">
                                  <a:solidFill>
                                    <a:srgbClr val="0070C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−1</m:t>
                              </m:r>
                            </m:sup>
                            <m:e>
                              <m:r>
                                <a:rPr lang="en-US" sz="1800" i="1">
                                  <a:solidFill>
                                    <a:srgbClr val="0070C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𝑂𝑑𝑑</m:t>
                              </m:r>
                              <m:d>
                                <m:dPr>
                                  <m:ctrlPr>
                                    <a:rPr lang="en-US" sz="1800" i="1">
                                      <a:solidFill>
                                        <a:srgbClr val="0070C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>
                                      <a:solidFill>
                                        <a:srgbClr val="0070C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𝑛</m:t>
                                  </m:r>
                                </m:e>
                              </m:d>
                            </m:e>
                          </m:nary>
                        </m:e>
                      </m:d>
                    </m:oMath>
                  </m:oMathPara>
                </a14:m>
                <a:endParaRPr lang="en-US" sz="1800" i="1" dirty="0">
                  <a:solidFill>
                    <a:srgbClr val="0070C0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70C0"/>
                    </a:solidFill>
                    <a:ea typeface="Cambria Math" panose="02040503050406030204" pitchFamily="18" charset="0"/>
                    <a:cs typeface="Arial" panose="020B0604020202020204" pitchFamily="34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𝑂𝑑𝑑</m:t>
                    </m:r>
                    <m:d>
                      <m:d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𝑁</m:t>
                        </m:r>
                      </m:e>
                    </m:d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+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𝑃𝑟𝑜𝑏𝑙𝑒𝑚</m:t>
                    </m:r>
                    <m:d>
                      <m:d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𝑁</m:t>
                        </m:r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−1</m:t>
                        </m:r>
                      </m:e>
                    </m:d>
                  </m:oMath>
                </a14:m>
                <a:endParaRPr lang="en-US" sz="1800" dirty="0">
                  <a:solidFill>
                    <a:srgbClr val="0070C0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US" sz="1000" dirty="0">
                  <a:solidFill>
                    <a:srgbClr val="0070C0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r>
                  <a:rPr lang="en-US" dirty="0"/>
                  <a:t>To make it work, we need a terminating condition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3F05E4-E051-4ABC-B3BF-4F78C1444E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b="-1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51F13C-8FE3-455A-8E88-307521E13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https://github.com/avifarah/Recurson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05B8E-A1A0-463D-AE08-72DF64561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3D424-D5FA-4721-A71E-77CBBB5C48D0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439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1A58A-06FA-484B-83B2-7DABF4442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 and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ECBF89-3604-41EF-A12C-EC1B719CF1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0" dirty="0">
                <a:effectLst/>
                <a:latin typeface="Consolas" panose="020B0609020204030204" pitchFamily="49" charset="0"/>
              </a:rPr>
              <a:t>Slides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600" dirty="0">
                <a:latin typeface="Consolas" panose="020B0609020204030204" pitchFamily="49" charset="0"/>
              </a:rPr>
              <a:t> Recursion: What, Why and How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600" dirty="0">
                <a:latin typeface="Consolas" panose="020B0609020204030204" pitchFamily="49" charset="0"/>
              </a:rPr>
              <a:t> Tail recursion vs Left recursion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600" b="0" dirty="0">
                <a:effectLst/>
                <a:latin typeface="Consolas" panose="020B0609020204030204" pitchFamily="49" charset="0"/>
              </a:rPr>
              <a:t> Recursion for processing a binary tree</a:t>
            </a:r>
          </a:p>
          <a:p>
            <a:endParaRPr lang="en-US" b="0" dirty="0"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There are five GitHub repositories that are linked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effectLst/>
                <a:latin typeface="Consolas" panose="020B0609020204030204" pitchFamily="49" charset="0"/>
                <a:hlinkClick r:id="rId2"/>
              </a:rPr>
              <a:t>https://github.com/avifarah/Recursion</a:t>
            </a:r>
            <a:endParaRPr lang="en-US" sz="2400" b="0" dirty="0">
              <a:effectLst/>
              <a:latin typeface="Consolas" panose="020B0609020204030204" pitchFamily="49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effectLst/>
                <a:latin typeface="Consolas" panose="020B0609020204030204" pitchFamily="49" charset="0"/>
                <a:hlinkClick r:id="rId3"/>
              </a:rPr>
              <a:t>https://github.com/avifarah/Recurson.Recursion1</a:t>
            </a:r>
            <a:endParaRPr lang="en-US" sz="2400" b="0" dirty="0">
              <a:effectLst/>
              <a:latin typeface="Consolas" panose="020B0609020204030204" pitchFamily="49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effectLst/>
                <a:latin typeface="Consolas" panose="020B0609020204030204" pitchFamily="49" charset="0"/>
                <a:hlinkClick r:id="rId4"/>
              </a:rPr>
              <a:t>https://github.com/avifarah/Recursion.Recursion-Stripped</a:t>
            </a:r>
            <a:endParaRPr lang="en-US" sz="2400" b="0" dirty="0">
              <a:effectLst/>
              <a:latin typeface="Consolas" panose="020B0609020204030204" pitchFamily="49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effectLst/>
                <a:latin typeface="Consolas" panose="020B0609020204030204" pitchFamily="49" charset="0"/>
                <a:hlinkClick r:id="rId5"/>
              </a:rPr>
              <a:t>https://github.com/avifarah/Recursion.TreeProcessing</a:t>
            </a:r>
            <a:endParaRPr lang="en-US" sz="2400" b="0" dirty="0">
              <a:effectLst/>
              <a:latin typeface="Consolas" panose="020B0609020204030204" pitchFamily="49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effectLst/>
                <a:latin typeface="Consolas" panose="020B0609020204030204" pitchFamily="49" charset="0"/>
                <a:hlinkClick r:id="rId6"/>
              </a:rPr>
              <a:t>https://github.com/avifarah/Recursion.TreeProcessing-Stripped</a:t>
            </a:r>
            <a:endParaRPr lang="en-US" sz="24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932471-B2E9-4D68-9E1C-2692FC26A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https://github.com/avifarah/Recurson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0E47C2-C986-4757-889F-2FBE7AB39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3D424-D5FA-4721-A71E-77CBBB5C48D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287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682CB-3047-4A8A-9E3C-FDDE9A5B8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5609"/>
            <a:ext cx="10515600" cy="1185079"/>
          </a:xfrm>
        </p:spPr>
        <p:txBody>
          <a:bodyPr/>
          <a:lstStyle/>
          <a:p>
            <a:r>
              <a:rPr lang="en-US" dirty="0"/>
              <a:t>What is Recursion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3B2EB2-1DD3-46E8-9BCC-7A17DEC2D1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7" y="1828800"/>
            <a:ext cx="10329673" cy="434608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 recursive solution is broken down into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b="1" dirty="0"/>
              <a:t>Termination condition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b="1" dirty="0"/>
              <a:t>Recursive logic</a:t>
            </a:r>
            <a:r>
              <a:rPr lang="en-US" dirty="0"/>
              <a:t>—Same logic applied to n items is applied to n – 1 items</a:t>
            </a:r>
          </a:p>
          <a:p>
            <a:pPr marL="0" indent="0">
              <a:buNone/>
            </a:pPr>
            <a:endParaRPr lang="en-US" sz="1000" dirty="0"/>
          </a:p>
          <a:p>
            <a:pPr marL="0" indent="0">
              <a:spcAft>
                <a:spcPts val="0"/>
              </a:spcAft>
              <a:buNone/>
            </a:pPr>
            <a:r>
              <a:rPr lang="en-US" b="1" dirty="0">
                <a:solidFill>
                  <a:srgbClr val="002060"/>
                </a:solidFill>
              </a:rPr>
              <a:t>Example:</a:t>
            </a:r>
            <a:r>
              <a:rPr lang="en-US" dirty="0"/>
              <a:t> 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n!</a:t>
            </a:r>
            <a:r>
              <a:rPr lang="en-US" sz="2600" dirty="0">
                <a:solidFill>
                  <a:srgbClr val="0070C0"/>
                </a:solidFill>
                <a:latin typeface="Consolas" panose="020B0609020204030204" pitchFamily="49" charset="0"/>
              </a:rPr>
              <a:t> = 1 * 2 .. * n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Recursive definition: </a:t>
            </a:r>
            <a:r>
              <a:rPr lang="en-US" sz="2600" dirty="0">
                <a:solidFill>
                  <a:srgbClr val="0070C0"/>
                </a:solidFill>
                <a:latin typeface="Consolas" panose="020B0609020204030204" pitchFamily="49" charset="0"/>
              </a:rPr>
              <a:t>n! = n * (n – 1)!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Terminating Condition: when </a:t>
            </a:r>
            <a:r>
              <a:rPr lang="en-US" sz="2600" dirty="0">
                <a:solidFill>
                  <a:srgbClr val="0070C0"/>
                </a:solidFill>
                <a:latin typeface="Consolas" panose="020B0609020204030204" pitchFamily="49" charset="0"/>
              </a:rPr>
              <a:t>n == 1</a:t>
            </a:r>
            <a:r>
              <a:rPr lang="en-US" dirty="0"/>
              <a:t> then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sz="2600" dirty="0">
                <a:solidFill>
                  <a:srgbClr val="0070C0"/>
                </a:solidFill>
                <a:latin typeface="Consolas" panose="020B0609020204030204" pitchFamily="49" charset="0"/>
              </a:rPr>
              <a:t>n! == 1</a:t>
            </a:r>
            <a:br>
              <a:rPr lang="en-US" dirty="0"/>
            </a:br>
            <a:endParaRPr lang="en-US" sz="8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C# code:</a:t>
            </a:r>
            <a:r>
              <a:rPr lang="en-US" sz="2400" dirty="0"/>
              <a:t>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Factorial(int n) {</a:t>
            </a:r>
            <a:b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 		return n == 1 ? 1 : n * Factorial(n–1);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 	  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6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n-US" dirty="0"/>
              <a:t>The above Factorial(..) will </a:t>
            </a:r>
            <a:r>
              <a:rPr lang="en-US" b="1" dirty="0"/>
              <a:t>NOT</a:t>
            </a:r>
            <a:r>
              <a:rPr lang="en-US" dirty="0"/>
              <a:t> work if </a:t>
            </a:r>
            <a:r>
              <a:rPr lang="en-US" sz="2400" dirty="0">
                <a:solidFill>
                  <a:srgbClr val="002060"/>
                </a:solidFill>
                <a:latin typeface="Consolas" panose="020B0609020204030204" pitchFamily="49" charset="0"/>
              </a:rPr>
              <a:t>n &lt;= 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1F8BE5-3B7F-4357-90D0-F81CF1893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https://github.com/avifarah/Recurson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BD6EC6-2B20-43AE-BE74-0BFF291ED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3D424-D5FA-4721-A71E-77CBBB5C48D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673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16BA1-9D36-44A2-8803-2EDA25684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Recursion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9F2E06-BBEF-4FA3-8DB0-4D37887322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Every</a:t>
            </a:r>
            <a:r>
              <a:rPr lang="en-US" dirty="0"/>
              <a:t> iteration process can be expressed as a recursion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0070C0"/>
                </a:solidFill>
              </a:rPr>
              <a:t>Not every</a:t>
            </a:r>
            <a:r>
              <a:rPr lang="en-US" dirty="0"/>
              <a:t> recursion process can be expressed as iteration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Example:  There are structures like trees where iteration is not ideal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7BD8AF2C-DE2E-4068-AF58-BA258BF1DA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379" y="4044812"/>
            <a:ext cx="3658721" cy="2132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0D516-E7DD-45D1-8248-900C48038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https://github.com/avifarah/Recurson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08D07E-8C75-4AE8-B355-303407932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3D424-D5FA-4721-A71E-77CBBB5C48D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976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368E0-A0FA-431E-A745-2F2568481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How of Recursion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2869A1-A189-4B8E-821D-0D5DE2B807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implement recursion compilers use a stack, the same stack that is used to control the flow of function/method calls.</a:t>
            </a:r>
          </a:p>
          <a:p>
            <a:pPr marL="0" indent="0">
              <a:buNone/>
            </a:pP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At the recursive call: local variables and return address are pushed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Upon return: top frame is popped and hydrate local variables.</a:t>
            </a:r>
          </a:p>
          <a:p>
            <a:endParaRPr lang="en-US" dirty="0"/>
          </a:p>
          <a:p>
            <a:r>
              <a:rPr lang="en-US" dirty="0">
                <a:solidFill>
                  <a:srgbClr val="0070C0"/>
                </a:solidFill>
              </a:rPr>
              <a:t>A recursive solution is therefore more expensive then its iterative counterpart.  </a:t>
            </a:r>
            <a:r>
              <a:rPr lang="en-US" b="1" i="1" u="sng" dirty="0">
                <a:solidFill>
                  <a:srgbClr val="0070C0"/>
                </a:solidFill>
              </a:rPr>
              <a:t>Tail recursion is an exception…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BF62A1-CE0F-4813-9C1F-73CEA0150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https://github.com/avifarah/Recurson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A46689-254F-48ED-A7EC-3FABDE41B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3D424-D5FA-4721-A71E-77CBBB5C48D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494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61330-5DA5-4429-8389-475251838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8156"/>
            <a:ext cx="10515600" cy="839731"/>
          </a:xfrm>
        </p:spPr>
        <p:txBody>
          <a:bodyPr>
            <a:normAutofit/>
          </a:bodyPr>
          <a:lstStyle/>
          <a:p>
            <a:r>
              <a:rPr lang="en-US" dirty="0"/>
              <a:t>Tail Recursion -- </a:t>
            </a:r>
            <a:r>
              <a:rPr lang="en-US" b="1" i="1" u="sng" dirty="0"/>
              <a:t>Desirable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6A3494-E31E-4BDB-957C-82C67F99D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3948"/>
            <a:ext cx="10515600" cy="526650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Factorial of n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BigInteger Factorial(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n) {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23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 (n &lt;= </a:t>
            </a:r>
            <a:r>
              <a:rPr lang="en-US" sz="2300" dirty="0">
                <a:solidFill>
                  <a:srgbClr val="C81EFA"/>
                </a:solidFill>
                <a:latin typeface="Consolas" panose="020B0609020204030204" pitchFamily="49" charset="0"/>
              </a:rPr>
              <a:t>0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2300" dirty="0">
                <a:solidFill>
                  <a:srgbClr val="0000FF"/>
                </a:solidFill>
                <a:latin typeface="Consolas" panose="020B0609020204030204" pitchFamily="49" charset="0"/>
              </a:rPr>
              <a:t>throw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 ArgumentException(</a:t>
            </a:r>
            <a:r>
              <a:rPr lang="en-US" sz="2300" dirty="0">
                <a:solidFill>
                  <a:srgbClr val="B41414"/>
                </a:solidFill>
                <a:latin typeface="Consolas" panose="020B0609020204030204" pitchFamily="49" charset="0"/>
              </a:rPr>
              <a:t>"..."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, nameof(n));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FactorialHelper(n);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457200" lvl="1" indent="0">
              <a:buNone/>
            </a:pPr>
            <a:endParaRPr lang="en-US" sz="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BigInteger FactorialHelper(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n) {</a:t>
            </a:r>
          </a:p>
          <a:p>
            <a:pPr marL="457200" lvl="1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  if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(n == </a:t>
            </a:r>
            <a:r>
              <a:rPr lang="en-US" sz="2400" dirty="0">
                <a:solidFill>
                  <a:srgbClr val="C81EFA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 	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C81EFA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</a:rPr>
              <a:t>/*option 1*/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pt-BR" sz="2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 n * </a:t>
            </a:r>
            <a:r>
              <a:rPr lang="pt-BR" sz="2400" b="1" i="1" u="sng" dirty="0">
                <a:solidFill>
                  <a:srgbClr val="FF0000"/>
                </a:solidFill>
                <a:latin typeface="Consolas" panose="020B0609020204030204" pitchFamily="49" charset="0"/>
              </a:rPr>
              <a:t>FactorialHelper</a:t>
            </a:r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(n-</a:t>
            </a:r>
            <a:r>
              <a:rPr lang="pt-BR" sz="2400" dirty="0">
                <a:solidFill>
                  <a:srgbClr val="C81EFA"/>
                </a:solidFill>
                <a:latin typeface="Consolas" panose="020B0609020204030204" pitchFamily="49" charset="0"/>
              </a:rPr>
              <a:t>1</a:t>
            </a:r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457200" lvl="1" indent="0">
              <a:buNone/>
            </a:pPr>
            <a:r>
              <a:rPr lang="pt-BR" dirty="0">
                <a:solidFill>
                  <a:srgbClr val="00B050"/>
                </a:solidFill>
                <a:latin typeface="Consolas" panose="020B0609020204030204" pitchFamily="49" charset="0"/>
              </a:rPr>
              <a:t>  /*option 2*/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pt-BR" sz="2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2400" b="1" i="1" u="sng" dirty="0">
                <a:solidFill>
                  <a:srgbClr val="FF0000"/>
                </a:solidFill>
                <a:latin typeface="Consolas" panose="020B0609020204030204" pitchFamily="49" charset="0"/>
              </a:rPr>
              <a:t>FactorialHelper</a:t>
            </a:r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(n-</a:t>
            </a:r>
            <a:r>
              <a:rPr lang="pt-BR" sz="2400" dirty="0">
                <a:solidFill>
                  <a:srgbClr val="C81EFA"/>
                </a:solidFill>
                <a:latin typeface="Consolas" panose="020B0609020204030204" pitchFamily="49" charset="0"/>
              </a:rPr>
              <a:t>1</a:t>
            </a:r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) * n;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457200" lvl="1" indent="0">
              <a:buNone/>
            </a:pP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dirty="0"/>
              <a:t>Option 1  is called “Tail Recursion”</a:t>
            </a:r>
          </a:p>
          <a:p>
            <a:r>
              <a:rPr lang="en-US" dirty="0"/>
              <a:t>Option 2  is called “Left Recursion”</a:t>
            </a:r>
          </a:p>
          <a:p>
            <a:r>
              <a:rPr lang="en-US" dirty="0"/>
              <a:t>The compiler will turn a Tail Recursion to an iteration.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98CE13-0AA3-4F35-8E65-B24F32B0C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https://github.com/avifarah/Recurson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FDD663-CD81-415D-8772-1D058473D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3D424-D5FA-4721-A71E-77CBBB5C48D0}" type="slidenum">
              <a:rPr lang="en-US" smtClean="0"/>
              <a:t>6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4165C42-B171-4F30-B5D8-2124EE91ED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2601" y="4739818"/>
            <a:ext cx="5321199" cy="121561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1324CFF-D4A7-46E4-ADC5-37350A7121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9004" y="3413769"/>
            <a:ext cx="1323191" cy="43138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4B0724F-DA33-42DB-86C8-BC5A8E1E9FBF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6927921" y="4349808"/>
            <a:ext cx="1398498" cy="3900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07480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BCDC3-217A-4088-9E62-0FA9FFCAC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08673"/>
          </a:xfrm>
        </p:spPr>
        <p:txBody>
          <a:bodyPr/>
          <a:lstStyle/>
          <a:p>
            <a:r>
              <a:rPr lang="en-US" dirty="0"/>
              <a:t>Left Recursion (example)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73104-2CA3-448B-9EE6-969D102B1B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1374"/>
            <a:ext cx="10515600" cy="4911501"/>
          </a:xfrm>
        </p:spPr>
        <p:txBody>
          <a:bodyPr>
            <a:normAutofit/>
          </a:bodyPr>
          <a:lstStyle/>
          <a:p>
            <a:r>
              <a:rPr lang="en-US" dirty="0"/>
              <a:t>We need to translate an expression from its token parts. </a:t>
            </a:r>
            <a:r>
              <a:rPr lang="en-US" dirty="0">
                <a:solidFill>
                  <a:srgbClr val="0070C0"/>
                </a:solidFill>
              </a:rPr>
              <a:t>Ex: 5-3-1</a:t>
            </a:r>
          </a:p>
          <a:p>
            <a:pPr marL="0" indent="0">
              <a:buNone/>
            </a:pPr>
            <a:r>
              <a:rPr lang="en-US" sz="2200" dirty="0"/>
              <a:t>	</a:t>
            </a:r>
            <a:r>
              <a:rPr lang="en-US" sz="2200" dirty="0">
                <a:solidFill>
                  <a:srgbClr val="0070C0"/>
                </a:solidFill>
              </a:rPr>
              <a:t>Definition (A parser for arithmetic addition / subtraction)</a:t>
            </a:r>
            <a:br>
              <a:rPr lang="en-US" sz="2200" dirty="0">
                <a:solidFill>
                  <a:srgbClr val="0070C0"/>
                </a:solidFill>
              </a:rPr>
            </a:br>
            <a:r>
              <a:rPr lang="en-US" sz="18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latin typeface="Consolas" panose="020B0609020204030204" pitchFamily="49" charset="0"/>
              </a:rPr>
              <a:t>expr ::=  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</a:rPr>
              <a:t>expr (+|-) term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		  | term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term ::= number (a string of digits)</a:t>
            </a:r>
          </a:p>
          <a:p>
            <a:r>
              <a:rPr lang="en-US" dirty="0"/>
              <a:t>Translating this to code </a:t>
            </a:r>
            <a:r>
              <a:rPr lang="en-US" dirty="0">
                <a:solidFill>
                  <a:srgbClr val="0070C0"/>
                </a:solidFill>
              </a:rPr>
              <a:t>– let’s think about it together</a:t>
            </a:r>
          </a:p>
          <a:p>
            <a:r>
              <a:rPr lang="en-US" b="1" dirty="0"/>
              <a:t>Each step through the recursive algorithm must move the process a step closer to the terminating condition</a:t>
            </a:r>
          </a:p>
          <a:p>
            <a:r>
              <a:rPr lang="en-US" dirty="0"/>
              <a:t>Fix expr definition: </a:t>
            </a:r>
            <a:br>
              <a:rPr lang="en-US" dirty="0"/>
            </a:br>
            <a:r>
              <a:rPr lang="en-US" dirty="0"/>
              <a:t>	</a:t>
            </a:r>
            <a:r>
              <a:rPr lang="en-US" sz="2000" dirty="0">
                <a:latin typeface="Consolas" panose="020B0609020204030204" pitchFamily="49" charset="0"/>
              </a:rPr>
              <a:t>expr ::= term Rest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	Rest ::= (+|-) expr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		| empty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9001DB-73E2-4D0E-BCEC-0B3E1F41C6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5059" y="1955268"/>
            <a:ext cx="2478741" cy="2141080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ECF526-B2C2-44B3-A93C-45A83A0D3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https://github.com/avifarah/Recurson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956E40-F15B-422E-A84E-106F30078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3D424-D5FA-4721-A71E-77CBBB5C48D0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241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951D8-73B6-421D-8FB0-150E48302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3F581-E257-461A-A9C3-6263BE9FAE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Binary tree has</a:t>
            </a:r>
          </a:p>
          <a:p>
            <a:pPr lvl="1"/>
            <a:r>
              <a:rPr lang="en-US" dirty="0"/>
              <a:t>Node</a:t>
            </a:r>
          </a:p>
          <a:p>
            <a:pPr lvl="1"/>
            <a:r>
              <a:rPr lang="en-US" dirty="0"/>
              <a:t>Left subtree (a tree in its own right)</a:t>
            </a:r>
          </a:p>
          <a:p>
            <a:pPr lvl="1"/>
            <a:r>
              <a:rPr lang="en-US" dirty="0"/>
              <a:t>Right subtree (a tree in its own right)</a:t>
            </a:r>
          </a:p>
          <a:p>
            <a:r>
              <a:rPr lang="en-US" dirty="0"/>
              <a:t>A binary Tree can be recursively processed in:</a:t>
            </a:r>
          </a:p>
          <a:p>
            <a:pPr lvl="1"/>
            <a:r>
              <a:rPr lang="en-US" dirty="0"/>
              <a:t>n L R	</a:t>
            </a:r>
            <a:r>
              <a:rPr lang="en-US" dirty="0">
                <a:solidFill>
                  <a:srgbClr val="0070C0"/>
                </a:solidFill>
              </a:rPr>
              <a:t>(prefix processing)</a:t>
            </a:r>
          </a:p>
          <a:p>
            <a:pPr lvl="1"/>
            <a:r>
              <a:rPr lang="en-US" dirty="0"/>
              <a:t>L n R	</a:t>
            </a:r>
            <a:r>
              <a:rPr lang="en-US" dirty="0">
                <a:solidFill>
                  <a:srgbClr val="0070C0"/>
                </a:solidFill>
              </a:rPr>
              <a:t>(infix processing)</a:t>
            </a:r>
          </a:p>
          <a:p>
            <a:pPr lvl="1"/>
            <a:r>
              <a:rPr lang="en-US" dirty="0"/>
              <a:t>L R n	</a:t>
            </a:r>
            <a:r>
              <a:rPr lang="en-US" dirty="0">
                <a:solidFill>
                  <a:srgbClr val="0070C0"/>
                </a:solidFill>
              </a:rPr>
              <a:t>(postfix processing)</a:t>
            </a:r>
          </a:p>
          <a:p>
            <a:r>
              <a:rPr lang="en-US" dirty="0"/>
              <a:t>If the needed operation does not fall into </a:t>
            </a:r>
            <a:r>
              <a:rPr lang="en-US" dirty="0">
                <a:solidFill>
                  <a:srgbClr val="0070C0"/>
                </a:solidFill>
              </a:rPr>
              <a:t>pre</a:t>
            </a:r>
            <a:r>
              <a:rPr lang="en-US" dirty="0"/>
              <a:t>/</a:t>
            </a:r>
            <a:r>
              <a:rPr lang="en-US" dirty="0">
                <a:solidFill>
                  <a:srgbClr val="0070C0"/>
                </a:solidFill>
              </a:rPr>
              <a:t>in</a:t>
            </a:r>
            <a:r>
              <a:rPr lang="en-US" dirty="0"/>
              <a:t>/</a:t>
            </a:r>
            <a:r>
              <a:rPr lang="en-US" dirty="0">
                <a:solidFill>
                  <a:srgbClr val="0070C0"/>
                </a:solidFill>
              </a:rPr>
              <a:t>post-fix</a:t>
            </a:r>
            <a:r>
              <a:rPr lang="en-US" dirty="0"/>
              <a:t> processing then the tree structure given above is not the best data-structure.  For example: </a:t>
            </a:r>
            <a:r>
              <a:rPr lang="en-US" sz="2600" dirty="0">
                <a:solidFill>
                  <a:srgbClr val="0070C0"/>
                </a:solidFill>
                <a:latin typeface="Consolas" panose="020B0609020204030204" pitchFamily="49" charset="0"/>
              </a:rPr>
              <a:t>For a given depth list all node values</a:t>
            </a:r>
            <a:r>
              <a:rPr lang="en-US" dirty="0"/>
              <a:t>.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D959A980-1F78-4FBB-B5FA-9157CC3E27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5079" y="2362924"/>
            <a:ext cx="3658721" cy="2132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41F30A-5060-4469-AB07-AC9082674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https://github.com/avifarah/Recurson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8CF064-254F-4166-95A5-220916788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3D424-D5FA-4721-A71E-77CBBB5C48D0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7912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BB1AF-2786-44C5-9182-49AB18F4B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D4E7B90-E84A-4C49-BCCC-0F5335286C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0898393" cy="4351338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Inductive reasoning is where we observe a number of special cases (at least 1)</a:t>
                </a:r>
              </a:p>
              <a:p>
                <a:r>
                  <a:rPr lang="en-US" dirty="0"/>
                  <a:t>Then we show that If our observation is true for the n’th case</a:t>
                </a:r>
              </a:p>
              <a:p>
                <a:r>
                  <a:rPr lang="en-US" dirty="0"/>
                  <a:t>Then our observed pattern holds for the (n + 1)’st case.</a:t>
                </a:r>
              </a:p>
              <a:p>
                <a:r>
                  <a:rPr lang="en-US" dirty="0"/>
                  <a:t>Example:</a:t>
                </a:r>
              </a:p>
              <a:p>
                <a:pPr marL="0" indent="0">
                  <a:buNone/>
                </a:pPr>
                <a:r>
                  <a:rPr lang="en-US" sz="2600" dirty="0">
                    <a:latin typeface="Consolas" panose="020B0609020204030204" pitchFamily="49" charset="0"/>
                  </a:rPr>
                  <a:t>	</a:t>
                </a:r>
                <a:r>
                  <a:rPr lang="en-US" sz="2600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1                 = 1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sz="2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br>
                  <a:rPr lang="en-US" sz="2600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r>
                  <a:rPr lang="en-US" sz="2600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	1 + 3         = 4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br>
                  <a:rPr lang="en-US" sz="2600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r>
                  <a:rPr lang="en-US" sz="2600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	1 + 3 + 5 = 9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sz="2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600" dirty="0">
                  <a:solidFill>
                    <a:srgbClr val="0070C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br>
                  <a:rPr lang="en-US" sz="1100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r>
                  <a:rPr lang="en-US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Assume</a:t>
                </a:r>
                <a:r>
                  <a:rPr lang="en-US" sz="2600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that sum of the first N odd integers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600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sz="2600" i="1" smtClean="0"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naryPr>
                      <m:sub>
                        <m:r>
                          <a:rPr lang="en-US" sz="2600" i="1"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𝑛</m:t>
                        </m:r>
                        <m:r>
                          <a:rPr lang="en-US" sz="2600" i="1"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=1</m:t>
                        </m:r>
                      </m:sub>
                      <m:sup>
                        <m:r>
                          <a:rPr lang="en-US" sz="2600" i="1"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𝑁</m:t>
                        </m:r>
                      </m:sup>
                      <m:e>
                        <m:d>
                          <m:dPr>
                            <m:ctrlPr>
                              <a:rPr lang="en-US" sz="2600" i="1">
                                <a:solidFill>
                                  <a:srgbClr val="0070C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sz="2600" i="1">
                                <a:solidFill>
                                  <a:srgbClr val="0070C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2</m:t>
                            </m:r>
                            <m:r>
                              <a:rPr lang="en-US" sz="2600" i="1">
                                <a:solidFill>
                                  <a:srgbClr val="0070C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𝑛</m:t>
                            </m:r>
                            <m:r>
                              <a:rPr lang="en-US" sz="2600" i="1">
                                <a:solidFill>
                                  <a:srgbClr val="0070C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−1</m:t>
                            </m:r>
                          </m:e>
                        </m:d>
                        <m:r>
                          <a:rPr lang="en-US" sz="2600" i="1"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= </m:t>
                        </m:r>
                        <m:sSup>
                          <m:sSupPr>
                            <m:ctrlPr>
                              <a:rPr lang="en-US" sz="2600" i="1">
                                <a:solidFill>
                                  <a:srgbClr val="0070C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sz="2600" i="1">
                                <a:solidFill>
                                  <a:srgbClr val="0070C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𝑁</m:t>
                            </m:r>
                          </m:e>
                          <m:sup>
                            <m:r>
                              <a:rPr lang="en-US" sz="2600" i="1">
                                <a:solidFill>
                                  <a:srgbClr val="0070C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sz="2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br>
                  <a:rPr lang="en-US" sz="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</a:br>
                <a:r>
                  <a:rPr lang="en-US" sz="2600" dirty="0"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Sum of first N+1 odd numbers:</a:t>
                </a:r>
                <a:endParaRPr lang="en-US" sz="2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br>
                  <a:rPr lang="en-US" sz="100" dirty="0"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subSup"/>
                          <m:ctrlPr>
                            <a:rPr lang="en-US" sz="22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2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2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2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22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p>
                        <m:e>
                          <m:d>
                            <m:dPr>
                              <m:ctrlPr>
                                <a:rPr lang="en-US" sz="22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2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2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</m:nary>
                      <m:r>
                        <a:rPr lang="en-US" sz="22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n-US" sz="22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subSup"/>
                              <m:ctrlPr>
                                <a:rPr lang="en-US" sz="22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2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2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2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US" sz="22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2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22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22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sz="22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e>
                          </m:nary>
                        </m:e>
                      </m:d>
                      <m:r>
                        <a:rPr lang="en-US" sz="22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d>
                        <m:dPr>
                          <m:ctrlPr>
                            <a:rPr lang="en-US" sz="22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d>
                            <m:dPr>
                              <m:ctrlPr>
                                <a:rPr lang="en-US" sz="22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sz="22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a:rPr lang="en-US" sz="22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sz="22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= </m:t>
                      </m:r>
                      <m:sSup>
                        <m:sSupPr>
                          <m:ctrlPr>
                            <a:rPr lang="en-US" sz="22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e>
                        <m:sup>
                          <m:r>
                            <a:rPr lang="en-US" sz="22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2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+2</m:t>
                      </m:r>
                      <m:r>
                        <a:rPr lang="en-US" sz="22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r>
                        <a:rPr lang="en-US" sz="22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+1= </m:t>
                      </m:r>
                      <m:sSup>
                        <m:sSupPr>
                          <m:ctrlPr>
                            <a:rPr lang="en-US" sz="22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2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sz="22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e>
                        <m:sup>
                          <m:r>
                            <a:rPr lang="en-US" sz="22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200" dirty="0">
                  <a:solidFill>
                    <a:srgbClr val="0070C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D4E7B90-E84A-4C49-BCCC-0F5335286C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0898393" cy="4351338"/>
              </a:xfrm>
              <a:blipFill>
                <a:blip r:embed="rId2"/>
                <a:stretch>
                  <a:fillRect l="-951" t="-3501" r="-5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9FAFE4-BA3F-4BE5-8B36-BF5B982F4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https://github.com/avifarah/Recurson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4ACDC9-54CE-40CD-AE1B-7CA37BF54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3D424-D5FA-4721-A71E-77CBBB5C48D0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4783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1122</TotalTime>
  <Words>904</Words>
  <Application>Microsoft Office PowerPoint</Application>
  <PresentationFormat>Widescreen</PresentationFormat>
  <Paragraphs>112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Consolas</vt:lpstr>
      <vt:lpstr>Wingdings</vt:lpstr>
      <vt:lpstr>Office Theme</vt:lpstr>
      <vt:lpstr>Recursion Zero to Hero Who are you?</vt:lpstr>
      <vt:lpstr>Agenda and resources</vt:lpstr>
      <vt:lpstr>What is Recursion</vt:lpstr>
      <vt:lpstr>Why use Recursion</vt:lpstr>
      <vt:lpstr>The How of Recursion</vt:lpstr>
      <vt:lpstr>Tail Recursion -- Desirable</vt:lpstr>
      <vt:lpstr>Left Recursion (example)</vt:lpstr>
      <vt:lpstr>Binary Tree</vt:lpstr>
      <vt:lpstr>Induction</vt:lpstr>
      <vt:lpstr>Induction to Recursion, reverse the process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Recursion Zero to Hero</dc:title>
  <dc:creator>Avi Farah</dc:creator>
  <cp:lastModifiedBy>Avi Farah</cp:lastModifiedBy>
  <cp:revision>65</cp:revision>
  <dcterms:created xsi:type="dcterms:W3CDTF">2021-08-02T15:30:58Z</dcterms:created>
  <dcterms:modified xsi:type="dcterms:W3CDTF">2021-10-04T22:13:49Z</dcterms:modified>
</cp:coreProperties>
</file>