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1350-7EE5-4C23-AA95-4ADF22C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4BB8-9885-4B1E-9F1F-797A341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34EA-12BA-4FDD-BF8E-C5D2568F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7D1-C490-4C80-8006-53646B1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0D50-BD6F-4E11-81D3-43969F2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F2A-FACF-42B6-8667-237E2CF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7B5-6F6A-4DC9-ABAC-B405611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C9B3-B85A-470D-AE02-3754821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A1C-2258-4222-8307-EB415155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2828-82FF-40B6-8A5B-13CAD65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0AED-7E44-4690-8C08-E41CE02B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F0D45-035A-4405-A5EE-0BE0F20C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7EB-FE2D-4FC8-A419-8770E50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666C-36C3-487D-A838-0126004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378-B067-45DE-85F9-122514D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E24-D854-4656-834F-8D57BCA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18FF-26F5-4BEC-8BEC-907C4130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E46D-D652-4492-AE19-52F1061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A739-58E3-4424-93D4-700A5E4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CE25-A1E8-4AED-BD72-9CEBDE2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6342-DC48-4147-976A-D1181C5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E3B3-A4E7-45CF-A006-2C7624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E355-24A8-40DC-8CB5-CC21DA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F2D-8D75-461D-BAD6-24FF377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A7BD-27E0-4366-B73A-36810F9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BFC-0537-4C89-8BE3-1FCE8C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04DF-E794-424C-9894-B0D903F4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33A7-7B73-4A19-B3CE-CCECDE0A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2EB1-FFF0-4131-B3A8-12958B9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967E-50AC-4A4E-BC3A-631E2EE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B4B1-F26A-43AD-B7F3-CE842F0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907-4C7B-4D17-B1D1-A3812C7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10E4-9696-4845-B0E8-DD627BE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4E93-6DED-4602-B530-ECC5CC3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FBA68-AEC4-4CC9-9470-E48621A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92560-031F-4AF1-AAEC-77B13CA1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D7D9-12ED-4983-82B1-634A95A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DDF1C-2BDD-421A-A7F6-BC6D5B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D1BC-374E-469B-A3E0-36EDB51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30-417C-46CC-A92D-851D7C1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5E95-075B-46CF-933D-5B5FE43C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7D9-8EBE-49A4-8295-372045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F4A9-4DAD-4351-877B-A881C19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E9DF-7704-4EC5-8D2A-471C281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6EE8-810A-43EC-BAA8-9BFD610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D60F-0EBE-4304-8148-7A794A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F23-AF14-44B6-9E36-8247493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9E2-67D6-48D4-BC66-694C9E7C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C526-E3D0-4773-8F4D-EBBF69C2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0107-DBCF-46E7-B2CB-BDC984A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C75B-834B-4010-9493-8CA0B29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CBB3-C57B-49AB-B2D9-8F2ECA1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79C-EAC8-4D81-962B-669C021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B9E0-D005-4812-B3F3-2D87BA11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CD05-7444-4BB9-8DAB-EE95DB9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189D-0CEF-4BA9-A8AD-F6CFF63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B37-AA61-4FC4-A8A6-71C2A71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B890-B4CD-4209-A2D3-4AE003D0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5D798-59C3-46D0-87D4-E89DD37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7C14-4108-4ED6-8B59-53944A46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3DE9-7798-4388-9151-84AB6119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3FC7-B237-4DA7-BDBD-A8BFE455B6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E527-E125-4672-9752-2FD1EE2C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1BB-1DFE-46E3-8BE1-ADFBB5E9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farah@hotmail.com" TargetMode="External"/><Relationship Id="rId2" Type="http://schemas.openxmlformats.org/officeDocument/2006/relationships/hyperlink" Target="https://www.linkedin.com/in/avi-far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Recurson.Recursion1" TargetMode="External"/><Relationship Id="rId2" Type="http://schemas.openxmlformats.org/officeDocument/2006/relationships/hyperlink" Target="https://github.com/avifarah/Recur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farah/Recurson.TreeProcessing-Stripped" TargetMode="External"/><Relationship Id="rId5" Type="http://schemas.openxmlformats.org/officeDocument/2006/relationships/hyperlink" Target="https://github.com/avifarah/Recurson.TreeProcessing" TargetMode="External"/><Relationship Id="rId4" Type="http://schemas.openxmlformats.org/officeDocument/2006/relationships/hyperlink" Target="https://github.com/avifarah/Recurson.Recursion-Stripp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5E3-F870-4DAE-8B62-6CCD76A6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Zero to Hero</a:t>
            </a:r>
            <a:br>
              <a:rPr lang="en-US" dirty="0"/>
            </a:br>
            <a:r>
              <a:rPr lang="en-US" sz="1100" dirty="0"/>
              <a:t>Who are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AFC-EFDB-4E85-87F6-B664BA32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118"/>
          </a:xfrm>
        </p:spPr>
        <p:txBody>
          <a:bodyPr/>
          <a:lstStyle/>
          <a:p>
            <a:r>
              <a:rPr lang="en-US" dirty="0"/>
              <a:t>By Avi Farah</a:t>
            </a:r>
          </a:p>
          <a:p>
            <a:r>
              <a:rPr lang="en-US" dirty="0">
                <a:hlinkClick r:id="rId2"/>
              </a:rPr>
              <a:t>https://www.linkedin.com/in/avi-farah/</a:t>
            </a:r>
            <a:endParaRPr lang="en-US" dirty="0"/>
          </a:p>
          <a:p>
            <a:r>
              <a:rPr lang="en-US" dirty="0">
                <a:hlinkClick r:id="rId3"/>
              </a:rPr>
              <a:t>avifarah@hotmail.com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CDE-DF09-49CC-B7A5-1852B75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to Recursion, reverse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take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Break it 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𝑂𝑑𝑑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𝑂𝑑𝑑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𝑂𝑑𝑑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𝑃𝑟𝑜𝑏𝑙𝑒𝑚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To make it work, we need a terminating condition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A58A-06FA-484B-83B2-7DABF44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F89-3604-41EF-A12C-EC1B71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Recursion: What, Why and How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Tail recursion vs Left 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0" dirty="0">
                <a:effectLst/>
                <a:latin typeface="Consolas" panose="020B0609020204030204" pitchFamily="49" charset="0"/>
              </a:rPr>
              <a:t> Recursion for processing a binary tree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There are five GitHub repositories that are linked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2"/>
              </a:rPr>
              <a:t>https://github.com/avifarah/Recurson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3"/>
              </a:rPr>
              <a:t>https://github.com/avifarah/Recurson.Recursion1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4"/>
              </a:rPr>
              <a:t>https://github.com/avifarah/Recurson.Recursion-Stripped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5"/>
              </a:rPr>
              <a:t>https://github.com/avifarah/Recurson.TreeProcessing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6"/>
              </a:rPr>
              <a:t>https://github.com/avifarah/Recurson.TreeProcessing-Stripped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8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CB-3047-4A8A-9E3C-FDDE9A5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609"/>
            <a:ext cx="10515600" cy="1185079"/>
          </a:xfrm>
        </p:spPr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EB2-1DD3-46E8-9BCC-7A17DEC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0"/>
            <a:ext cx="10329673" cy="4346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solution is broken down into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Termination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Recursive logic</a:t>
            </a:r>
            <a:r>
              <a:rPr lang="en-US" dirty="0"/>
              <a:t>—Same logic applied to n items is applied to n – 1 items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n!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= 1 * 2 .. *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Recursive definition: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 n * (n – 1)!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Terminating Condition: when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 == 1</a:t>
            </a:r>
            <a:r>
              <a:rPr lang="en-US" dirty="0"/>
              <a:t> then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== 1</a:t>
            </a:r>
            <a:br>
              <a:rPr lang="en-US" dirty="0"/>
            </a:br>
            <a:endParaRPr lang="en-US" sz="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code:</a:t>
            </a:r>
            <a:r>
              <a:rPr lang="en-US" sz="2400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Factorial(int n)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	return n == 1 ? 1 : n * Factorial(n–1);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above Factorial(..) will </a:t>
            </a:r>
            <a:r>
              <a:rPr lang="en-US" b="1" dirty="0"/>
              <a:t>NOT</a:t>
            </a:r>
            <a:r>
              <a:rPr lang="en-US" dirty="0"/>
              <a:t> work if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 &lt;= 0</a:t>
            </a:r>
          </a:p>
        </p:txBody>
      </p:sp>
    </p:spTree>
    <p:extLst>
      <p:ext uri="{BB962C8B-B14F-4D97-AF65-F5344CB8AC3E}">
        <p14:creationId xmlns:p14="http://schemas.microsoft.com/office/powerpoint/2010/main" val="27226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BA1-9D36-44A2-8803-2EDA256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E06-BBEF-4FA3-8DB0-4D37887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iteration process can be expressed as a recursion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 every</a:t>
            </a:r>
            <a:r>
              <a:rPr lang="en-US" dirty="0"/>
              <a:t> recursion process can be expressed as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 There are structures like trees where iteration is not ideal</a:t>
            </a:r>
          </a:p>
        </p:txBody>
      </p:sp>
    </p:spTree>
    <p:extLst>
      <p:ext uri="{BB962C8B-B14F-4D97-AF65-F5344CB8AC3E}">
        <p14:creationId xmlns:p14="http://schemas.microsoft.com/office/powerpoint/2010/main" val="9249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8E0-A0FA-431E-A745-2F25684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69A1-A189-4B8E-821D-0D5DE2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recursion compilers use a stack, the same stack that is used to control the flow of function/method calls.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recursive call: local variables and return address are pushed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Upon return: this complex frame is popped, when local variables are rehydrated.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recursive solution is therefore more expensive then its iterative counterpart.  </a:t>
            </a:r>
            <a:r>
              <a:rPr lang="en-US" b="1" i="1" u="sng" dirty="0">
                <a:solidFill>
                  <a:srgbClr val="0070C0"/>
                </a:solidFill>
              </a:rPr>
              <a:t>Tail recursion is an exception…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330-5DA5-4429-8389-4752518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6"/>
            <a:ext cx="10515600" cy="839731"/>
          </a:xfrm>
        </p:spPr>
        <p:txBody>
          <a:bodyPr>
            <a:normAutofit/>
          </a:bodyPr>
          <a:lstStyle/>
          <a:p>
            <a:r>
              <a:rPr lang="en-US" dirty="0"/>
              <a:t>Tail Recursion -- </a:t>
            </a:r>
            <a:r>
              <a:rPr lang="en-US" b="1" i="1" u="sng" dirty="0"/>
              <a:t>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3494-E31E-4BDB-957C-82C67F99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5266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Factorial of 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(n &lt;= </a:t>
            </a:r>
            <a:r>
              <a:rPr lang="en-US" sz="23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ArgumentException(</a:t>
            </a:r>
            <a:r>
              <a:rPr lang="en-US" sz="2300" dirty="0">
                <a:solidFill>
                  <a:srgbClr val="B41414"/>
                </a:solidFill>
                <a:latin typeface="Consolas" panose="020B0609020204030204" pitchFamily="49" charset="0"/>
              </a:rPr>
              <a:t>"..."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nameof(n));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FactorialHelper(n);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FactorialHelper(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/*option 1*/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*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/*option 2*/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*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Option 1  is called “Tail Recursion”</a:t>
            </a:r>
          </a:p>
          <a:p>
            <a:r>
              <a:rPr lang="en-US" dirty="0"/>
              <a:t>Option 2  is called “Left Recursion”</a:t>
            </a:r>
          </a:p>
          <a:p>
            <a:r>
              <a:rPr lang="en-US" dirty="0"/>
              <a:t>The compiler will turn a Tail Recursion to an iteration.</a:t>
            </a:r>
          </a:p>
        </p:txBody>
      </p:sp>
    </p:spTree>
    <p:extLst>
      <p:ext uri="{BB962C8B-B14F-4D97-AF65-F5344CB8AC3E}">
        <p14:creationId xmlns:p14="http://schemas.microsoft.com/office/powerpoint/2010/main" val="2407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CDC3-217A-4088-9E62-0FA9FFCA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104-2CA3-448B-9EE6-969D102B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911501"/>
          </a:xfrm>
        </p:spPr>
        <p:txBody>
          <a:bodyPr>
            <a:normAutofit/>
          </a:bodyPr>
          <a:lstStyle/>
          <a:p>
            <a:r>
              <a:rPr lang="en-US" dirty="0"/>
              <a:t>We need to translate an expression from its token parts. </a:t>
            </a:r>
            <a:r>
              <a:rPr lang="en-US" dirty="0">
                <a:solidFill>
                  <a:srgbClr val="0070C0"/>
                </a:solidFill>
              </a:rPr>
              <a:t>Ex: 5-3-1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Definition (A parser for arithmetic addition / subtraction)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expr ::= 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expr (+|-) term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  | term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term ::= number (a string of digits)</a:t>
            </a:r>
          </a:p>
          <a:p>
            <a:r>
              <a:rPr lang="en-US" dirty="0"/>
              <a:t>Translating this to code </a:t>
            </a:r>
            <a:r>
              <a:rPr lang="en-US" dirty="0">
                <a:solidFill>
                  <a:srgbClr val="0070C0"/>
                </a:solidFill>
              </a:rPr>
              <a:t>– let’s think about it together</a:t>
            </a:r>
          </a:p>
          <a:p>
            <a:r>
              <a:rPr lang="en-US" b="1" dirty="0"/>
              <a:t>Each step through the recursive algorithm must move the process a step closer to the terminating condition</a:t>
            </a:r>
          </a:p>
          <a:p>
            <a:r>
              <a:rPr lang="en-US" dirty="0"/>
              <a:t>Fix expr definition: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expr ::= term Rest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Rest ::= (+|-) expr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| empty</a:t>
            </a:r>
          </a:p>
        </p:txBody>
      </p:sp>
    </p:spTree>
    <p:extLst>
      <p:ext uri="{BB962C8B-B14F-4D97-AF65-F5344CB8AC3E}">
        <p14:creationId xmlns:p14="http://schemas.microsoft.com/office/powerpoint/2010/main" val="194124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1D8-73B6-421D-8FB0-150E48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F581-E257-461A-A9C3-6263BE9F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tree has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Left subtree (a tree in its own right)</a:t>
            </a:r>
          </a:p>
          <a:p>
            <a:pPr lvl="1"/>
            <a:r>
              <a:rPr lang="en-US" dirty="0"/>
              <a:t>Right subtree (a tree in its own right)</a:t>
            </a:r>
          </a:p>
          <a:p>
            <a:r>
              <a:rPr lang="en-US" dirty="0"/>
              <a:t>A binary Tree can be recursively processed in:</a:t>
            </a:r>
          </a:p>
          <a:p>
            <a:pPr lvl="1"/>
            <a:r>
              <a:rPr lang="en-US" dirty="0"/>
              <a:t>n L R	</a:t>
            </a:r>
            <a:r>
              <a:rPr lang="en-US" dirty="0">
                <a:solidFill>
                  <a:srgbClr val="0070C0"/>
                </a:solidFill>
              </a:rPr>
              <a:t>(prefix processing)</a:t>
            </a:r>
          </a:p>
          <a:p>
            <a:pPr lvl="1"/>
            <a:r>
              <a:rPr lang="en-US" dirty="0"/>
              <a:t>L n R	</a:t>
            </a:r>
            <a:r>
              <a:rPr lang="en-US" dirty="0">
                <a:solidFill>
                  <a:srgbClr val="0070C0"/>
                </a:solidFill>
              </a:rPr>
              <a:t>(infix processing)</a:t>
            </a:r>
          </a:p>
          <a:p>
            <a:pPr lvl="1"/>
            <a:r>
              <a:rPr lang="en-US" dirty="0"/>
              <a:t>L R n	</a:t>
            </a:r>
            <a:r>
              <a:rPr lang="en-US" dirty="0">
                <a:solidFill>
                  <a:srgbClr val="0070C0"/>
                </a:solidFill>
              </a:rPr>
              <a:t>(postfix processing)</a:t>
            </a:r>
          </a:p>
          <a:p>
            <a:r>
              <a:rPr lang="en-US" dirty="0"/>
              <a:t>If the needed operation does not fall into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post-fix</a:t>
            </a:r>
            <a:r>
              <a:rPr lang="en-US" dirty="0"/>
              <a:t> processing then the tree structure given above is not the best data-structure.  For example: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 a given depth list all node values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9A980-1F78-4FBB-B5FA-9157CC3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79" y="2362924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1AF-2786-44C5-9182-49AB18F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Inductive reasoning is where we observe a number of special cases (at least 1)</a:t>
                </a:r>
              </a:p>
              <a:p>
                <a:r>
                  <a:rPr lang="en-US" dirty="0"/>
                  <a:t>Then we show that If our observation is true for the n’th case</a:t>
                </a:r>
              </a:p>
              <a:p>
                <a:r>
                  <a:rPr lang="en-US" dirty="0"/>
                  <a:t>Then our observed pattern holds for the (n + 1)’</a:t>
                </a:r>
                <a:r>
                  <a:rPr lang="en-US" dirty="0" err="1"/>
                  <a:t>st</a:t>
                </a:r>
                <a:r>
                  <a:rPr lang="en-US" dirty="0"/>
                  <a:t> case.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olas" panose="020B0609020204030204" pitchFamily="49" charset="0"/>
                  </a:rPr>
                  <a:t>	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               =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       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+ 5 = 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sum of the first N odd integers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of first N+1 odd numbers: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  <a:blipFill>
                <a:blip r:embed="rId2"/>
                <a:stretch>
                  <a:fillRect l="-951" t="-3501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804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Recursion Zero to Hero Who are you?</vt:lpstr>
      <vt:lpstr>Agenda and resources</vt:lpstr>
      <vt:lpstr>What is Recursion</vt:lpstr>
      <vt:lpstr>Why use Recursion</vt:lpstr>
      <vt:lpstr>The How of Recursion</vt:lpstr>
      <vt:lpstr>Tail Recursion -- Desirable</vt:lpstr>
      <vt:lpstr>Left Recursion (example)</vt:lpstr>
      <vt:lpstr>Binary Tree</vt:lpstr>
      <vt:lpstr>Induction</vt:lpstr>
      <vt:lpstr>Induction to Recursion, reverse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Zero to Hero</dc:title>
  <dc:creator>Avi Farah</dc:creator>
  <cp:lastModifiedBy>Avi Farah</cp:lastModifiedBy>
  <cp:revision>57</cp:revision>
  <dcterms:created xsi:type="dcterms:W3CDTF">2021-08-02T15:30:58Z</dcterms:created>
  <dcterms:modified xsi:type="dcterms:W3CDTF">2021-08-19T02:06:18Z</dcterms:modified>
</cp:coreProperties>
</file>