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95" r:id="rId2"/>
    <p:sldId id="305" r:id="rId3"/>
    <p:sldId id="306" r:id="rId4"/>
    <p:sldId id="257" r:id="rId5"/>
    <p:sldId id="285" r:id="rId6"/>
    <p:sldId id="281" r:id="rId7"/>
    <p:sldId id="269" r:id="rId8"/>
    <p:sldId id="258" r:id="rId9"/>
    <p:sldId id="262" r:id="rId10"/>
    <p:sldId id="290" r:id="rId11"/>
    <p:sldId id="286" r:id="rId12"/>
    <p:sldId id="263" r:id="rId13"/>
    <p:sldId id="268" r:id="rId14"/>
    <p:sldId id="280" r:id="rId15"/>
    <p:sldId id="267" r:id="rId16"/>
    <p:sldId id="275" r:id="rId17"/>
    <p:sldId id="272" r:id="rId18"/>
    <p:sldId id="276" r:id="rId19"/>
    <p:sldId id="271" r:id="rId20"/>
    <p:sldId id="277" r:id="rId21"/>
    <p:sldId id="304" r:id="rId22"/>
    <p:sldId id="287" r:id="rId23"/>
    <p:sldId id="274" r:id="rId24"/>
    <p:sldId id="283" r:id="rId25"/>
    <p:sldId id="284" r:id="rId26"/>
    <p:sldId id="299" r:id="rId27"/>
    <p:sldId id="298" r:id="rId28"/>
    <p:sldId id="300" r:id="rId29"/>
    <p:sldId id="278" r:id="rId30"/>
    <p:sldId id="296" r:id="rId31"/>
    <p:sldId id="302" r:id="rId32"/>
    <p:sldId id="301" r:id="rId33"/>
    <p:sldId id="297" r:id="rId34"/>
    <p:sldId id="307" r:id="rId35"/>
    <p:sldId id="303" r:id="rId36"/>
    <p:sldId id="279" r:id="rId37"/>
    <p:sldId id="288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85459" autoAdjust="0"/>
  </p:normalViewPr>
  <p:slideViewPr>
    <p:cSldViewPr snapToGrid="0">
      <p:cViewPr varScale="1">
        <p:scale>
          <a:sx n="99" d="100"/>
          <a:sy n="99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your groups in order to avoid changing the code due to additional/removal of parentheses in the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notably we did not </a:t>
            </a:r>
            <a:r>
              <a:rPr lang="en-US"/>
              <a:t>cover Capture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the backslash (@“\”) 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anchors-in-regular-expressions#En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slager.com/blog/posts/2007/09/a-better-dotnet-regular-expression-tester.ash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rnesandnoble.com/w/mastering-regular-expressions-jeffrey-e-f-friedl/1100323112?ean=9781449332532" TargetMode="External"/><Relationship Id="rId4" Type="http://schemas.openxmlformats.org/officeDocument/2006/relationships/hyperlink" Target="http://www.regular-expressions.info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linqpad.net/Download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299"/>
            <a:ext cx="8701558" cy="4795059"/>
          </a:xfrm>
        </p:spPr>
        <p:txBody>
          <a:bodyPr>
            <a:normAutofit/>
          </a:bodyPr>
          <a:lstStyle/>
          <a:p>
            <a:r>
              <a:rPr lang="en-US" dirty="0"/>
              <a:t>Whenever you need to parse or lexically analyze text</a:t>
            </a:r>
          </a:p>
          <a:p>
            <a:r>
              <a:rPr lang="en-US" dirty="0"/>
              <a:t>When you need to modify input text</a:t>
            </a:r>
          </a:p>
          <a:p>
            <a:endParaRPr lang="en-US" dirty="0"/>
          </a:p>
          <a:p>
            <a:r>
              <a:rPr lang="en-US" b="1" dirty="0"/>
              <a:t>Example:  </a:t>
            </a:r>
            <a:r>
              <a:rPr lang="en-US" dirty="0"/>
              <a:t>Human input—allow more flexibility</a:t>
            </a:r>
          </a:p>
          <a:p>
            <a:r>
              <a:rPr lang="en-US" b="1" dirty="0"/>
              <a:t>Example:  </a:t>
            </a:r>
            <a:r>
              <a:rPr lang="en-US" dirty="0"/>
              <a:t>A textual stream from an upstream system that follows a known pattern and you need to extract information from it</a:t>
            </a:r>
          </a:p>
          <a:p>
            <a:r>
              <a:rPr lang="en-US" b="1" dirty="0"/>
              <a:t>Example:  </a:t>
            </a:r>
            <a:r>
              <a:rPr lang="en-US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b="1" dirty="0"/>
              <a:t>Antipattern:</a:t>
            </a:r>
          </a:p>
          <a:p>
            <a:pPr lvl="1"/>
            <a:r>
              <a:rPr lang="en-US" dirty="0"/>
              <a:t>When the search is simple and rigid that you do not need the extra machinery of RE</a:t>
            </a:r>
          </a:p>
          <a:p>
            <a:pPr lvl="1"/>
            <a:r>
              <a:rPr lang="en-US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 Pattern and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input</a:t>
            </a:r>
            <a:r>
              <a:rPr lang="en-US" dirty="0"/>
              <a:t> or </a:t>
            </a:r>
            <a:r>
              <a:rPr lang="en-US" u="sng" dirty="0"/>
              <a:t>input-text</a:t>
            </a:r>
            <a:r>
              <a:rPr lang="en-US" dirty="0"/>
              <a:t> is where we will look for the </a:t>
            </a:r>
            <a:r>
              <a:rPr lang="en-US" u="sng" dirty="0"/>
              <a:t>pattern</a:t>
            </a:r>
            <a:r>
              <a:rPr lang="en-US" dirty="0"/>
              <a:t> (the string specified by the </a:t>
            </a:r>
            <a:r>
              <a:rPr lang="en-US" u="sng" dirty="0"/>
              <a:t>pattern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DateTime</a:t>
            </a:r>
            <a:r>
              <a:rPr lang="en-US" dirty="0"/>
              <a:t> (MM/dd/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</a:t>
            </a:r>
            <a:r>
              <a:rPr lang="en-US" dirty="0"/>
              <a:t>): </a:t>
            </a:r>
            <a:r>
              <a:rPr lang="en-US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Notice the </a:t>
            </a:r>
            <a:r>
              <a:rPr lang="en-US" dirty="0">
                <a:solidFill>
                  <a:srgbClr val="C00000"/>
                </a:solidFill>
              </a:rPr>
              <a:t>“@”</a:t>
            </a:r>
            <a:r>
              <a:rPr lang="en-US" dirty="0"/>
              <a:t> prefix, w/out the prefix: </a:t>
            </a:r>
            <a:r>
              <a:rPr lang="en-US" dirty="0">
                <a:solidFill>
                  <a:srgbClr val="C00000"/>
                </a:solidFill>
              </a:rPr>
              <a:t>“\\d+/\\d+/\\d+( \\d+:\\d+)?”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There is a difference between a string character-escape and RE escape.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“\b”</a:t>
            </a:r>
            <a:r>
              <a:rPr lang="en-US" dirty="0"/>
              <a:t> (backspace) and </a:t>
            </a:r>
            <a:r>
              <a:rPr lang="en-US" dirty="0">
                <a:solidFill>
                  <a:srgbClr val="C00000"/>
                </a:solidFill>
              </a:rPr>
              <a:t>“\\b”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@“\b”</a:t>
            </a:r>
            <a:r>
              <a:rPr lang="en-US" dirty="0"/>
              <a:t>—word boundary).  Most other constructs evaluate to the same string equivalence, like </a:t>
            </a:r>
            <a:r>
              <a:rPr lang="en-US" dirty="0">
                <a:solidFill>
                  <a:srgbClr val="C00000"/>
                </a:solidFill>
              </a:rPr>
              <a:t>“\\n”</a:t>
            </a:r>
            <a:r>
              <a:rPr lang="en-US" dirty="0"/>
              <a:t> are evaluated by the RE and result in </a:t>
            </a:r>
            <a:r>
              <a:rPr lang="en-US" dirty="0">
                <a:solidFill>
                  <a:srgbClr val="C00000"/>
                </a:solidFill>
              </a:rPr>
              <a:t>“\n”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0"/>
            <a:ext cx="8596668" cy="691299"/>
          </a:xfrm>
        </p:spPr>
        <p:txBody>
          <a:bodyPr>
            <a:normAutofit/>
          </a:bodyPr>
          <a:lstStyle/>
          <a:p>
            <a:r>
              <a:rPr lang="en-US"/>
              <a:t>Example of date match </a:t>
            </a:r>
            <a:r>
              <a:rPr lang="en-US" sz="1800"/>
              <a:t>MM/dd/</a:t>
            </a:r>
            <a:r>
              <a:rPr lang="en-US" sz="1800" err="1"/>
              <a:t>yyyy</a:t>
            </a:r>
            <a:r>
              <a:rPr lang="en-US" sz="1800"/>
              <a:t> </a:t>
            </a:r>
            <a:r>
              <a:rPr lang="en-US" sz="1800" err="1"/>
              <a:t>HH:mm:ss.fff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677334" y="1021405"/>
            <a:ext cx="92986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System;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System.Text.RegularExpressions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solidFill>
                  <a:srgbClr val="002060"/>
                </a:solidFill>
              </a:rPr>
              <a:t>namespace</a:t>
            </a:r>
            <a:r>
              <a:rPr lang="en-US" sz="1400" dirty="0"/>
              <a:t> </a:t>
            </a:r>
            <a:r>
              <a:rPr lang="en-US" sz="1400" dirty="0" err="1"/>
              <a:t>RegularEx</a:t>
            </a:r>
            <a:endParaRPr lang="en-US" sz="1400" dirty="0"/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const string </a:t>
            </a:r>
            <a:r>
              <a:rPr lang="en-US" sz="1400" dirty="0"/>
              <a:t>_pat = </a:t>
            </a:r>
            <a:r>
              <a:rPr lang="en-US" sz="14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400" dirty="0"/>
              <a:t>;	</a:t>
            </a:r>
            <a:r>
              <a:rPr lang="en-US" sz="14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static </a:t>
            </a:r>
            <a:r>
              <a:rPr lang="en-US" sz="1400" dirty="0" err="1">
                <a:solidFill>
                  <a:srgbClr val="0070C0"/>
                </a:solidFill>
              </a:rPr>
              <a:t>readonly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 _re = </a:t>
            </a:r>
            <a:r>
              <a:rPr lang="en-US" sz="1400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(_pat);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>
                <a:solidFill>
                  <a:srgbClr val="008E40"/>
                </a:solidFill>
              </a:rPr>
              <a:t>Class static </a:t>
            </a:r>
            <a:r>
              <a:rPr lang="en-US" sz="1400" dirty="0" err="1">
                <a:solidFill>
                  <a:srgbClr val="008E40"/>
                </a:solidFill>
              </a:rPr>
              <a:t>readonly</a:t>
            </a:r>
            <a:r>
              <a:rPr lang="en-US" sz="1400" dirty="0">
                <a:solidFill>
                  <a:srgbClr val="008E40"/>
                </a:solidFill>
              </a:rPr>
              <a:t> Regex variable</a:t>
            </a:r>
            <a:br>
              <a:rPr lang="en-US" sz="1400" dirty="0">
                <a:solidFill>
                  <a:srgbClr val="008E40"/>
                </a:solidFill>
              </a:rPr>
            </a:br>
            <a:endParaRPr lang="en-US" sz="1400" dirty="0">
              <a:solidFill>
                <a:srgbClr val="008E40"/>
              </a:solidFill>
            </a:endParaRPr>
          </a:p>
          <a:p>
            <a:r>
              <a:rPr lang="en-US" sz="1400" dirty="0"/>
              <a:t>        </a:t>
            </a:r>
            <a:r>
              <a:rPr lang="en-US" sz="1400" dirty="0">
                <a:solidFill>
                  <a:srgbClr val="00206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void </a:t>
            </a:r>
            <a:r>
              <a:rPr lang="en-US" sz="1400" dirty="0"/>
              <a:t>Main(</a:t>
            </a:r>
            <a:r>
              <a:rPr lang="en-US" sz="1400" dirty="0">
                <a:solidFill>
                  <a:srgbClr val="002060"/>
                </a:solidFill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var</a:t>
            </a:r>
            <a:r>
              <a:rPr lang="en-US" sz="1400" dirty="0"/>
              <a:t> text1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</a:t>
            </a:r>
            <a:r>
              <a:rPr lang="en-US" sz="1400" dirty="0" err="1"/>
              <a:t>match</a:t>
            </a:r>
            <a:r>
              <a:rPr lang="en-US" sz="1400" dirty="0"/>
              <a:t> = _</a:t>
            </a:r>
            <a:r>
              <a:rPr lang="en-US" sz="1400" dirty="0" err="1"/>
              <a:t>re.Match</a:t>
            </a:r>
            <a:r>
              <a:rPr lang="en-US" sz="1400" dirty="0"/>
              <a:t>(text1);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if</a:t>
            </a:r>
            <a:r>
              <a:rPr lang="en-US" sz="1400" dirty="0"/>
              <a:t> (</a:t>
            </a:r>
            <a:r>
              <a:rPr lang="en-US" sz="1400" dirty="0" err="1"/>
              <a:t>match.Success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found"</a:t>
            </a:r>
            <a:r>
              <a:rPr lang="en-US" sz="1400" dirty="0"/>
              <a:t>);</a:t>
            </a:r>
            <a:endParaRPr lang="en-US" sz="1400" b="1" dirty="0"/>
          </a:p>
          <a:p>
            <a:r>
              <a:rPr lang="en-US" sz="1400" b="1" dirty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else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was not found"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var</a:t>
            </a:r>
            <a:r>
              <a:rPr lang="en-US" sz="1400" dirty="0"/>
              <a:t> text2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>
                <a:solidFill>
                  <a:srgbClr val="0070C0"/>
                </a:solidFill>
              </a:rPr>
              <a:t>MatchCollection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 = _</a:t>
            </a:r>
            <a:r>
              <a:rPr lang="en-US" sz="1400" dirty="0" err="1"/>
              <a:t>re.Matches</a:t>
            </a:r>
            <a:r>
              <a:rPr lang="en-US" sz="1400" dirty="0"/>
              <a:t>(text2);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foreach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m </a:t>
            </a:r>
            <a:r>
              <a:rPr lang="en-US" sz="1400" dirty="0">
                <a:solidFill>
                  <a:srgbClr val="00206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m.ToString</a:t>
            </a:r>
            <a:r>
              <a:rPr lang="en-US" sz="1400" dirty="0"/>
              <a:t>());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 dirty="0" err="1">
                <a:solidFill>
                  <a:srgbClr val="008E40"/>
                </a:solidFill>
              </a:rPr>
              <a:t>m.Groups</a:t>
            </a:r>
            <a:r>
              <a:rPr lang="en-US" sz="14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6988441" y="5434571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168"/>
            <a:ext cx="9122649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601055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/>
                        <a:t>\b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 (except \n when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RegexOptions.Multiline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used).  Default: does not match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596668" cy="3336663"/>
          </a:xfrm>
        </p:spPr>
        <p:txBody>
          <a:bodyPr/>
          <a:lstStyle/>
          <a:p>
            <a:r>
              <a:rPr lang="fr-FR" dirty="0"/>
              <a:t>Regular Expressions are in </a:t>
            </a:r>
            <a:r>
              <a:rPr lang="fr-FR" dirty="0" err="1"/>
              <a:t>namespace</a:t>
            </a:r>
            <a:r>
              <a:rPr lang="fr-FR" dirty="0"/>
              <a:t>: </a:t>
            </a:r>
            <a:r>
              <a:rPr lang="en-US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dirty="0"/>
              <a:t>.</a:t>
            </a:r>
            <a:endParaRPr lang="fr-FR" dirty="0"/>
          </a:p>
          <a:p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	\w, \d, \s, \W, \D, \S, .</a:t>
            </a:r>
          </a:p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Example:</a:t>
            </a:r>
            <a:br>
              <a:rPr lang="fr-FR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569293"/>
              </p:ext>
            </p:extLst>
          </p:nvPr>
        </p:nvGraphicFramePr>
        <p:xfrm>
          <a:off x="677334" y="1824327"/>
          <a:ext cx="1114901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39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18327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425544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need not to be escaped in [].  Obviously “[” and “]” need escaping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</a:t>
                      </a:r>
                      <a:r>
                        <a:rPr lang="en-US" dirty="0" err="1"/>
                        <a:t>non empty</a:t>
                      </a:r>
                      <a:r>
                        <a:rPr lang="en-US" dirty="0"/>
                        <a:t> text depending on </a:t>
                      </a:r>
                      <a:r>
                        <a:rPr lang="en-US" dirty="0" err="1"/>
                        <a:t>RegexOptions.None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RegexOptions.Singleline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RegexOptions.Multiline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16852"/>
            <a:ext cx="9525447" cy="5259334"/>
          </a:xfrm>
        </p:spPr>
        <p:txBody>
          <a:bodyPr>
            <a:normAutofit/>
          </a:bodyPr>
          <a:lstStyle/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:	^, $, ()</a:t>
            </a:r>
          </a:p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:	[</a:t>
            </a:r>
            <a:r>
              <a:rPr lang="fr-FR" dirty="0" err="1"/>
              <a:t>character</a:t>
            </a:r>
            <a:r>
              <a:rPr lang="fr-FR" dirty="0"/>
              <a:t>-group], [^</a:t>
            </a:r>
            <a:r>
              <a:rPr lang="fr-FR" dirty="0" err="1"/>
              <a:t>character</a:t>
            </a:r>
            <a:r>
              <a:rPr lang="fr-FR" dirty="0"/>
              <a:t>-group]</a:t>
            </a:r>
          </a:p>
          <a:p>
            <a:r>
              <a:rPr lang="fr-FR" dirty="0"/>
              <a:t>String </a:t>
            </a:r>
            <a:r>
              <a:rPr lang="fr-FR" dirty="0" err="1"/>
              <a:t>level</a:t>
            </a:r>
            <a:r>
              <a:rPr lang="fr-FR" dirty="0"/>
              <a:t>:     	|  (the union qualifier)</a:t>
            </a:r>
          </a:p>
          <a:p>
            <a:pPr lvl="1"/>
            <a:r>
              <a:rPr lang="fr-FR" dirty="0" err="1"/>
              <a:t>Binary</a:t>
            </a:r>
            <a:r>
              <a:rPr lang="fr-FR" dirty="0"/>
              <a:t> digit: [01]</a:t>
            </a:r>
          </a:p>
          <a:p>
            <a:pPr lvl="1"/>
            <a:r>
              <a:rPr lang="fr-FR" dirty="0"/>
              <a:t>Octal digit:  [0-7]</a:t>
            </a:r>
          </a:p>
          <a:p>
            <a:pPr lvl="1"/>
            <a:r>
              <a:rPr lang="fr-FR" dirty="0" err="1"/>
              <a:t>Decimal</a:t>
            </a:r>
            <a:r>
              <a:rPr lang="fr-FR" dirty="0"/>
              <a:t> digit: \d</a:t>
            </a:r>
          </a:p>
          <a:p>
            <a:pPr lvl="1"/>
            <a:r>
              <a:rPr lang="fr-FR" dirty="0" err="1"/>
              <a:t>Hexadecimal</a:t>
            </a:r>
            <a:r>
              <a:rPr lang="fr-FR" dirty="0"/>
              <a:t> digit: [0-9a-fA-F] or [\da-</a:t>
            </a:r>
            <a:r>
              <a:rPr lang="fr-FR" dirty="0" err="1"/>
              <a:t>fA</a:t>
            </a:r>
            <a:r>
              <a:rPr lang="fr-FR" dirty="0"/>
              <a:t>-F]</a:t>
            </a:r>
          </a:p>
          <a:p>
            <a:r>
              <a:rPr lang="fr-FR" dirty="0">
                <a:hlinkClick r:id="rId2"/>
              </a:rPr>
              <a:t>https://docs.microsoft.com/en-us/dotnet/standard/base-types/anchors-in-regular-expressions#End</a:t>
            </a:r>
            <a:endParaRPr lang="fr-FR" dirty="0"/>
          </a:p>
          <a:p>
            <a:pPr lvl="1"/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To match on </a:t>
            </a:r>
            <a:r>
              <a:rPr lang="fr-FR" dirty="0" err="1"/>
              <a:t>CRLF</a:t>
            </a:r>
            <a:r>
              <a:rPr lang="fr-FR" dirty="0"/>
              <a:t> Microsoft </a:t>
            </a:r>
            <a:r>
              <a:rPr lang="fr-FR" dirty="0" err="1"/>
              <a:t>recommends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pattern </a:t>
            </a:r>
            <a:r>
              <a:rPr lang="fr-FR" dirty="0">
                <a:solidFill>
                  <a:srgbClr val="FF0000"/>
                </a:solidFill>
              </a:rPr>
              <a:t>@"</a:t>
            </a:r>
            <a:r>
              <a:rPr lang="en-US" dirty="0">
                <a:solidFill>
                  <a:srgbClr val="FF0000"/>
                </a:solidFill>
              </a:rPr>
              <a:t>\r?$</a:t>
            </a:r>
            <a:r>
              <a:rPr lang="fr-FR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Note: </a:t>
            </a:r>
            <a:r>
              <a:rPr lang="fr-FR" dirty="0">
                <a:solidFill>
                  <a:srgbClr val="FF0000"/>
                </a:solidFill>
              </a:rPr>
              <a:t>@"\n"</a:t>
            </a:r>
            <a:r>
              <a:rPr lang="fr-FR" dirty="0">
                <a:solidFill>
                  <a:schemeClr val="tx1"/>
                </a:solidFill>
              </a:rPr>
              <a:t> matches </a:t>
            </a:r>
            <a:r>
              <a:rPr lang="fr-FR" dirty="0">
                <a:solidFill>
                  <a:srgbClr val="FF0000"/>
                </a:solidFill>
              </a:rPr>
              <a:t>"\n"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irrespective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RegexOptions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r>
              <a:rPr lang="fr-FR" b="1" dirty="0"/>
              <a:t>Example</a:t>
            </a:r>
            <a:br>
              <a:rPr lang="fr-FR" b="1" dirty="0"/>
            </a:br>
            <a:r>
              <a:rPr lang="fr-FR" dirty="0"/>
              <a:t>RegularExpressionLanguage-2.linq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“Suffix”	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52103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43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533359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1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F4FA9-DEEE-4D8B-AEF2-95204816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1276027"/>
            <a:ext cx="10257355" cy="315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73C10-2823-4B03-A0D1-20338368ADDD}"/>
              </a:ext>
            </a:extLst>
          </p:cNvPr>
          <p:cNvSpPr txBox="1"/>
          <p:nvPr/>
        </p:nvSpPr>
        <p:spPr>
          <a:xfrm>
            <a:off x="4610079" y="5086637"/>
            <a:ext cx="29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Marquee Sponsor</a:t>
            </a:r>
          </a:p>
        </p:txBody>
      </p:sp>
    </p:spTree>
    <p:extLst>
      <p:ext uri="{BB962C8B-B14F-4D97-AF65-F5344CB8AC3E}">
        <p14:creationId xmlns:p14="http://schemas.microsoft.com/office/powerpoint/2010/main" val="380932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909"/>
            <a:ext cx="8596668" cy="5145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</a:t>
            </a:r>
            <a:r>
              <a:rPr lang="en-US" dirty="0" err="1"/>
              <a:t>RegexOptions</a:t>
            </a:r>
            <a:r>
              <a:rPr lang="en-US" dirty="0"/>
              <a:t> = </a:t>
            </a:r>
            <a:r>
              <a:rPr lang="en-US" dirty="0" err="1"/>
              <a:t>RegexOptions.None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var m = </a:t>
            </a:r>
            <a:r>
              <a:rPr lang="en-US" dirty="0" err="1"/>
              <a:t>re.Match</a:t>
            </a:r>
            <a:r>
              <a:rPr lang="en-US" dirty="0"/>
              <a:t>(text)	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(Match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6775"/>
              </p:ext>
            </p:extLst>
          </p:nvPr>
        </p:nvGraphicFramePr>
        <p:xfrm>
          <a:off x="677334" y="2973187"/>
          <a:ext cx="955432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\b(\w+)\s(\w+)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\s(\w+)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@“$3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$2 $1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“and that This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7578"/>
            <a:ext cx="8596668" cy="3153783"/>
          </a:xfrm>
        </p:spPr>
        <p:txBody>
          <a:bodyPr/>
          <a:lstStyle/>
          <a:p>
            <a:r>
              <a:rPr lang="en-US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RegularExpressionReplace-1.linq</a:t>
            </a:r>
          </a:p>
          <a:p>
            <a:endParaRPr lang="fr-FR" dirty="0"/>
          </a:p>
          <a:p>
            <a:r>
              <a:rPr lang="en-US" dirty="0"/>
              <a:t>..\</a:t>
            </a:r>
            <a:r>
              <a:rPr lang="en-US" dirty="0" err="1"/>
              <a:t>RegularExpressions</a:t>
            </a:r>
            <a:r>
              <a:rPr lang="en-US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60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(last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1FF5D0B-5BB9-405C-AED9-4757EF95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0809" y="-1050688"/>
            <a:ext cx="8768134" cy="4384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7E9FF-9BA4-4E59-93AC-47850CBDBD59}"/>
              </a:ext>
            </a:extLst>
          </p:cNvPr>
          <p:cNvSpPr txBox="1"/>
          <p:nvPr/>
        </p:nvSpPr>
        <p:spPr>
          <a:xfrm>
            <a:off x="4554039" y="1835631"/>
            <a:ext cx="3083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Platinum Sponsors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F2711-7466-4E80-A175-ACBD91FB8B38}"/>
              </a:ext>
            </a:extLst>
          </p:cNvPr>
          <p:cNvSpPr txBox="1"/>
          <p:nvPr/>
        </p:nvSpPr>
        <p:spPr>
          <a:xfrm>
            <a:off x="5072641" y="4505706"/>
            <a:ext cx="2046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Gold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1DF3-2BAA-47AC-B750-7269670FB044}"/>
              </a:ext>
            </a:extLst>
          </p:cNvPr>
          <p:cNvSpPr txBox="1"/>
          <p:nvPr/>
        </p:nvSpPr>
        <p:spPr>
          <a:xfrm>
            <a:off x="5024518" y="6238259"/>
            <a:ext cx="2142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Silver Sponsors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4F324A5-0ECB-41C6-8BF6-90ABDB14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639" y="3130552"/>
            <a:ext cx="2876740" cy="863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B8987-DA08-4961-93FF-9204DEDDE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79" y="5325753"/>
            <a:ext cx="2590257" cy="88791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13B94DC-01C7-4138-B07A-9D44467A3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7" y="5371142"/>
            <a:ext cx="1740869" cy="797135"/>
          </a:xfrm>
          <a:prstGeom prst="rect">
            <a:avLst/>
          </a:prstGeom>
        </p:spPr>
      </p:pic>
      <p:pic>
        <p:nvPicPr>
          <p:cNvPr id="1026" name="Picture 2" descr="https://codecampnyc.org/wp-content/uploads/2017/10/smartsheet-logo.png">
            <a:extLst>
              <a:ext uri="{FF2B5EF4-FFF2-40B4-BE49-F238E27FC236}">
                <a16:creationId xmlns:a16="http://schemas.microsoft.com/office/drawing/2014/main" id="{D1ED9421-9B35-4A9E-B819-714A0EAD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813027"/>
            <a:ext cx="1581213" cy="1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odecampnyc.org/wp-content/uploads/2012/08/logo_jetbrains.gif">
            <a:extLst>
              <a:ext uri="{FF2B5EF4-FFF2-40B4-BE49-F238E27FC236}">
                <a16:creationId xmlns:a16="http://schemas.microsoft.com/office/drawing/2014/main" id="{21E945B8-C92F-43E8-A488-BC909A0D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8" y="5325752"/>
            <a:ext cx="2312478" cy="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55F09-50EF-45D0-BB4A-745E3D38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0" y="5391174"/>
            <a:ext cx="2208763" cy="7570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500D8-7F72-45CD-9E15-D5C4746E491D}"/>
              </a:ext>
            </a:extLst>
          </p:cNvPr>
          <p:cNvCxnSpPr>
            <a:cxnSpLocks/>
          </p:cNvCxnSpPr>
          <p:nvPr/>
        </p:nvCxnSpPr>
        <p:spPr>
          <a:xfrm>
            <a:off x="938306" y="2411032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9CCD9A11-FD65-46D1-B47B-533E0D9A9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3873" y="339420"/>
            <a:ext cx="5801777" cy="160664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C2C6C-01A4-4E37-B227-F901A47C676D}"/>
              </a:ext>
            </a:extLst>
          </p:cNvPr>
          <p:cNvCxnSpPr>
            <a:cxnSpLocks/>
          </p:cNvCxnSpPr>
          <p:nvPr/>
        </p:nvCxnSpPr>
        <p:spPr>
          <a:xfrm>
            <a:off x="938306" y="5112396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17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8890179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pc="10" dirty="0">
                <a:solidFill>
                  <a:srgbClr val="0070C0"/>
                </a:solidFill>
              </a:rPr>
              <a:t>var</a:t>
            </a:r>
            <a:r>
              <a:rPr lang="sv-SE" spc="10" dirty="0"/>
              <a:t> pattern = </a:t>
            </a:r>
            <a:r>
              <a:rPr lang="sv-SE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pc="10" dirty="0"/>
              <a:t>;</a:t>
            </a:r>
            <a:br>
              <a:rPr lang="sv-SE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 = new </a:t>
            </a:r>
            <a:r>
              <a:rPr lang="en-US" spc="10" dirty="0">
                <a:solidFill>
                  <a:srgbClr val="00B0F0"/>
                </a:solidFill>
              </a:rPr>
              <a:t>Regex</a:t>
            </a:r>
            <a:r>
              <a:rPr lang="en-US" spc="10" dirty="0"/>
              <a:t>(pattern);</a:t>
            </a:r>
            <a:br>
              <a:rPr lang="en-US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res = </a:t>
            </a:r>
            <a:r>
              <a:rPr lang="en-US" spc="10" dirty="0" err="1"/>
              <a:t>re.Replace</a:t>
            </a:r>
            <a:r>
              <a:rPr lang="en-US" spc="10" dirty="0"/>
              <a:t>(text, m =&gt; {		</a:t>
            </a:r>
            <a:r>
              <a:rPr lang="en-US" spc="10" dirty="0">
                <a:solidFill>
                  <a:srgbClr val="00B050"/>
                </a:solidFill>
              </a:rPr>
              <a:t>// </a:t>
            </a:r>
            <a:r>
              <a:rPr lang="en-US" spc="10" dirty="0" err="1">
                <a:solidFill>
                  <a:srgbClr val="00B050"/>
                </a:solidFill>
              </a:rPr>
              <a:t>MatchEvaluator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nn-NO" spc="10" dirty="0"/>
              <a:t>var rc =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.TryParse(m.ToString(), </a:t>
            </a:r>
            <a:r>
              <a:rPr lang="nn-NO" spc="10" dirty="0">
                <a:solidFill>
                  <a:srgbClr val="0070C0"/>
                </a:solidFill>
              </a:rPr>
              <a:t>out</a:t>
            </a:r>
            <a:r>
              <a:rPr lang="nn-NO" spc="10" dirty="0"/>
              <a:t>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 resultingDateTime);</a:t>
            </a:r>
            <a:br>
              <a:rPr lang="nn-NO" spc="10" dirty="0"/>
            </a:br>
            <a:r>
              <a:rPr lang="nn-NO" spc="10" dirty="0"/>
              <a:t>	</a:t>
            </a:r>
            <a:r>
              <a:rPr lang="en-US" spc="10" dirty="0"/>
              <a:t>if (!</a:t>
            </a:r>
            <a:r>
              <a:rPr lang="en-US" spc="10" dirty="0" err="1"/>
              <a:t>rc</a:t>
            </a:r>
            <a:r>
              <a:rPr lang="en-US" spc="10" dirty="0"/>
              <a:t>) 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en-US" spc="10" dirty="0" err="1"/>
              <a:t>m.ToString</a:t>
            </a:r>
            <a:r>
              <a:rPr lang="en-US" spc="10" dirty="0"/>
              <a:t>();		</a:t>
            </a:r>
            <a:r>
              <a:rPr lang="en-US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</a:t>
            </a:r>
            <a:r>
              <a:rPr lang="en-US" spc="10" dirty="0" err="1"/>
              <a:t>fmt</a:t>
            </a:r>
            <a:r>
              <a:rPr lang="en-US" spc="10" dirty="0"/>
              <a:t> = (</a:t>
            </a:r>
            <a:r>
              <a:rPr lang="en-US" spc="10" dirty="0" err="1"/>
              <a:t>m.Groups</a:t>
            </a:r>
            <a:r>
              <a:rPr lang="en-US" spc="10" dirty="0"/>
              <a:t>["year"].</a:t>
            </a:r>
            <a:r>
              <a:rPr lang="en-US" spc="10" dirty="0" err="1"/>
              <a:t>Value.Length</a:t>
            </a:r>
            <a:r>
              <a:rPr lang="en-US" spc="10" dirty="0"/>
              <a:t> == 2) ? </a:t>
            </a:r>
            <a:r>
              <a:rPr lang="en-US" spc="10" dirty="0">
                <a:solidFill>
                  <a:srgbClr val="C00000"/>
                </a:solidFill>
              </a:rPr>
              <a:t>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</a:t>
            </a:r>
            <a:r>
              <a:rPr lang="en-US" spc="10" dirty="0">
                <a:solidFill>
                  <a:srgbClr val="C00000"/>
                </a:solidFill>
              </a:rPr>
              <a:t>" : 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yyyy</a:t>
            </a:r>
            <a:r>
              <a:rPr lang="en-US" spc="10" dirty="0">
                <a:solidFill>
                  <a:srgbClr val="C00000"/>
                </a:solidFill>
              </a:rPr>
              <a:t>"</a:t>
            </a:r>
            <a:r>
              <a:rPr lang="en-US" spc="10" dirty="0"/>
              <a:t>;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nn-NO" spc="10" dirty="0"/>
              <a:t>resultingDateTime</a:t>
            </a:r>
            <a:r>
              <a:rPr lang="en-US" spc="10" dirty="0"/>
              <a:t>.</a:t>
            </a:r>
            <a:r>
              <a:rPr lang="en-US" spc="10" dirty="0" err="1"/>
              <a:t>ToString</a:t>
            </a:r>
            <a:r>
              <a:rPr lang="en-US" spc="10" dirty="0"/>
              <a:t>(</a:t>
            </a:r>
            <a:r>
              <a:rPr lang="en-US" spc="10" dirty="0" err="1"/>
              <a:t>fmt</a:t>
            </a:r>
            <a:r>
              <a:rPr lang="en-US" spc="10" dirty="0"/>
              <a:t>);</a:t>
            </a:r>
            <a:br>
              <a:rPr lang="en-US" spc="10" dirty="0"/>
            </a:br>
            <a:r>
              <a:rPr lang="en-US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523-8E8A-43A5-AF7A-2A843FF5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presentation</a:t>
            </a:r>
            <a:br>
              <a:rPr lang="en-US" dirty="0"/>
            </a:br>
            <a:r>
              <a:rPr lang="en-US" sz="2800" dirty="0"/>
              <a:t>Capture and </a:t>
            </a:r>
            <a:r>
              <a:rPr lang="en-US" sz="2800" dirty="0" err="1"/>
              <a:t>CaptureCollection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7F18-2372-4145-8F95-ED0581E7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4215"/>
          </a:xfrm>
        </p:spPr>
        <p:txBody>
          <a:bodyPr>
            <a:normAutofit/>
          </a:bodyPr>
          <a:lstStyle/>
          <a:p>
            <a:r>
              <a:rPr lang="en-US" dirty="0" err="1"/>
              <a:t>Match.Gropus</a:t>
            </a:r>
            <a:r>
              <a:rPr lang="en-US" dirty="0"/>
              <a:t>[xxx] has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Value		-&gt; string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Success	-&gt; bool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Captures	-&gt; </a:t>
            </a:r>
            <a:r>
              <a:rPr lang="en-US" dirty="0" err="1"/>
              <a:t>CaptureCollection</a:t>
            </a:r>
            <a:endParaRPr lang="en-US" dirty="0"/>
          </a:p>
          <a:p>
            <a:r>
              <a:rPr lang="en-US" dirty="0" err="1"/>
              <a:t>CaptureCollection</a:t>
            </a:r>
            <a:r>
              <a:rPr lang="en-US" dirty="0"/>
              <a:t> captures all </a:t>
            </a:r>
            <a:r>
              <a:rPr lang="en-US" dirty="0" err="1"/>
              <a:t>match.Groups</a:t>
            </a:r>
            <a:r>
              <a:rPr lang="en-US" dirty="0"/>
              <a:t>[xxx].Value</a:t>
            </a:r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text = </a:t>
            </a:r>
            <a:r>
              <a:rPr lang="en-US" dirty="0">
                <a:solidFill>
                  <a:srgbClr val="C00000"/>
                </a:solidFill>
              </a:rPr>
              <a:t>"The silver fox jumped over the lazy dog 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 = </a:t>
            </a:r>
            <a:r>
              <a:rPr lang="en-US" dirty="0">
                <a:solidFill>
                  <a:srgbClr val="C00000"/>
                </a:solidFill>
              </a:rPr>
              <a:t>@"(?&lt;sentence&gt;((?&lt;word&gt;\w+)\s)+)"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Regex(pat);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lastWord</a:t>
            </a:r>
            <a:r>
              <a:rPr lang="en-US" dirty="0"/>
              <a:t>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].Value;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$"Last word: </a:t>
            </a:r>
            <a:r>
              <a:rPr lang="en-US" dirty="0"/>
              <a:t>{</a:t>
            </a:r>
            <a:r>
              <a:rPr lang="en-US" dirty="0" err="1"/>
              <a:t>lastWord</a:t>
            </a:r>
            <a:r>
              <a:rPr lang="en-US" dirty="0"/>
              <a:t>}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cs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].Captures;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Capture</a:t>
            </a:r>
            <a:r>
              <a:rPr lang="en-US" dirty="0"/>
              <a:t> c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cs)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c.Value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4339-186D-4E29-8B5C-4C05F46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9B32E-2A4E-496C-82E6-BEEE51F42256}"/>
              </a:ext>
            </a:extLst>
          </p:cNvPr>
          <p:cNvSpPr txBox="1"/>
          <p:nvPr/>
        </p:nvSpPr>
        <p:spPr>
          <a:xfrm>
            <a:off x="7267195" y="3969481"/>
            <a:ext cx="2006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word: dog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silver</a:t>
            </a:r>
            <a:br>
              <a:rPr lang="en-US" dirty="0"/>
            </a:br>
            <a:r>
              <a:rPr lang="en-US" dirty="0"/>
              <a:t>fox</a:t>
            </a:r>
            <a:br>
              <a:rPr lang="en-US" dirty="0"/>
            </a:br>
            <a:r>
              <a:rPr lang="en-US" dirty="0"/>
              <a:t>jumped</a:t>
            </a:r>
            <a:br>
              <a:rPr lang="en-US" dirty="0"/>
            </a:br>
            <a:r>
              <a:rPr lang="en-US" dirty="0"/>
              <a:t>over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lazy</a:t>
            </a:r>
            <a:br>
              <a:rPr lang="en-US" dirty="0"/>
            </a:br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891483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325"/>
            <a:ext cx="8596668" cy="11036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7183"/>
            <a:ext cx="8433110" cy="4302492"/>
          </a:xfrm>
        </p:spPr>
        <p:txBody>
          <a:bodyPr>
            <a:normAutofit/>
          </a:bodyPr>
          <a:lstStyle/>
          <a:p>
            <a:r>
              <a:rPr lang="en-US" dirty="0"/>
              <a:t>We did </a:t>
            </a:r>
            <a:r>
              <a:rPr lang="en-US" b="1" u="sng" dirty="0"/>
              <a:t>not</a:t>
            </a:r>
            <a:r>
              <a:rPr lang="en-US" dirty="0"/>
              <a:t> cover the entire set of possibilities of 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your regular expression patterns before committing them to code.  Search for “.net regular expression tester”.  Ex: </a:t>
            </a:r>
            <a:r>
              <a:rPr lang="en-US" dirty="0">
                <a:hlinkClick r:id="rId3"/>
              </a:rPr>
              <a:t>http://derekslager.com/blog/posts/2007/09/a-better-dotnet-regular-expression-tester.ashx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Book: Mastering Regular Expressions </a:t>
            </a:r>
            <a:r>
              <a:rPr lang="en-US" dirty="0">
                <a:hlinkClick r:id="rId5"/>
              </a:rPr>
              <a:t>https://www.barnesandnoble.com/w/mastering-regular-expressions-jeffrey-e-f-friedl/1100323112?ean=9781449332532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br>
              <a:rPr lang="en-US"/>
            </a:br>
            <a:r>
              <a:rPr lang="en-US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/>
              <a:t>I have been writing code for a living for the last 30+ years</a:t>
            </a:r>
          </a:p>
          <a:p>
            <a:endParaRPr lang="en-US"/>
          </a:p>
          <a:p>
            <a:r>
              <a:rPr lang="en-US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8250"/>
            <a:ext cx="8596668" cy="4202883"/>
          </a:xfrm>
        </p:spPr>
        <p:txBody>
          <a:bodyPr/>
          <a:lstStyle/>
          <a:p>
            <a:r>
              <a:rPr lang="en-US"/>
              <a:t>Who is this talk for</a:t>
            </a:r>
          </a:p>
          <a:p>
            <a:pPr lvl="1"/>
            <a:r>
              <a:rPr lang="en-US"/>
              <a:t>This talk is geared towards the person who knows little to none about regular expressions or the person who needs a review of RE</a:t>
            </a:r>
          </a:p>
          <a:p>
            <a:endParaRPr lang="en-US"/>
          </a:p>
          <a:p>
            <a:r>
              <a:rPr lang="en-US"/>
              <a:t>What will you get out of this talk</a:t>
            </a:r>
          </a:p>
          <a:p>
            <a:pPr lvl="1"/>
            <a:r>
              <a:rPr lang="en-US"/>
              <a:t>At the end of this talk you should be able to use regular expressions in your development work with confidence</a:t>
            </a:r>
          </a:p>
          <a:p>
            <a:endParaRPr lang="en-US"/>
          </a:p>
          <a:p>
            <a:r>
              <a:rPr lang="en-US"/>
              <a:t>Prerequisites</a:t>
            </a:r>
          </a:p>
          <a:p>
            <a:pPr lvl="1"/>
            <a:r>
              <a:rPr lang="en-US"/>
              <a:t>Familiarity with C# (RE knowledge is not a prerequisite)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talk</a:t>
            </a:r>
            <a:br>
              <a:rPr lang="en-US"/>
            </a:br>
            <a:r>
              <a:rPr lang="en-US" sz="2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b="1"/>
              <a:t>Introduction: </a:t>
            </a:r>
            <a:r>
              <a:rPr lang="en-US" sz="1800"/>
              <a:t>What are and why use regular expressions</a:t>
            </a:r>
          </a:p>
          <a:p>
            <a:endParaRPr lang="en-US"/>
          </a:p>
          <a:p>
            <a:r>
              <a:rPr lang="en-US" b="1"/>
              <a:t>Syntax of RE</a:t>
            </a:r>
          </a:p>
          <a:p>
            <a:pPr lvl="1"/>
            <a:r>
              <a:rPr lang="en-US" b="1"/>
              <a:t>Match: </a:t>
            </a:r>
            <a:r>
              <a:rPr lang="en-US"/>
              <a:t>Search for string(s) that follow a pattern within a given text</a:t>
            </a:r>
          </a:p>
          <a:p>
            <a:pPr lvl="1"/>
            <a:r>
              <a:rPr lang="en-US" b="1"/>
              <a:t>Replace:   </a:t>
            </a:r>
            <a:r>
              <a:rPr lang="en-US"/>
              <a:t>Replace matched string(s) with a replacement string(s)</a:t>
            </a:r>
          </a:p>
          <a:p>
            <a:endParaRPr lang="en-US"/>
          </a:p>
          <a:p>
            <a:r>
              <a:rPr lang="en-US" b="1"/>
              <a:t>Advanced / Expert:   </a:t>
            </a:r>
            <a:r>
              <a:rPr lang="en-US"/>
              <a:t>Beyond the syntax--</a:t>
            </a:r>
            <a:r>
              <a:rPr lang="en-US" sz="1800"/>
              <a:t>tricks, tips and examples</a:t>
            </a:r>
          </a:p>
          <a:p>
            <a:endParaRPr lang="en-US"/>
          </a:p>
          <a:p>
            <a:r>
              <a:rPr lang="en-US" b="1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/>
              <a:t>LINQPad</a:t>
            </a:r>
            <a:r>
              <a:rPr lang="en-US" dirty="0"/>
              <a:t>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</a:t>
            </a:r>
            <a:r>
              <a:rPr lang="en-US" dirty="0" err="1"/>
              <a:t>LINQPad</a:t>
            </a:r>
            <a:r>
              <a:rPr lang="en-US" dirty="0"/>
              <a:t>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LINQPad</a:t>
            </a:r>
            <a:r>
              <a:rPr lang="en-US" dirty="0"/>
              <a:t>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is a language (see: </a:t>
            </a:r>
            <a:r>
              <a:rPr lang="en-US" dirty="0">
                <a:hlinkClick r:id="rId3"/>
              </a:rPr>
              <a:t>https://docs.microsoft.com/en-us/dotnet/standard/base-types/regular-expression-language-quick-reference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, </a:t>
            </a:r>
            <a:r>
              <a:rPr lang="en-US" b="1" dirty="0"/>
              <a:t>regex</a:t>
            </a:r>
            <a:r>
              <a:rPr lang="en-US" dirty="0"/>
              <a:t>, </a:t>
            </a:r>
            <a:r>
              <a:rPr lang="en-US" b="1" dirty="0" err="1"/>
              <a:t>regexp</a:t>
            </a:r>
            <a:r>
              <a:rPr lang="en-US" dirty="0"/>
              <a:t> or </a:t>
            </a:r>
            <a:r>
              <a:rPr lang="en-US" b="1" dirty="0"/>
              <a:t>rational expression</a:t>
            </a:r>
            <a:r>
              <a:rPr lang="en-US" dirty="0"/>
              <a:t> is a sequence of characters that define a </a:t>
            </a:r>
            <a:r>
              <a:rPr lang="en-US" i="1" dirty="0">
                <a:highlight>
                  <a:srgbClr val="FFFF00"/>
                </a:highlight>
              </a:rPr>
              <a:t>search pattern</a:t>
            </a:r>
            <a:r>
              <a:rPr lang="en-US" dirty="0"/>
              <a:t>. This pattern is then used to "find" or "find and replace" string(s) within a text.</a:t>
            </a:r>
          </a:p>
          <a:p>
            <a:endParaRPr lang="en-US" dirty="0"/>
          </a:p>
          <a:p>
            <a:r>
              <a:rPr lang="en-US" dirty="0"/>
              <a:t>RE is part of any modern language like Pascal, Modula-3, C, C++, C#, Java, JavaScript, Fortran, Python, R, Ruby, ML, Ada, </a:t>
            </a:r>
            <a:r>
              <a:rPr lang="en-US" b="1" i="1" u="sng" dirty="0"/>
              <a:t>Perl</a:t>
            </a:r>
            <a:r>
              <a:rPr lang="en-US" dirty="0"/>
              <a:t>, </a:t>
            </a:r>
            <a:r>
              <a:rPr lang="en-US" b="1" i="1" u="sng" dirty="0" err="1"/>
              <a:t>Posix</a:t>
            </a:r>
            <a:r>
              <a:rPr lang="en-US" b="1" i="1" u="sng" dirty="0"/>
              <a:t> (Portable Operating System Interface)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Editors like </a:t>
            </a:r>
            <a:r>
              <a:rPr lang="en-US" dirty="0" err="1"/>
              <a:t>TextPad</a:t>
            </a:r>
            <a:r>
              <a:rPr lang="en-US" dirty="0"/>
              <a:t>, Notepad++, VS Code, VS IDE, etc. use RE in order to find and replace strings within the text.  RE are integrated into utilities like grep, SED, </a:t>
            </a:r>
            <a:r>
              <a:rPr lang="en-US" dirty="0" err="1"/>
              <a:t>AWK</a:t>
            </a:r>
            <a:r>
              <a:rPr lang="en-US" dirty="0"/>
              <a:t> and other lexical analyzers</a:t>
            </a:r>
          </a:p>
          <a:p>
            <a:endParaRPr lang="en-US" dirty="0"/>
          </a:p>
          <a:p>
            <a:r>
              <a:rPr lang="en-US" dirty="0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US" dirty="0"/>
              <a:t>RE allow you to think about the search / replace in terms of a language as opposed to a character by character manipulation.  </a:t>
            </a:r>
          </a:p>
          <a:p>
            <a:endParaRPr lang="en-US" dirty="0"/>
          </a:p>
          <a:p>
            <a:r>
              <a:rPr lang="en-US" dirty="0"/>
              <a:t>RE frames your thinking</a:t>
            </a:r>
          </a:p>
          <a:p>
            <a:pPr lvl="1"/>
            <a:r>
              <a:rPr lang="en-US" sz="1800" dirty="0"/>
              <a:t>A mental framework allowing you to think of text in terms of patterns</a:t>
            </a:r>
          </a:p>
          <a:p>
            <a:endParaRPr lang="en-US" dirty="0"/>
          </a:p>
          <a:p>
            <a:r>
              <a:rPr lang="en-US" dirty="0"/>
              <a:t>RE specification saves you time over specifying an empirical algorithm of how to search</a:t>
            </a:r>
          </a:p>
          <a:p>
            <a:endParaRPr lang="en-US" dirty="0"/>
          </a:p>
          <a:p>
            <a:r>
              <a:rPr lang="en-US" dirty="0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14901</TotalTime>
  <Words>2307</Words>
  <Application>Microsoft Office PowerPoint</Application>
  <PresentationFormat>Widescreen</PresentationFormat>
  <Paragraphs>442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Trebuchet MS</vt:lpstr>
      <vt:lpstr>Wingdings 3</vt:lpstr>
      <vt:lpstr>Facet</vt:lpstr>
      <vt:lpstr>C# Regular expressions Zero to Hero</vt:lpstr>
      <vt:lpstr>PowerPoint Presentation</vt:lpstr>
      <vt:lpstr>PowerPoint Presentation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 Pattern and Groups</vt:lpstr>
      <vt:lpstr>Example of date match MM/dd/yyyy HH:mm:ss.fff</vt:lpstr>
      <vt:lpstr>Regular Expression--C# Handling Boiler plate code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Not in presentation Capture and CaptureCollection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441</cp:revision>
  <dcterms:created xsi:type="dcterms:W3CDTF">2018-05-05T21:45:27Z</dcterms:created>
  <dcterms:modified xsi:type="dcterms:W3CDTF">2018-10-30T01:45:40Z</dcterms:modified>
</cp:coreProperties>
</file>