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sldIdLst>
    <p:sldId id="295" r:id="rId2"/>
    <p:sldId id="257" r:id="rId3"/>
    <p:sldId id="285" r:id="rId4"/>
    <p:sldId id="281" r:id="rId5"/>
    <p:sldId id="269" r:id="rId6"/>
    <p:sldId id="258" r:id="rId7"/>
    <p:sldId id="262" r:id="rId8"/>
    <p:sldId id="290" r:id="rId9"/>
    <p:sldId id="286" r:id="rId10"/>
    <p:sldId id="263" r:id="rId11"/>
    <p:sldId id="268" r:id="rId12"/>
    <p:sldId id="308" r:id="rId13"/>
    <p:sldId id="280" r:id="rId14"/>
    <p:sldId id="267" r:id="rId15"/>
    <p:sldId id="275" r:id="rId16"/>
    <p:sldId id="272" r:id="rId17"/>
    <p:sldId id="276" r:id="rId18"/>
    <p:sldId id="271" r:id="rId19"/>
    <p:sldId id="277" r:id="rId20"/>
    <p:sldId id="304" r:id="rId21"/>
    <p:sldId id="287" r:id="rId22"/>
    <p:sldId id="274" r:id="rId23"/>
    <p:sldId id="283" r:id="rId24"/>
    <p:sldId id="284" r:id="rId25"/>
    <p:sldId id="299" r:id="rId26"/>
    <p:sldId id="298" r:id="rId27"/>
    <p:sldId id="300" r:id="rId28"/>
    <p:sldId id="278" r:id="rId29"/>
    <p:sldId id="296" r:id="rId30"/>
    <p:sldId id="302" r:id="rId31"/>
    <p:sldId id="301" r:id="rId32"/>
    <p:sldId id="297" r:id="rId33"/>
    <p:sldId id="307" r:id="rId34"/>
    <p:sldId id="303" r:id="rId35"/>
    <p:sldId id="279" r:id="rId36"/>
    <p:sldId id="288" r:id="rId37"/>
    <p:sldId id="294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vi Farah" initials="AF" lastIdx="3" clrIdx="0">
    <p:extLst>
      <p:ext uri="{19B8F6BF-5375-455C-9EA6-DF929625EA0E}">
        <p15:presenceInfo xmlns:p15="http://schemas.microsoft.com/office/powerpoint/2012/main" userId="57e1894ce34581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7030A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40"/>
    <a:srgbClr val="004C22"/>
    <a:srgbClr val="68B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7" autoAdjust="0"/>
    <p:restoredTop sz="85459" autoAdjust="0"/>
  </p:normalViewPr>
  <p:slideViewPr>
    <p:cSldViewPr snapToGrid="0">
      <p:cViewPr varScale="1">
        <p:scale>
          <a:sx n="76" d="100"/>
          <a:sy n="76" d="100"/>
        </p:scale>
        <p:origin x="8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31T17:26:58.247" idx="3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72FE2-9D34-441A-BBF8-C43457B3CB8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89942-B3E8-4591-ACA1-4DCA72D3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99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coming</a:t>
            </a:r>
          </a:p>
          <a:p>
            <a:r>
              <a:rPr lang="en-US" dirty="0"/>
              <a:t>My contact is given as well as the location of the slide deck and the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03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not plan on showing any example from RegualrExpressionLanguage-1.linq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76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  No selection on a string level equivalent to []</a:t>
            </a:r>
          </a:p>
          <a:p>
            <a:r>
              <a:rPr lang="en-US" dirty="0"/>
              <a:t>*   Union operates on a string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85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through the penultimate example about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83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Boiler 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72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Verbatim / interpolated</a:t>
            </a:r>
          </a:p>
          <a:p>
            <a:r>
              <a:rPr lang="en-US" dirty="0"/>
              <a:t>Show: Show this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88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When we match on a $ we escape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If you escape the $ in the replace you will replace with @”\$”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Double $ is not strictly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85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first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00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 a Regex object is an expensive operation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 the regular expression engine compiles a regular expression to a sequence of internal instructions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improve performance, the regular expression engine maintains an application-wide cache of compiled regular expressions—static methods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number of compiled regular expressions exceeds the cache size, the least recently used regular expression is discarded and the new regular expression is cached.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816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 your groups in order to avoid changing the code due to additional/removal of parentheses in the pattern</a:t>
            </a:r>
          </a:p>
          <a:p>
            <a:r>
              <a:rPr lang="en-US" dirty="0"/>
              <a:t>Show this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3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not plan on showing any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75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spend more time in the Syntax or in the Advanced/Expert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31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not plan on showing any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815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Strategy Pattern</a:t>
            </a:r>
          </a:p>
          <a:p>
            <a:r>
              <a:rPr lang="en-US" dirty="0"/>
              <a:t>Skip this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158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not plan on showing any further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296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not plan on showing any further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661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48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Demo LINQPad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02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The Reference is given again in the references section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Here on I will refer to this reference as the RE language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14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 oriented / Objects, Encapsulation, Polymorphism, Inheritance, Design patterns, SOLID, etc.</a:t>
            </a:r>
          </a:p>
          <a:p>
            <a:endParaRPr lang="en-US" dirty="0"/>
          </a:p>
          <a:p>
            <a:r>
              <a:rPr lang="en-US" dirty="0"/>
              <a:t>Functional / Functions, immutable data, recursion, continuous passing style, function composition, etc.</a:t>
            </a:r>
          </a:p>
          <a:p>
            <a:endParaRPr lang="en-US" dirty="0"/>
          </a:p>
          <a:p>
            <a:r>
              <a:rPr lang="en-US" dirty="0"/>
              <a:t>Rule based like Prolog or </a:t>
            </a:r>
            <a:r>
              <a:rPr lang="en-US" dirty="0" err="1"/>
              <a:t>WF</a:t>
            </a:r>
            <a:r>
              <a:rPr lang="en-US" dirty="0"/>
              <a:t> (Workflow Foundation) /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34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convention pattern is verbatim, prefixed with @ symbol, making the backslash (@“\”) a meaningful character.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87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System.Text.RegularExpressions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   foreach (Match m in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35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Boiler plate code</a:t>
            </a:r>
          </a:p>
          <a:p>
            <a:r>
              <a:rPr lang="en-US" dirty="0" err="1"/>
              <a:t>RegexOptions</a:t>
            </a:r>
            <a:r>
              <a:rPr lang="en-US" dirty="0"/>
              <a:t> is a flag </a:t>
            </a:r>
            <a:r>
              <a:rPr lang="en-US" dirty="0" err="1"/>
              <a:t>enum</a:t>
            </a:r>
            <a:r>
              <a:rPr lang="en-US" dirty="0"/>
              <a:t> construct</a:t>
            </a:r>
          </a:p>
          <a:p>
            <a:r>
              <a:rPr lang="en-US" dirty="0"/>
              <a:t>We will not cover capture (</a:t>
            </a:r>
            <a:r>
              <a:rPr lang="en-US" dirty="0" err="1"/>
              <a:t>CaptureCollection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25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!!!  Boiler plate code in the header of the slide  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2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76A9-7526-4D6F-8860-40780D20FB70}" type="datetime1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F5B-E6A9-4AD9-9492-C7670EB48B9C}" type="datetime1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1C89-A768-4986-BC8A-B8AF2ACAC105}" type="datetime1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3E9E-0A0D-45EA-BEA4-AD822CA400AD}" type="datetime1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FA12-978A-4BB0-ADD7-3A313390BD79}" type="datetime1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9845-F79F-4BE7-83DF-9040CC064CF1}" type="datetime1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E2CD-78C6-4946-B39D-64A329306FF6}" type="datetime1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16F6-DF86-456A-8087-621803B16196}" type="datetime1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332A-FC3F-457D-91BB-C0FFB082B428}" type="datetime1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0231-D46D-4502-89B1-B167124EAE52}" type="datetime1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2EC3-4702-48B0-975B-A65B14A99826}" type="datetime1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493D-1E6A-4BBB-BB5B-DFB8D6DDCE8C}" type="datetime1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F7B0-3813-49F5-BD38-B8089D3A91C4}" type="datetime1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319A-DB6F-4D9E-8AC7-36F6CFA8A881}" type="datetime1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D1FB-837C-481A-85BA-A895D31EFBFA}" type="datetime1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67AF-88C4-4875-B66E-A66C53E68BCB}" type="datetime1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010FC-F161-4142-8911-536940E82B9A}" type="datetime1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hyperlink" Target="mailto:avifarah@hotmail.com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linkedin.com/in/avi-farah-82bb901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base-types/anchors-in-regular-expressions#En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ice's_Adventures_in_Wonderland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ofactory.com/net/strategy-design-pattern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gular-expressions.info/unicode.html#category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rnesandnoble.com/w/mastering-regular-expressions-jeffrey-e-f-friedl/1100323112?ean=9781449332532" TargetMode="External"/><Relationship Id="rId5" Type="http://schemas.openxmlformats.org/officeDocument/2006/relationships/hyperlink" Target="http://www.regular-expressions.info/" TargetMode="External"/><Relationship Id="rId4" Type="http://schemas.openxmlformats.org/officeDocument/2006/relationships/hyperlink" Target="http://derekslager.com/blog/posts/2007/09/a-better-dotnet-regular-expression-tester.ashx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otnet/standard/base-types/regular-expression-language-quick-reference" TargetMode="External"/><Relationship Id="rId3" Type="http://schemas.openxmlformats.org/officeDocument/2006/relationships/hyperlink" Target="https://docs.microsoft.com/en-us/dotnet/api/system.text.regularexpressions.regex?view=netframework-4.7.2" TargetMode="External"/><Relationship Id="rId7" Type="http://schemas.openxmlformats.org/officeDocument/2006/relationships/hyperlink" Target="https://apisof.net/" TargetMode="External"/><Relationship Id="rId2" Type="http://schemas.openxmlformats.org/officeDocument/2006/relationships/hyperlink" Target="https://docs.microsoft.com/en-u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urceof.net/" TargetMode="External"/><Relationship Id="rId5" Type="http://schemas.openxmlformats.org/officeDocument/2006/relationships/hyperlink" Target="https://docs.microsoft.com/en-us/dotnet/standard/base-types/anchors-in-regular-expressions#End" TargetMode="External"/><Relationship Id="rId4" Type="http://schemas.openxmlformats.org/officeDocument/2006/relationships/hyperlink" Target="https://docs.microsoft.com/en-us/dotnet/api/index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vi-farah-82bb901/" TargetMode="External"/><Relationship Id="rId2" Type="http://schemas.openxmlformats.org/officeDocument/2006/relationships/hyperlink" Target="mailto:avifarah@hot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qpad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www.linqpad.net/Download.asp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base-types/regular-expression-language-quick-referenc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88B4-30FA-468A-9886-A128B29C5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Regular expressions</a:t>
            </a:r>
            <a:br>
              <a:rPr lang="en-US" dirty="0"/>
            </a:br>
            <a:r>
              <a:rPr lang="en-US" dirty="0"/>
              <a:t>Zero to Hero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523A6-0C64-4417-994D-1B1A8360B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55697"/>
          </a:xfrm>
        </p:spPr>
        <p:txBody>
          <a:bodyPr>
            <a:normAutofit/>
          </a:bodyPr>
          <a:lstStyle/>
          <a:p>
            <a:r>
              <a:rPr lang="en-US" dirty="0"/>
              <a:t>By Avi Farah</a:t>
            </a:r>
          </a:p>
          <a:p>
            <a:r>
              <a:rPr lang="en-US" dirty="0"/>
              <a:t>: </a:t>
            </a:r>
            <a:r>
              <a:rPr lang="en-US" dirty="0">
                <a:hlinkClick r:id="rId3"/>
              </a:rPr>
              <a:t>avifarah@hotmail.com</a:t>
            </a:r>
            <a:endParaRPr lang="en-US" dirty="0"/>
          </a:p>
          <a:p>
            <a:r>
              <a:rPr lang="en-US" dirty="0"/>
              <a:t>: Avi Farah (</a:t>
            </a:r>
            <a:r>
              <a:rPr lang="en-US" dirty="0">
                <a:hlinkClick r:id="rId4"/>
              </a:rPr>
              <a:t>https://www.linkedin.com/in/avi-farah/</a:t>
            </a:r>
            <a:r>
              <a:rPr lang="en-US" dirty="0"/>
              <a:t>)</a:t>
            </a:r>
          </a:p>
          <a:p>
            <a:r>
              <a:rPr lang="en-US" dirty="0"/>
              <a:t>Code and slides     : https://github.com/avifarah/RegularExpressionsTalk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8A657-7475-437D-9AB5-739B66FA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8E5CF8-A774-44D4-A98C-2EB61D501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466" y="4534908"/>
            <a:ext cx="306722" cy="245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02AE2A-3379-4B8C-92BC-B4E3EDE325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419" y="4867120"/>
            <a:ext cx="951078" cy="2831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CD9337-E099-4A49-9762-7AB52BA6BE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6055" y="5285064"/>
            <a:ext cx="286442" cy="30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0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66"/>
    </mc:Choice>
    <mc:Fallback xmlns="">
      <p:transition spd="slow" advTm="336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0417-950A-48E4-81E4-415D2A75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3101"/>
            <a:ext cx="8596668" cy="60167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date match </a:t>
            </a:r>
            <a:r>
              <a:rPr lang="en-US" sz="1800" dirty="0"/>
              <a:t>MM/dd/</a:t>
            </a:r>
            <a:r>
              <a:rPr lang="en-US" sz="1800" dirty="0" err="1"/>
              <a:t>yyyy</a:t>
            </a:r>
            <a:r>
              <a:rPr lang="en-US" sz="1800" dirty="0"/>
              <a:t> </a:t>
            </a:r>
            <a:r>
              <a:rPr lang="en-US" sz="1800" dirty="0" err="1"/>
              <a:t>HH:mm:ss.fff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E95E29-E806-4AAF-8678-8AD9C1A596FE}"/>
              </a:ext>
            </a:extLst>
          </p:cNvPr>
          <p:cNvSpPr txBox="1"/>
          <p:nvPr/>
        </p:nvSpPr>
        <p:spPr>
          <a:xfrm>
            <a:off x="296883" y="1021405"/>
            <a:ext cx="1061654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using</a:t>
            </a:r>
            <a:r>
              <a:rPr lang="en-US" sz="1600" dirty="0"/>
              <a:t> System;</a:t>
            </a:r>
          </a:p>
          <a:p>
            <a:r>
              <a:rPr lang="en-US" sz="1600" dirty="0">
                <a:solidFill>
                  <a:srgbClr val="002060"/>
                </a:solidFill>
              </a:rPr>
              <a:t>using</a:t>
            </a:r>
            <a:r>
              <a:rPr lang="en-US" sz="1600" dirty="0"/>
              <a:t> </a:t>
            </a:r>
            <a:r>
              <a:rPr lang="en-US" sz="1600" dirty="0" err="1"/>
              <a:t>System.Text.RegularExpressions</a:t>
            </a:r>
            <a:r>
              <a:rPr lang="en-US" sz="1600" dirty="0"/>
              <a:t>;</a:t>
            </a:r>
          </a:p>
          <a:p>
            <a:r>
              <a:rPr lang="en-US" sz="800" dirty="0"/>
              <a:t> </a:t>
            </a:r>
          </a:p>
          <a:p>
            <a:r>
              <a:rPr lang="en-US" sz="1600" dirty="0">
                <a:solidFill>
                  <a:srgbClr val="002060"/>
                </a:solidFill>
              </a:rPr>
              <a:t>namespace</a:t>
            </a:r>
            <a:r>
              <a:rPr lang="en-US" sz="1600" dirty="0"/>
              <a:t> </a:t>
            </a:r>
            <a:r>
              <a:rPr lang="en-US" sz="1600" dirty="0" err="1"/>
              <a:t>RegularEx</a:t>
            </a:r>
            <a:endParaRPr lang="en-US" sz="1600" dirty="0"/>
          </a:p>
          <a:p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2060"/>
                </a:solidFill>
              </a:rPr>
              <a:t>class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Program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0070C0"/>
                </a:solidFill>
              </a:rPr>
              <a:t>private const string </a:t>
            </a:r>
            <a:r>
              <a:rPr lang="en-US" sz="1600" dirty="0"/>
              <a:t>_pat = </a:t>
            </a:r>
            <a:r>
              <a:rPr lang="en-US" sz="1600" dirty="0">
                <a:solidFill>
                  <a:srgbClr val="C00000"/>
                </a:solidFill>
              </a:rPr>
              <a:t>@"\d+/\d+/\d+( \d+:\d+(:\d+(\.\d+)?)?)?"</a:t>
            </a:r>
            <a:r>
              <a:rPr lang="en-US" sz="1600" dirty="0"/>
              <a:t>;	</a:t>
            </a:r>
            <a:r>
              <a:rPr lang="en-US" sz="1600" dirty="0">
                <a:solidFill>
                  <a:srgbClr val="008E40"/>
                </a:solidFill>
              </a:rPr>
              <a:t>// Const verbatim string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     </a:t>
            </a:r>
            <a:r>
              <a:rPr lang="en-US" sz="1600" dirty="0">
                <a:solidFill>
                  <a:srgbClr val="0070C0"/>
                </a:solidFill>
              </a:rPr>
              <a:t>private static </a:t>
            </a:r>
            <a:r>
              <a:rPr lang="en-US" sz="1600" dirty="0" err="1">
                <a:solidFill>
                  <a:srgbClr val="0070C0"/>
                </a:solidFill>
              </a:rPr>
              <a:t>readonly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Regex</a:t>
            </a:r>
            <a:r>
              <a:rPr lang="en-US" sz="1600" dirty="0"/>
              <a:t> _re = </a:t>
            </a:r>
            <a:r>
              <a:rPr lang="en-US" sz="1600" dirty="0">
                <a:solidFill>
                  <a:srgbClr val="0070C0"/>
                </a:solidFill>
              </a:rPr>
              <a:t>new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2060"/>
                </a:solidFill>
              </a:rPr>
              <a:t>Regex</a:t>
            </a:r>
            <a:r>
              <a:rPr lang="en-US" sz="1600" dirty="0"/>
              <a:t>(_pat);	</a:t>
            </a:r>
            <a:r>
              <a:rPr lang="en-US" sz="1600" dirty="0">
                <a:solidFill>
                  <a:srgbClr val="008E40"/>
                </a:solidFill>
              </a:rPr>
              <a:t>// Class static </a:t>
            </a:r>
            <a:r>
              <a:rPr lang="en-US" sz="1600" dirty="0" err="1">
                <a:solidFill>
                  <a:srgbClr val="008E40"/>
                </a:solidFill>
              </a:rPr>
              <a:t>readonly</a:t>
            </a:r>
            <a:r>
              <a:rPr lang="en-US" sz="1600" dirty="0">
                <a:solidFill>
                  <a:srgbClr val="008E40"/>
                </a:solidFill>
              </a:rPr>
              <a:t> Regex variable (cached)</a:t>
            </a:r>
            <a:br>
              <a:rPr lang="en-US" sz="1600" dirty="0">
                <a:solidFill>
                  <a:srgbClr val="008E40"/>
                </a:solidFill>
              </a:rPr>
            </a:br>
            <a:endParaRPr lang="en-US" sz="800" dirty="0">
              <a:solidFill>
                <a:srgbClr val="008E40"/>
              </a:solidFill>
            </a:endParaRPr>
          </a:p>
          <a:p>
            <a:r>
              <a:rPr lang="en-US" sz="1600" dirty="0"/>
              <a:t>        </a:t>
            </a:r>
            <a:r>
              <a:rPr lang="en-US" sz="1600" dirty="0">
                <a:solidFill>
                  <a:srgbClr val="002060"/>
                </a:solidFill>
              </a:rPr>
              <a:t>static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void </a:t>
            </a:r>
            <a:r>
              <a:rPr lang="en-US" sz="1600" dirty="0"/>
              <a:t>Main(</a:t>
            </a:r>
            <a:r>
              <a:rPr lang="en-US" sz="1600" dirty="0">
                <a:solidFill>
                  <a:srgbClr val="002060"/>
                </a:solidFill>
              </a:rPr>
              <a:t>string</a:t>
            </a:r>
            <a:r>
              <a:rPr lang="en-US" sz="1600" dirty="0"/>
              <a:t>[] </a:t>
            </a:r>
            <a:r>
              <a:rPr lang="en-US" sz="1600" dirty="0" err="1"/>
              <a:t>args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{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         var</a:t>
            </a:r>
            <a:r>
              <a:rPr lang="en-US" sz="1600" dirty="0"/>
              <a:t> text1 = </a:t>
            </a:r>
            <a:r>
              <a:rPr lang="en-US" sz="1600" dirty="0">
                <a:solidFill>
                  <a:srgbClr val="C00000"/>
                </a:solidFill>
              </a:rPr>
              <a:t>"The date 11/21/1988 00:23 was a good point in time"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    </a:t>
            </a:r>
            <a:r>
              <a:rPr lang="en-US" sz="1600" dirty="0">
                <a:solidFill>
                  <a:srgbClr val="0070C0"/>
                </a:solidFill>
              </a:rPr>
              <a:t>Match</a:t>
            </a:r>
            <a:r>
              <a:rPr lang="en-US" sz="1600" dirty="0"/>
              <a:t> </a:t>
            </a:r>
            <a:r>
              <a:rPr lang="en-US" sz="1600" dirty="0" err="1"/>
              <a:t>match</a:t>
            </a:r>
            <a:r>
              <a:rPr lang="en-US" sz="1600" dirty="0"/>
              <a:t> = _</a:t>
            </a:r>
            <a:r>
              <a:rPr lang="en-US" sz="1600" dirty="0" err="1"/>
              <a:t>re.Match</a:t>
            </a:r>
            <a:r>
              <a:rPr lang="en-US" sz="1600" dirty="0"/>
              <a:t>(text1);</a:t>
            </a:r>
          </a:p>
          <a:p>
            <a:r>
              <a:rPr lang="en-US" sz="1600" dirty="0"/>
              <a:t>            </a:t>
            </a:r>
            <a:r>
              <a:rPr lang="en-US" sz="1600" dirty="0">
                <a:solidFill>
                  <a:srgbClr val="002060"/>
                </a:solidFill>
              </a:rPr>
              <a:t>if</a:t>
            </a:r>
            <a:r>
              <a:rPr lang="en-US" sz="1600" dirty="0"/>
              <a:t> (</a:t>
            </a:r>
            <a:r>
              <a:rPr lang="en-US" sz="1600" dirty="0" err="1"/>
              <a:t>match.Success</a:t>
            </a:r>
            <a:r>
              <a:rPr lang="en-US" sz="1600" dirty="0"/>
              <a:t>) </a:t>
            </a:r>
            <a:r>
              <a:rPr lang="en-US" sz="1600" dirty="0" err="1">
                <a:solidFill>
                  <a:srgbClr val="0070C0"/>
                </a:solidFill>
              </a:rPr>
              <a:t>Console</a:t>
            </a:r>
            <a:r>
              <a:rPr lang="en-US" sz="1600" dirty="0" err="1"/>
              <a:t>.WriteLine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C00000"/>
                </a:solidFill>
              </a:rPr>
              <a:t>"Date time found"</a:t>
            </a:r>
            <a:r>
              <a:rPr lang="en-US" sz="1600" dirty="0"/>
              <a:t>);</a:t>
            </a:r>
            <a:endParaRPr lang="en-US" sz="1600" b="1" dirty="0"/>
          </a:p>
          <a:p>
            <a:r>
              <a:rPr lang="en-US" sz="1600" b="1" dirty="0"/>
              <a:t>            </a:t>
            </a:r>
            <a:r>
              <a:rPr lang="en-US" sz="1600" b="1" dirty="0">
                <a:solidFill>
                  <a:srgbClr val="002060"/>
                </a:solidFill>
              </a:rPr>
              <a:t>else </a:t>
            </a:r>
            <a:r>
              <a:rPr lang="en-US" sz="1600" dirty="0" err="1">
                <a:solidFill>
                  <a:srgbClr val="0070C0"/>
                </a:solidFill>
              </a:rPr>
              <a:t>Console</a:t>
            </a:r>
            <a:r>
              <a:rPr lang="en-US" sz="1600" dirty="0" err="1"/>
              <a:t>.WriteLine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C00000"/>
                </a:solidFill>
              </a:rPr>
              <a:t>"Date time was not found"</a:t>
            </a:r>
            <a:r>
              <a:rPr lang="en-US" sz="1600" dirty="0"/>
              <a:t>);</a:t>
            </a:r>
          </a:p>
          <a:p>
            <a:endParaRPr lang="en-US" sz="1400" dirty="0"/>
          </a:p>
          <a:p>
            <a:r>
              <a:rPr lang="en-US" sz="1600" dirty="0"/>
              <a:t>            </a:t>
            </a:r>
            <a:r>
              <a:rPr lang="en-US" sz="1600" dirty="0">
                <a:solidFill>
                  <a:srgbClr val="002060"/>
                </a:solidFill>
              </a:rPr>
              <a:t>var</a:t>
            </a:r>
            <a:r>
              <a:rPr lang="en-US" sz="1600" dirty="0"/>
              <a:t> text2 = </a:t>
            </a:r>
            <a:r>
              <a:rPr lang="en-US" sz="1600" dirty="0">
                <a:solidFill>
                  <a:srgbClr val="C00000"/>
                </a:solidFill>
              </a:rPr>
              <a:t>"The date 11/21/1988 00:23 was a good point in time. 01/01/2000 00:00:00.000 more text"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    </a:t>
            </a:r>
            <a:r>
              <a:rPr lang="en-US" sz="1600" dirty="0" err="1">
                <a:solidFill>
                  <a:srgbClr val="0070C0"/>
                </a:solidFill>
              </a:rPr>
              <a:t>MatchCollection</a:t>
            </a:r>
            <a:r>
              <a:rPr lang="en-US" sz="1600" dirty="0"/>
              <a:t> </a:t>
            </a:r>
            <a:r>
              <a:rPr lang="en-US" sz="1600" dirty="0" err="1"/>
              <a:t>ms</a:t>
            </a:r>
            <a:r>
              <a:rPr lang="en-US" sz="1600" dirty="0"/>
              <a:t> = _</a:t>
            </a:r>
            <a:r>
              <a:rPr lang="en-US" sz="1600" dirty="0" err="1"/>
              <a:t>re.Matches</a:t>
            </a:r>
            <a:r>
              <a:rPr lang="en-US" sz="1600" dirty="0"/>
              <a:t>(text2);</a:t>
            </a:r>
          </a:p>
          <a:p>
            <a:r>
              <a:rPr lang="en-US" sz="1600" dirty="0"/>
              <a:t>            </a:t>
            </a:r>
            <a:r>
              <a:rPr lang="en-US" sz="1600" dirty="0">
                <a:solidFill>
                  <a:srgbClr val="002060"/>
                </a:solidFill>
              </a:rPr>
              <a:t>foreach 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70C0"/>
                </a:solidFill>
              </a:rPr>
              <a:t>Match</a:t>
            </a:r>
            <a:r>
              <a:rPr lang="en-US" sz="1600" dirty="0"/>
              <a:t> m </a:t>
            </a:r>
            <a:r>
              <a:rPr lang="en-US" sz="1600" dirty="0">
                <a:solidFill>
                  <a:srgbClr val="002060"/>
                </a:solidFill>
              </a:rPr>
              <a:t>in</a:t>
            </a:r>
            <a:r>
              <a:rPr lang="en-US" sz="1600" dirty="0"/>
              <a:t> </a:t>
            </a:r>
            <a:r>
              <a:rPr lang="en-US" sz="1600" dirty="0" err="1"/>
              <a:t>ms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        </a:t>
            </a:r>
            <a:r>
              <a:rPr lang="en-US" sz="1600" dirty="0" err="1">
                <a:solidFill>
                  <a:srgbClr val="0070C0"/>
                </a:solidFill>
              </a:rPr>
              <a:t>Console</a:t>
            </a:r>
            <a:r>
              <a:rPr lang="en-US" sz="1600" dirty="0" err="1"/>
              <a:t>.WriteLine</a:t>
            </a:r>
            <a:r>
              <a:rPr lang="en-US" sz="1600" dirty="0"/>
              <a:t>(</a:t>
            </a:r>
            <a:r>
              <a:rPr lang="en-US" sz="1600" dirty="0" err="1"/>
              <a:t>m.ToString</a:t>
            </a:r>
            <a:r>
              <a:rPr lang="en-US" sz="1600" dirty="0"/>
              <a:t>());	</a:t>
            </a:r>
            <a:r>
              <a:rPr lang="en-US" sz="1600" dirty="0">
                <a:solidFill>
                  <a:srgbClr val="008E40"/>
                </a:solidFill>
              </a:rPr>
              <a:t>// </a:t>
            </a:r>
            <a:r>
              <a:rPr lang="en-US" sz="1600" dirty="0" err="1">
                <a:solidFill>
                  <a:srgbClr val="008E40"/>
                </a:solidFill>
              </a:rPr>
              <a:t>m.Groups</a:t>
            </a:r>
            <a:r>
              <a:rPr lang="en-US" sz="1600" dirty="0">
                <a:solidFill>
                  <a:srgbClr val="008E40"/>
                </a:solidFill>
              </a:rPr>
              <a:t>[0].Value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CB0AC2-2342-4D10-B1A8-1155FFDE7868}"/>
              </a:ext>
            </a:extLst>
          </p:cNvPr>
          <p:cNvSpPr txBox="1"/>
          <p:nvPr/>
        </p:nvSpPr>
        <p:spPr>
          <a:xfrm>
            <a:off x="7096872" y="5441197"/>
            <a:ext cx="2987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Result:</a:t>
            </a:r>
          </a:p>
          <a:p>
            <a:r>
              <a:rPr lang="en-US" dirty="0">
                <a:solidFill>
                  <a:srgbClr val="002060"/>
                </a:solidFill>
              </a:rPr>
              <a:t>Date time found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11/21/1988 00:23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01/01/2000 00:00:00.000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DE1180-CC39-4BC7-8772-34084AA7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5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643"/>
    </mc:Choice>
    <mc:Fallback xmlns="">
      <p:transition spd="slow" advTm="12964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DB27-CF98-478B-BD07-BFB538B5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418505"/>
            <a:ext cx="9122649" cy="965383"/>
          </a:xfrm>
        </p:spPr>
        <p:txBody>
          <a:bodyPr>
            <a:normAutofit/>
          </a:bodyPr>
          <a:lstStyle/>
          <a:p>
            <a:r>
              <a:rPr lang="en-US" dirty="0"/>
              <a:t>Regular Expression--C# Handling</a:t>
            </a:r>
            <a:br>
              <a:rPr lang="en-US" dirty="0"/>
            </a:br>
            <a:r>
              <a:rPr lang="en-US" sz="1800" dirty="0"/>
              <a:t>Boiler plate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BE49E-4343-4AFD-9309-6E1D403EA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330" y="1559292"/>
            <a:ext cx="9713576" cy="506288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Coding—Design pattern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(1)	</a:t>
            </a:r>
            <a:r>
              <a:rPr lang="en-US" dirty="0">
                <a:solidFill>
                  <a:srgbClr val="002060"/>
                </a:solidFill>
              </a:rPr>
              <a:t>using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System.Text.RegularExpressions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(2)	</a:t>
            </a:r>
            <a:r>
              <a:rPr lang="en-US" dirty="0">
                <a:solidFill>
                  <a:srgbClr val="0070C0"/>
                </a:solidFill>
              </a:rPr>
              <a:t>const string</a:t>
            </a:r>
            <a:r>
              <a:rPr lang="en-US" dirty="0"/>
              <a:t> pattern = </a:t>
            </a:r>
            <a:r>
              <a:rPr lang="en-US" dirty="0">
                <a:solidFill>
                  <a:srgbClr val="C00000"/>
                </a:solidFill>
              </a:rPr>
              <a:t>@“\d+/d+/d+”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(3)	</a:t>
            </a:r>
            <a:r>
              <a:rPr lang="en-US" dirty="0">
                <a:solidFill>
                  <a:srgbClr val="0070C0"/>
                </a:solidFill>
              </a:rPr>
              <a:t>static </a:t>
            </a:r>
            <a:r>
              <a:rPr lang="en-US" dirty="0" err="1">
                <a:solidFill>
                  <a:srgbClr val="0070C0"/>
                </a:solidFill>
              </a:rPr>
              <a:t>readonly</a:t>
            </a:r>
            <a:r>
              <a:rPr lang="en-US" dirty="0">
                <a:solidFill>
                  <a:srgbClr val="0070C0"/>
                </a:solidFill>
              </a:rPr>
              <a:t> regex</a:t>
            </a:r>
            <a:r>
              <a:rPr lang="en-US" dirty="0"/>
              <a:t> re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Regex</a:t>
            </a:r>
            <a:r>
              <a:rPr lang="en-US" dirty="0"/>
              <a:t>(pattern, </a:t>
            </a:r>
            <a:r>
              <a:rPr lang="en-US" dirty="0">
                <a:solidFill>
                  <a:srgbClr val="002060"/>
                </a:solidFill>
              </a:rPr>
              <a:t>RegexOptions</a:t>
            </a:r>
            <a:r>
              <a:rPr lang="en-US" dirty="0"/>
              <a:t> = </a:t>
            </a:r>
            <a:r>
              <a:rPr lang="en-US" dirty="0">
                <a:solidFill>
                  <a:srgbClr val="002060"/>
                </a:solidFill>
              </a:rPr>
              <a:t>RegexOptions</a:t>
            </a:r>
            <a:r>
              <a:rPr lang="en-US" dirty="0"/>
              <a:t>.</a:t>
            </a:r>
            <a:r>
              <a:rPr lang="en-US" dirty="0">
                <a:solidFill>
                  <a:srgbClr val="002060"/>
                </a:solidFill>
              </a:rPr>
              <a:t>None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(4)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b = </a:t>
            </a:r>
            <a:r>
              <a:rPr lang="en-US" dirty="0" err="1">
                <a:solidFill>
                  <a:srgbClr val="002060"/>
                </a:solidFill>
              </a:rPr>
              <a:t>re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IsMatch</a:t>
            </a:r>
            <a:r>
              <a:rPr lang="en-US" dirty="0"/>
              <a:t>(text);</a:t>
            </a:r>
            <a:br>
              <a:rPr lang="en-US" dirty="0"/>
            </a:br>
            <a:r>
              <a:rPr lang="en-US" dirty="0"/>
              <a:t>(5)	if (b) …</a:t>
            </a:r>
            <a:br>
              <a:rPr lang="en-US" dirty="0"/>
            </a:br>
            <a:r>
              <a:rPr lang="en-US" dirty="0"/>
              <a:t>(4)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m = </a:t>
            </a:r>
            <a:r>
              <a:rPr lang="en-US" dirty="0" err="1"/>
              <a:t>re.</a:t>
            </a:r>
            <a:r>
              <a:rPr lang="en-US" dirty="0" err="1">
                <a:solidFill>
                  <a:srgbClr val="002060"/>
                </a:solidFill>
              </a:rPr>
              <a:t>Match</a:t>
            </a:r>
            <a:r>
              <a:rPr lang="en-US" dirty="0"/>
              <a:t>(text);</a:t>
            </a:r>
            <a:br>
              <a:rPr lang="en-US" dirty="0"/>
            </a:br>
            <a:r>
              <a:rPr lang="en-US" dirty="0"/>
              <a:t>(5)	</a:t>
            </a:r>
            <a:r>
              <a:rPr lang="en-US" dirty="0">
                <a:solidFill>
                  <a:srgbClr val="002060"/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/>
              <a:t>m.Success</a:t>
            </a:r>
            <a:r>
              <a:rPr lang="en-US" dirty="0"/>
              <a:t>) …</a:t>
            </a:r>
            <a:br>
              <a:rPr lang="en-US" dirty="0"/>
            </a:br>
            <a:r>
              <a:rPr lang="en-US" dirty="0"/>
              <a:t>(6)	m = </a:t>
            </a:r>
            <a:r>
              <a:rPr lang="en-US" dirty="0" err="1"/>
              <a:t>m.</a:t>
            </a:r>
            <a:r>
              <a:rPr lang="en-US" dirty="0" err="1">
                <a:solidFill>
                  <a:srgbClr val="002060"/>
                </a:solidFill>
              </a:rPr>
              <a:t>NextMatch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(7)	</a:t>
            </a:r>
            <a:r>
              <a:rPr lang="en-US" dirty="0">
                <a:solidFill>
                  <a:srgbClr val="002060"/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/>
              <a:t>m.Success</a:t>
            </a:r>
            <a:r>
              <a:rPr lang="en-US" dirty="0"/>
              <a:t>) …</a:t>
            </a:r>
            <a:br>
              <a:rPr lang="en-US" sz="1600" dirty="0"/>
            </a:br>
            <a:r>
              <a:rPr lang="en-US" dirty="0"/>
              <a:t>(4)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 = </a:t>
            </a:r>
            <a:r>
              <a:rPr lang="en-US" dirty="0" err="1"/>
              <a:t>re.</a:t>
            </a:r>
            <a:r>
              <a:rPr lang="en-US" dirty="0" err="1">
                <a:solidFill>
                  <a:srgbClr val="002060"/>
                </a:solidFill>
              </a:rPr>
              <a:t>Matches</a:t>
            </a:r>
            <a:r>
              <a:rPr lang="en-US" dirty="0"/>
              <a:t>(text);</a:t>
            </a:r>
            <a:br>
              <a:rPr lang="en-US" dirty="0"/>
            </a:br>
            <a:r>
              <a:rPr lang="en-US" dirty="0"/>
              <a:t>(5)	foreach (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</a:rPr>
              <a:t>Match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m in </a:t>
            </a:r>
            <a:r>
              <a:rPr lang="en-US" dirty="0" err="1"/>
              <a:t>ms</a:t>
            </a:r>
            <a:r>
              <a:rPr lang="en-US" dirty="0"/>
              <a:t>) 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solidFill>
                  <a:srgbClr val="002060"/>
                </a:solidFill>
              </a:rPr>
              <a:t>RegexOptions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2060"/>
                </a:solidFill>
              </a:rPr>
              <a:t>RegexOptions.None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(default)</a:t>
            </a:r>
            <a:br>
              <a:rPr lang="en-US" b="1" dirty="0"/>
            </a:br>
            <a:r>
              <a:rPr lang="en-US" dirty="0"/>
              <a:t>	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IgnoreCase</a:t>
            </a:r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b="1" dirty="0">
                <a:solidFill>
                  <a:srgbClr val="002060"/>
                </a:solidFill>
              </a:rPr>
              <a:t>(uses thread </a:t>
            </a:r>
            <a:r>
              <a:rPr lang="en-US" b="1" dirty="0" err="1">
                <a:solidFill>
                  <a:srgbClr val="002060"/>
                </a:solidFill>
              </a:rPr>
              <a:t>CurrentCulture</a:t>
            </a:r>
            <a:r>
              <a:rPr lang="en-US" b="1" dirty="0">
                <a:solidFill>
                  <a:srgbClr val="002060"/>
                </a:solidFill>
              </a:rPr>
              <a:t>)</a:t>
            </a:r>
            <a:br>
              <a:rPr lang="en-US" b="1" dirty="0"/>
            </a:br>
            <a:r>
              <a:rPr lang="en-US" dirty="0"/>
              <a:t>	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Singleline</a:t>
            </a:r>
            <a:r>
              <a:rPr lang="en-US" dirty="0"/>
              <a:t> or 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Multiline</a:t>
            </a:r>
            <a:br>
              <a:rPr lang="en-US" dirty="0"/>
            </a:br>
            <a:r>
              <a:rPr lang="en-US" dirty="0"/>
              <a:t>	Ex: 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IgnoreCase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en-US" dirty="0"/>
              <a:t> 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Singleline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A38DE-DCF2-4401-9975-138AEB4C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EF36C3-32CC-4D9D-A7E2-9AB4A22D0071}"/>
              </a:ext>
            </a:extLst>
          </p:cNvPr>
          <p:cNvSpPr/>
          <p:nvPr/>
        </p:nvSpPr>
        <p:spPr>
          <a:xfrm>
            <a:off x="993911" y="2627697"/>
            <a:ext cx="7513985" cy="471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3C1A70-6C95-4300-960C-FA9DA97C8DCB}"/>
              </a:ext>
            </a:extLst>
          </p:cNvPr>
          <p:cNvSpPr/>
          <p:nvPr/>
        </p:nvSpPr>
        <p:spPr>
          <a:xfrm>
            <a:off x="993912" y="3099335"/>
            <a:ext cx="7513983" cy="991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580602-F46B-4B8F-B782-64D8B8C381F6}"/>
              </a:ext>
            </a:extLst>
          </p:cNvPr>
          <p:cNvSpPr/>
          <p:nvPr/>
        </p:nvSpPr>
        <p:spPr>
          <a:xfrm>
            <a:off x="993912" y="4090737"/>
            <a:ext cx="7513983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82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CC51F-71E6-404B-9EA0-D9044822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Match: Instance vs Static</a:t>
            </a:r>
            <a:br>
              <a:rPr lang="en-US" dirty="0"/>
            </a:br>
            <a:r>
              <a:rPr lang="en-US" dirty="0" err="1"/>
              <a:t>IsMatch</a:t>
            </a:r>
            <a:r>
              <a:rPr lang="en-US" dirty="0"/>
              <a:t>, Matches similar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BBC57-5F1F-4469-8F19-749CB65E8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68188"/>
            <a:ext cx="10426535" cy="4138299"/>
          </a:xfrm>
        </p:spPr>
        <p:txBody>
          <a:bodyPr>
            <a:normAutofit/>
          </a:bodyPr>
          <a:lstStyle/>
          <a:p>
            <a:r>
              <a:rPr lang="en-US" sz="2000" dirty="0"/>
              <a:t>Instance methods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Match Match(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pattern)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Match Match(pattern,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RegexOptions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options)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Match Match(pattern, options,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TimeSpan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matchTimeout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2000" dirty="0"/>
          </a:p>
          <a:p>
            <a:r>
              <a:rPr lang="en-US" sz="2000" dirty="0"/>
              <a:t>Static methods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Match Match(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input,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pattern)</a:t>
            </a:r>
            <a:endParaRPr lang="en-US" sz="1800" dirty="0"/>
          </a:p>
          <a:p>
            <a:pPr lvl="1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Match Match(input, pattern,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RegexOptions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options)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Match Match(input, pattern, options,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TimeSpan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matchTimeout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8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7887E-7E8D-45AA-925E-9C192C94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03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F2E6F-9A94-49C6-B78E-B8F1885B6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02382-7C46-4745-8EBC-48527576F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70205"/>
            <a:ext cx="8596668" cy="3471157"/>
          </a:xfrm>
        </p:spPr>
        <p:txBody>
          <a:bodyPr>
            <a:normAutofit/>
          </a:bodyPr>
          <a:lstStyle/>
          <a:p>
            <a:r>
              <a:rPr lang="en-US" sz="3600" dirty="0"/>
              <a:t>Match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21616-736F-4BF8-AB84-3590D1A7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31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5138-1C18-42E0-A946-523E212E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1152"/>
            <a:ext cx="8596668" cy="1259306"/>
          </a:xfrm>
        </p:spPr>
        <p:txBody>
          <a:bodyPr>
            <a:normAutofit/>
          </a:bodyPr>
          <a:lstStyle/>
          <a:p>
            <a:r>
              <a:rPr lang="en-US" dirty="0"/>
              <a:t>Regular Expression Language</a:t>
            </a:r>
            <a:br>
              <a:rPr lang="en-US" dirty="0"/>
            </a:br>
            <a:r>
              <a:rPr lang="en-US" sz="1800" dirty="0"/>
              <a:t>Keep in mind: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AA31D7-6528-471C-BB96-F3D29BA2B3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9111578"/>
              </p:ext>
            </p:extLst>
          </p:nvPr>
        </p:nvGraphicFramePr>
        <p:xfrm>
          <a:off x="677334" y="1967190"/>
          <a:ext cx="10396135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584">
                  <a:extLst>
                    <a:ext uri="{9D8B030D-6E8A-4147-A177-3AD203B41FA5}">
                      <a16:colId xmlns:a16="http://schemas.microsoft.com/office/drawing/2014/main" val="1102840721"/>
                    </a:ext>
                  </a:extLst>
                </a:gridCol>
                <a:gridCol w="3649211">
                  <a:extLst>
                    <a:ext uri="{9D8B030D-6E8A-4147-A177-3AD203B41FA5}">
                      <a16:colId xmlns:a16="http://schemas.microsoft.com/office/drawing/2014/main" val="3435659896"/>
                    </a:ext>
                  </a:extLst>
                </a:gridCol>
                <a:gridCol w="5075340">
                  <a:extLst>
                    <a:ext uri="{9D8B030D-6E8A-4147-A177-3AD203B41FA5}">
                      <a16:colId xmlns:a16="http://schemas.microsoft.com/office/drawing/2014/main" val="1642683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82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alpha-numeric character (including underscore “_”)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@“\w”</a:t>
                      </a:r>
                      <a:r>
                        <a:rPr lang="en-US"/>
                        <a:t> matches: “_”, “a”, “A”, “0”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33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0 –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@“\d”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“0”, “1”, “2” …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98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Makes white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@“\s”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 ”, “\t”, “\n” …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793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word boundary (non-capturing)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@“\b”</a:t>
                      </a:r>
                      <a:r>
                        <a:rPr lang="en-US"/>
                        <a:t> matches boundary: “ ”, “[”, “+”…, 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@“\bend\b”</a:t>
                      </a:r>
                      <a:r>
                        <a:rPr lang="en-US"/>
                        <a:t> matches “end” in “Send to end.”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6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\W, \D, 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everything but the \(lower-case) qualifier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anything that \w does not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28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match must not occur on a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boundary (non-capturing)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\Bend\w+\b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” </a:t>
                      </a:r>
                      <a:r>
                        <a:rPr lang="en-US" dirty="0"/>
                        <a:t>matches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"ends", "ender"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"end sends endure lender"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13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.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Wildcard: Matches any character, except \n when RegexOptions.Multiline or RegexOptions.None is used. When RegexOptions.Singleline: “.” does match \n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12940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7B6894-1E5C-4EA1-BEA4-D09D24FB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1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F584-8838-4118-A512-6F6C4B53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and Example</a:t>
            </a:r>
            <a:br>
              <a:rPr lang="en-US" dirty="0"/>
            </a:br>
            <a:r>
              <a:rPr lang="en-US" sz="1800" dirty="0"/>
              <a:t>Keep in mind: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C6B82-B594-4993-BECB-F6A9B7C07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04699"/>
            <a:ext cx="8965430" cy="3336663"/>
          </a:xfrm>
        </p:spPr>
        <p:txBody>
          <a:bodyPr/>
          <a:lstStyle/>
          <a:p>
            <a:r>
              <a:rPr lang="fr-FR" sz="2000" dirty="0"/>
              <a:t>Regular Expressions are in </a:t>
            </a:r>
            <a:r>
              <a:rPr lang="fr-FR" sz="2000" dirty="0" err="1"/>
              <a:t>namespace</a:t>
            </a:r>
            <a:r>
              <a:rPr lang="fr-FR" sz="2000" dirty="0"/>
              <a:t>: </a:t>
            </a:r>
            <a:r>
              <a:rPr lang="en-US" sz="2000" b="1" dirty="0" err="1">
                <a:solidFill>
                  <a:srgbClr val="0070C0"/>
                </a:solidFill>
              </a:rPr>
              <a:t>System.Text.RegularExpressions</a:t>
            </a:r>
            <a:r>
              <a:rPr lang="en-US" sz="2000" dirty="0"/>
              <a:t>.</a:t>
            </a:r>
            <a:endParaRPr lang="fr-FR" sz="2000" dirty="0"/>
          </a:p>
          <a:p>
            <a:r>
              <a:rPr lang="fr-FR" sz="2000" dirty="0" err="1"/>
              <a:t>Capturing</a:t>
            </a:r>
            <a:r>
              <a:rPr lang="fr-FR" sz="2000" dirty="0"/>
              <a:t> </a:t>
            </a:r>
            <a:r>
              <a:rPr lang="fr-FR" sz="2000" dirty="0" err="1"/>
              <a:t>qualifiers</a:t>
            </a:r>
            <a:r>
              <a:rPr lang="fr-FR" sz="2000" dirty="0"/>
              <a:t>:		\w, \d, \s, \W, \D, \S, .</a:t>
            </a:r>
          </a:p>
          <a:p>
            <a:r>
              <a:rPr lang="fr-FR" sz="2000" dirty="0"/>
              <a:t>Non-</a:t>
            </a:r>
            <a:r>
              <a:rPr lang="fr-FR" sz="2000" dirty="0" err="1"/>
              <a:t>capturing</a:t>
            </a:r>
            <a:r>
              <a:rPr lang="fr-FR" sz="2000" dirty="0"/>
              <a:t> </a:t>
            </a:r>
            <a:r>
              <a:rPr lang="fr-FR" sz="2000" dirty="0" err="1"/>
              <a:t>qualifiers</a:t>
            </a:r>
            <a:r>
              <a:rPr lang="fr-FR" sz="2000" dirty="0"/>
              <a:t>:	 \b, \B</a:t>
            </a:r>
          </a:p>
          <a:p>
            <a:endParaRPr lang="fr-FR" dirty="0"/>
          </a:p>
          <a:p>
            <a:endParaRPr lang="fr-FR" dirty="0"/>
          </a:p>
          <a:p>
            <a:r>
              <a:rPr lang="fr-FR" sz="2000" dirty="0"/>
              <a:t>Example:</a:t>
            </a:r>
            <a:br>
              <a:rPr lang="fr-FR" sz="2000" dirty="0"/>
            </a:br>
            <a:r>
              <a:rPr lang="fr-FR" dirty="0"/>
              <a:t>RegularExpressionLanguage-1.linq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0140F-BEEB-413D-A300-162760FB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3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C9F96-B4A5-4187-9D27-0E690C6D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0468"/>
            <a:ext cx="8596668" cy="1305827"/>
          </a:xfrm>
        </p:spPr>
        <p:txBody>
          <a:bodyPr>
            <a:normAutofit/>
          </a:bodyPr>
          <a:lstStyle/>
          <a:p>
            <a:r>
              <a:rPr lang="en-US" dirty="0"/>
              <a:t>Regular Expression Language Continue…</a:t>
            </a:r>
            <a:br>
              <a:rPr lang="en-US" dirty="0"/>
            </a:br>
            <a:r>
              <a:rPr lang="en-US" sz="1800" dirty="0"/>
              <a:t>Keep in mind: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6E70BD-FCB5-4BA9-AE56-91AB6B37FF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666917"/>
              </p:ext>
            </p:extLst>
          </p:nvPr>
        </p:nvGraphicFramePr>
        <p:xfrm>
          <a:off x="677333" y="1824327"/>
          <a:ext cx="11364245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057">
                  <a:extLst>
                    <a:ext uri="{9D8B030D-6E8A-4147-A177-3AD203B41FA5}">
                      <a16:colId xmlns:a16="http://schemas.microsoft.com/office/drawing/2014/main" val="2112242034"/>
                    </a:ext>
                  </a:extLst>
                </a:gridCol>
                <a:gridCol w="4095902">
                  <a:extLst>
                    <a:ext uri="{9D8B030D-6E8A-4147-A177-3AD203B41FA5}">
                      <a16:colId xmlns:a16="http://schemas.microsoft.com/office/drawing/2014/main" val="3319626341"/>
                    </a:ext>
                  </a:extLst>
                </a:gridCol>
                <a:gridCol w="5530286">
                  <a:extLst>
                    <a:ext uri="{9D8B030D-6E8A-4147-A177-3AD203B41FA5}">
                      <a16:colId xmlns:a16="http://schemas.microsoft.com/office/drawing/2014/main" val="1775112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42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[</a:t>
                      </a:r>
                      <a:r>
                        <a:rPr lang="en-US" sz="1800" b="0" i="1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char_group</a:t>
                      </a:r>
                      <a:r>
                        <a:rPr lang="en-US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any single character in </a:t>
                      </a:r>
                      <a:r>
                        <a:rPr lang="en-U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character_group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r>
                        <a:rPr lang="en-US" sz="16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“(”, “)”, “{”, “}”, “$” and “^” (if not first character) and “.” need not to be escaped in [].  Obviously “[” and “]” need escaping.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@“[ae]”</a:t>
                      </a:r>
                      <a:r>
                        <a:rPr lang="en-US" dirty="0"/>
                        <a:t> matches: “a” in “gray”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@“[a-h]+” </a:t>
                      </a:r>
                      <a:r>
                        <a:rPr lang="en-US" dirty="0"/>
                        <a:t>matches: “</a:t>
                      </a:r>
                      <a:r>
                        <a:rPr lang="en-US" dirty="0" err="1"/>
                        <a:t>che</a:t>
                      </a:r>
                      <a:r>
                        <a:rPr lang="en-US" dirty="0"/>
                        <a:t>”, “e” in “cherries-</a:t>
                      </a:r>
                      <a:r>
                        <a:rPr lang="en-US" dirty="0" err="1"/>
                        <a:t>xyz</a:t>
                      </a:r>
                      <a:r>
                        <a:rPr lang="en-US" dirty="0"/>
                        <a:t>”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@“[a-hr]+” </a:t>
                      </a:r>
                      <a:r>
                        <a:rPr lang="en-US" dirty="0"/>
                        <a:t>matches: “</a:t>
                      </a:r>
                      <a:r>
                        <a:rPr lang="en-US" dirty="0" err="1"/>
                        <a:t>cherr</a:t>
                      </a:r>
                      <a:r>
                        <a:rPr lang="en-US" dirty="0"/>
                        <a:t>”, “e” in “cherries-</a:t>
                      </a:r>
                      <a:r>
                        <a:rPr lang="en-US" dirty="0" err="1"/>
                        <a:t>xyz</a:t>
                      </a:r>
                      <a:r>
                        <a:rPr lang="en-US" dirty="0"/>
                        <a:t>”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@“[a-z({\[]”</a:t>
                      </a:r>
                      <a:r>
                        <a:rPr lang="en-US" dirty="0"/>
                        <a:t> matches: “a”, “[” in “a.[2]”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13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[^</a:t>
                      </a:r>
                      <a:r>
                        <a:rPr lang="en-US" sz="1800" b="0" i="1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char_group</a:t>
                      </a:r>
                      <a:r>
                        <a:rPr lang="en-US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any single character that is not in </a:t>
                      </a:r>
                      <a:r>
                        <a:rPr lang="en-U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character_group</a:t>
                      </a:r>
                      <a:r>
                        <a:rPr lang="en-US" sz="1800" b="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</a:t>
                      </a:r>
                      <a:r>
                        <a:rPr lang="en-US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aei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” </a:t>
                      </a:r>
                      <a:r>
                        <a:rPr lang="en-US" dirty="0"/>
                        <a:t>matches: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“r”, “g”, “n” in “reign”</a:t>
                      </a:r>
                    </a:p>
                    <a:p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@“[^a-</a:t>
                      </a:r>
                      <a:r>
                        <a:rPr lang="en-US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]”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matches: “r”, “n” in “reign”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7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^,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Begin, end of text/line (non- capturing).  </a:t>
                      </a:r>
                      <a:r>
                        <a:rPr lang="en-US" b="1" dirty="0"/>
                        <a:t>Note that $ matches on ‘\n’ not on ‘\r’.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@“^.+\r?$”</a:t>
                      </a:r>
                      <a:r>
                        <a:rPr lang="en-US" dirty="0"/>
                        <a:t> matches non empty line or none-empty text depending on RegexOptions.None, RegexOptions.Singleline or RegexOptions.Multiline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191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|  (</a:t>
                      </a:r>
                      <a:r>
                        <a:rPr lang="en-US" b="1"/>
                        <a:t>Or</a:t>
                      </a:r>
                      <a:r>
                        <a:rPr lang="en-US"/>
                        <a:t>, </a:t>
                      </a:r>
                      <a:r>
                        <a:rPr lang="en-US" b="1"/>
                        <a:t>Union</a:t>
                      </a:r>
                      <a:r>
                        <a:rPr lang="en-US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any one element separated by the vertical bar “|”.  String operation.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e|is|at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"this“, "the" in "this is the day.“</a:t>
                      </a:r>
                      <a:b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@“</a:t>
                      </a:r>
                      <a:r>
                        <a:rPr lang="en-US" sz="1800" b="0" i="0" kern="120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(def)|</a:t>
                      </a:r>
                      <a:r>
                        <a:rPr lang="en-US" sz="1800" b="0" i="0" kern="120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ghi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matches: </a:t>
                      </a:r>
                      <a:r>
                        <a:rPr lang="en-US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ghi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“</a:t>
                      </a:r>
                      <a:r>
                        <a:rPr lang="en-US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abcghi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008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Grouping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Accessed via: </a:t>
                      </a:r>
                      <a:r>
                        <a:rPr lang="en-US" dirty="0" err="1"/>
                        <a:t>m.Groups</a:t>
                      </a:r>
                      <a:r>
                        <a:rPr lang="en-US" dirty="0"/>
                        <a:t>[n].Value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26495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7D0ED9-A438-4F78-95F3-3F545E4C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96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48E8-2EA4-4D57-9C1C-FE4D83F0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81813"/>
            <a:ext cx="8596668" cy="1435039"/>
          </a:xfrm>
        </p:spPr>
        <p:txBody>
          <a:bodyPr>
            <a:normAutofit/>
          </a:bodyPr>
          <a:lstStyle/>
          <a:p>
            <a:r>
              <a:rPr lang="en-US" dirty="0"/>
              <a:t>Review and Example</a:t>
            </a:r>
            <a:br>
              <a:rPr lang="en-US" dirty="0"/>
            </a:br>
            <a:r>
              <a:rPr lang="en-US" sz="1800" dirty="0"/>
              <a:t>Keep in mind: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610A6-EA58-4F64-813D-8A1DE0C9D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2303812"/>
            <a:ext cx="9525447" cy="4102675"/>
          </a:xfrm>
        </p:spPr>
        <p:txBody>
          <a:bodyPr>
            <a:normAutofit/>
          </a:bodyPr>
          <a:lstStyle/>
          <a:p>
            <a:r>
              <a:rPr lang="fr-FR" sz="2000" dirty="0"/>
              <a:t>Non-</a:t>
            </a:r>
            <a:r>
              <a:rPr lang="fr-FR" sz="2000" dirty="0" err="1"/>
              <a:t>Capturing</a:t>
            </a:r>
            <a:r>
              <a:rPr lang="fr-FR" sz="2000" dirty="0"/>
              <a:t>:	^, $, ()</a:t>
            </a:r>
          </a:p>
          <a:p>
            <a:r>
              <a:rPr lang="fr-FR" sz="2000" dirty="0" err="1"/>
              <a:t>Character</a:t>
            </a:r>
            <a:r>
              <a:rPr lang="fr-FR" sz="2000" dirty="0"/>
              <a:t> </a:t>
            </a:r>
            <a:r>
              <a:rPr lang="fr-FR" sz="2000" dirty="0" err="1"/>
              <a:t>level</a:t>
            </a:r>
            <a:r>
              <a:rPr lang="fr-FR" sz="2000" dirty="0"/>
              <a:t>:	[</a:t>
            </a:r>
            <a:r>
              <a:rPr lang="fr-FR" sz="2000" dirty="0" err="1"/>
              <a:t>character</a:t>
            </a:r>
            <a:r>
              <a:rPr lang="fr-FR" sz="2000" dirty="0"/>
              <a:t>-group], [^</a:t>
            </a:r>
            <a:r>
              <a:rPr lang="fr-FR" sz="2000" dirty="0" err="1"/>
              <a:t>character</a:t>
            </a:r>
            <a:r>
              <a:rPr lang="fr-FR" sz="2000" dirty="0"/>
              <a:t>-group]</a:t>
            </a:r>
          </a:p>
          <a:p>
            <a:r>
              <a:rPr lang="fr-FR" sz="2000" dirty="0"/>
              <a:t>String </a:t>
            </a:r>
            <a:r>
              <a:rPr lang="fr-FR" sz="2000" dirty="0" err="1"/>
              <a:t>level</a:t>
            </a:r>
            <a:r>
              <a:rPr lang="fr-FR" sz="2000" dirty="0"/>
              <a:t>:     	|  (the union qualifier)</a:t>
            </a:r>
            <a:br>
              <a:rPr lang="fr-FR" sz="2000" dirty="0"/>
            </a:br>
            <a:endParaRPr lang="fr-FR" sz="800" dirty="0"/>
          </a:p>
          <a:p>
            <a:r>
              <a:rPr lang="fr-FR" sz="2000" dirty="0">
                <a:hlinkClick r:id="rId3"/>
              </a:rPr>
              <a:t>https://docs.microsoft.com/en-us/dotnet/standard/base-types/anchors-in-regular-expressions#End</a:t>
            </a:r>
            <a:endParaRPr lang="fr-FR" sz="2000" dirty="0"/>
          </a:p>
          <a:p>
            <a:pPr lvl="1"/>
            <a:r>
              <a:rPr lang="fr-FR" sz="1800" b="1" dirty="0" err="1"/>
              <a:t>Gotcha</a:t>
            </a:r>
            <a:r>
              <a:rPr lang="fr-FR" sz="1800" b="1" dirty="0"/>
              <a:t>:</a:t>
            </a:r>
            <a:r>
              <a:rPr lang="fr-FR" sz="1800" dirty="0"/>
              <a:t>	To match on CRLF Microsoft </a:t>
            </a:r>
            <a:r>
              <a:rPr lang="fr-FR" sz="1800" dirty="0" err="1"/>
              <a:t>recommends</a:t>
            </a:r>
            <a:r>
              <a:rPr lang="fr-FR" sz="1800" dirty="0"/>
              <a:t> </a:t>
            </a:r>
            <a:r>
              <a:rPr lang="fr-FR" sz="1800" dirty="0" err="1"/>
              <a:t>using</a:t>
            </a:r>
            <a:r>
              <a:rPr lang="fr-FR" sz="1800" dirty="0"/>
              <a:t> the pattern </a:t>
            </a:r>
            <a:r>
              <a:rPr lang="fr-FR" sz="1800" dirty="0">
                <a:solidFill>
                  <a:srgbClr val="FF0000"/>
                </a:solidFill>
              </a:rPr>
              <a:t>@"</a:t>
            </a:r>
            <a:r>
              <a:rPr lang="en-US" sz="1800" dirty="0">
                <a:solidFill>
                  <a:srgbClr val="FF0000"/>
                </a:solidFill>
              </a:rPr>
              <a:t>\r?$</a:t>
            </a:r>
            <a:r>
              <a:rPr lang="fr-FR" sz="1800" dirty="0">
                <a:solidFill>
                  <a:srgbClr val="FF0000"/>
                </a:solidFill>
              </a:rPr>
              <a:t>" </a:t>
            </a:r>
          </a:p>
          <a:p>
            <a:pPr lvl="1"/>
            <a:r>
              <a:rPr lang="fr-FR" sz="1800" dirty="0">
                <a:solidFill>
                  <a:schemeClr val="tx1"/>
                </a:solidFill>
              </a:rPr>
              <a:t>Note: </a:t>
            </a:r>
            <a:r>
              <a:rPr lang="fr-FR" sz="1800" dirty="0">
                <a:solidFill>
                  <a:srgbClr val="FF0000"/>
                </a:solidFill>
              </a:rPr>
              <a:t>@"\n"</a:t>
            </a:r>
            <a:r>
              <a:rPr lang="fr-FR" sz="1800" dirty="0">
                <a:solidFill>
                  <a:schemeClr val="tx1"/>
                </a:solidFill>
              </a:rPr>
              <a:t> matches </a:t>
            </a:r>
            <a:r>
              <a:rPr lang="fr-FR" sz="1800" dirty="0">
                <a:solidFill>
                  <a:srgbClr val="FF0000"/>
                </a:solidFill>
              </a:rPr>
              <a:t>"\n"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err="1">
                <a:solidFill>
                  <a:schemeClr val="tx1"/>
                </a:solidFill>
              </a:rPr>
              <a:t>irrespective</a:t>
            </a:r>
            <a:r>
              <a:rPr lang="fr-FR" sz="1800" dirty="0">
                <a:solidFill>
                  <a:schemeClr val="tx1"/>
                </a:solidFill>
              </a:rPr>
              <a:t> of </a:t>
            </a:r>
            <a:r>
              <a:rPr lang="fr-FR" sz="1800" dirty="0" err="1">
                <a:solidFill>
                  <a:schemeClr val="tx1"/>
                </a:solidFill>
              </a:rPr>
              <a:t>RegexOptions</a:t>
            </a:r>
            <a:endParaRPr lang="fr-FR" sz="1800" dirty="0">
              <a:solidFill>
                <a:schemeClr val="tx1"/>
              </a:solidFill>
            </a:endParaRPr>
          </a:p>
          <a:p>
            <a:pPr lvl="1"/>
            <a:endParaRPr lang="fr-FR" sz="800" dirty="0"/>
          </a:p>
          <a:p>
            <a:r>
              <a:rPr lang="fr-FR" sz="2000" b="1" dirty="0"/>
              <a:t>Example</a:t>
            </a:r>
            <a:br>
              <a:rPr lang="fr-FR" sz="2000" b="1" dirty="0"/>
            </a:br>
            <a:r>
              <a:rPr lang="fr-FR" sz="2000" dirty="0"/>
              <a:t>RegularExpressionLanguage-2.linq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9CA0A-D744-4C96-BAE1-68F61F98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20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5138-1C18-42E0-A946-523E212E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9" y="290820"/>
            <a:ext cx="8686773" cy="1268473"/>
          </a:xfrm>
        </p:spPr>
        <p:txBody>
          <a:bodyPr>
            <a:normAutofit/>
          </a:bodyPr>
          <a:lstStyle/>
          <a:p>
            <a:r>
              <a:rPr lang="en-US" dirty="0"/>
              <a:t>Regular Expression Language Continue…</a:t>
            </a:r>
            <a:br>
              <a:rPr lang="en-US" dirty="0"/>
            </a:br>
            <a:r>
              <a:rPr lang="en-US" sz="1800" dirty="0"/>
              <a:t>“Suffix”	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AA31D7-6528-471C-BB96-F3D29BA2B3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82026"/>
              </p:ext>
            </p:extLst>
          </p:nvPr>
        </p:nvGraphicFramePr>
        <p:xfrm>
          <a:off x="587229" y="1657060"/>
          <a:ext cx="11081857" cy="4563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671">
                  <a:extLst>
                    <a:ext uri="{9D8B030D-6E8A-4147-A177-3AD203B41FA5}">
                      <a16:colId xmlns:a16="http://schemas.microsoft.com/office/drawing/2014/main" val="1102840721"/>
                    </a:ext>
                  </a:extLst>
                </a:gridCol>
                <a:gridCol w="4727531">
                  <a:extLst>
                    <a:ext uri="{9D8B030D-6E8A-4147-A177-3AD203B41FA5}">
                      <a16:colId xmlns:a16="http://schemas.microsoft.com/office/drawing/2014/main" val="3435659896"/>
                    </a:ext>
                  </a:extLst>
                </a:gridCol>
                <a:gridCol w="5074655">
                  <a:extLst>
                    <a:ext uri="{9D8B030D-6E8A-4147-A177-3AD203B41FA5}">
                      <a16:colId xmlns:a16="http://schemas.microsoft.com/office/drawing/2014/main" val="3229442647"/>
                    </a:ext>
                  </a:extLst>
                </a:gridCol>
              </a:tblGrid>
              <a:tr h="405763">
                <a:tc>
                  <a:txBody>
                    <a:bodyPr/>
                    <a:lstStyle/>
                    <a:p>
                      <a:r>
                        <a:rPr lang="en-US" dirty="0"/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821319"/>
                  </a:ext>
                </a:extLst>
              </a:tr>
              <a:tr h="405763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 0 or more of the previous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@“\d*\.\d”</a:t>
                      </a:r>
                      <a:r>
                        <a:rPr lang="en-US"/>
                        <a:t> matches: “.0”, “19.9”, “219.8”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185170"/>
                  </a:ext>
                </a:extLst>
              </a:tr>
              <a:tr h="376882"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 1 or more of the </a:t>
                      </a:r>
                      <a:r>
                        <a:rPr lang="en-US"/>
                        <a:t>previous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@“be+”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"bee" in "been", "be" in "bent"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336076"/>
                  </a:ext>
                </a:extLst>
              </a:tr>
              <a:tr h="388722">
                <a:tc>
                  <a:txBody>
                    <a:bodyPr/>
                    <a:lstStyle/>
                    <a:p>
                      <a:r>
                        <a:rPr 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Makes the previous element 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err="1">
                          <a:solidFill>
                            <a:srgbClr val="FF0000"/>
                          </a:solidFill>
                        </a:rPr>
                        <a:t>rai?n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"ran", "rain"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984808"/>
                  </a:ext>
                </a:extLst>
              </a:tr>
              <a:tr h="629174">
                <a:tc>
                  <a:txBody>
                    <a:bodyPr/>
                    <a:lstStyle/>
                    <a:p>
                      <a:r>
                        <a:rPr lang="en-US"/>
                        <a:t>{n}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the previous element exactly n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@“,\d{3}”</a:t>
                      </a:r>
                      <a:r>
                        <a:rPr lang="en-US" dirty="0"/>
                        <a:t> matches: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",043" in "1,043.6", ",876", ",543", and ",210" in "9,876,543,210"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793080"/>
                  </a:ext>
                </a:extLst>
              </a:tr>
              <a:tr h="609880">
                <a:tc>
                  <a:txBody>
                    <a:bodyPr/>
                    <a:lstStyle/>
                    <a:p>
                      <a:r>
                        <a:rPr lang="en-US"/>
                        <a:t>{min,}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the previous element at least </a:t>
                      </a:r>
                      <a:r>
                        <a:rPr lang="en-US" sz="1800" b="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times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\d{2,}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"166", "29", "1930"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61453"/>
                  </a:ext>
                </a:extLst>
              </a:tr>
              <a:tr h="649308">
                <a:tc>
                  <a:txBody>
                    <a:bodyPr/>
                    <a:lstStyle/>
                    <a:p>
                      <a:r>
                        <a:rPr lang="en-US"/>
                        <a:t>{</a:t>
                      </a:r>
                      <a:r>
                        <a:rPr lang="en-US" err="1"/>
                        <a:t>min,max</a:t>
                      </a:r>
                      <a:r>
                        <a:rPr lang="en-US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 the previous elements between min and max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\d{3,5}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 dirty="0"/>
                        <a:t> matches: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"166", "17668"</a:t>
                      </a:r>
                      <a:br>
                        <a:rPr lang="en-US" dirty="0"/>
                      </a:br>
                      <a:r>
                        <a:rPr lang="en-US" dirty="0"/>
                        <a:t>and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"19302" in "193024"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624516"/>
                  </a:ext>
                </a:extLst>
              </a:tr>
              <a:tr h="3780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baseline="0"/>
                        <a:t>{,max}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Either use {0,max} or use {1,max}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572307"/>
                  </a:ext>
                </a:extLst>
              </a:tr>
              <a:tr h="6789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*?, +?, ??, {..}?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qualifiers without the ? suffix prefer maximum count (greedy), the qualifiers with the ? suffix prefer minimum count (lazy).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4043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BA72D-D3CE-48A4-B55F-7C08291E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4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12B8-5EF6-4E51-94E5-04980331F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8968"/>
            <a:ext cx="8596668" cy="1320800"/>
          </a:xfrm>
        </p:spPr>
        <p:txBody>
          <a:bodyPr/>
          <a:lstStyle/>
          <a:p>
            <a:r>
              <a:rPr lang="en-US" dirty="0"/>
              <a:t>Review and Example</a:t>
            </a:r>
            <a:br>
              <a:rPr lang="en-US" dirty="0"/>
            </a:br>
            <a:r>
              <a:rPr lang="en-US" sz="1800" dirty="0"/>
              <a:t>Keep in mind: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A015B-44B9-44EA-BD96-4E286E0C4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92429"/>
            <a:ext cx="9284814" cy="4697129"/>
          </a:xfrm>
        </p:spPr>
        <p:txBody>
          <a:bodyPr>
            <a:normAutofit/>
          </a:bodyPr>
          <a:lstStyle/>
          <a:p>
            <a:r>
              <a:rPr lang="fr-FR" dirty="0" err="1"/>
              <a:t>Greedy</a:t>
            </a:r>
            <a:r>
              <a:rPr lang="fr-FR" dirty="0"/>
              <a:t>:	*, +, ?, {n}, {min,}, {</a:t>
            </a:r>
            <a:r>
              <a:rPr lang="fr-FR" dirty="0" err="1"/>
              <a:t>min,max</a:t>
            </a:r>
            <a:r>
              <a:rPr lang="fr-FR" dirty="0"/>
              <a:t>}</a:t>
            </a:r>
            <a:endParaRPr lang="fr-FR" strike="sngStrike" dirty="0"/>
          </a:p>
          <a:p>
            <a:r>
              <a:rPr lang="fr-FR" dirty="0" err="1"/>
              <a:t>Lazy</a:t>
            </a:r>
            <a:r>
              <a:rPr lang="fr-FR" dirty="0"/>
              <a:t>: 	*?, +?, ??, {..}? </a:t>
            </a:r>
          </a:p>
          <a:p>
            <a:pPr lvl="1">
              <a:spcBef>
                <a:spcPts val="0"/>
              </a:spcBef>
              <a:tabLst>
                <a:tab pos="2511425" algn="l"/>
              </a:tabLst>
            </a:pPr>
            <a:r>
              <a:rPr lang="fr-FR" sz="1800" dirty="0"/>
              <a:t>MM in a date:	0?[1-9]|1[0-2]</a:t>
            </a:r>
          </a:p>
          <a:p>
            <a:pPr lvl="1">
              <a:spcBef>
                <a:spcPts val="0"/>
              </a:spcBef>
              <a:tabLst>
                <a:tab pos="2511425" algn="l"/>
              </a:tabLst>
            </a:pPr>
            <a:r>
              <a:rPr lang="fr-FR" sz="1800" dirty="0"/>
              <a:t>DD in a date:	0?[1-9]|[12]\d|3[01]</a:t>
            </a:r>
          </a:p>
          <a:p>
            <a:pPr lvl="1">
              <a:spcBef>
                <a:spcPts val="0"/>
              </a:spcBef>
              <a:tabLst>
                <a:tab pos="2511425" algn="l"/>
              </a:tabLst>
            </a:pPr>
            <a:r>
              <a:rPr lang="fr-FR" sz="1800" dirty="0"/>
              <a:t>Date:	\b(0?[1-9]|1[0-2])/(0?[1-9]|[12]\d|3[01])/(19|20)?\d{2}\b</a:t>
            </a:r>
          </a:p>
          <a:p>
            <a:pPr lvl="1">
              <a:tabLst>
                <a:tab pos="2511425" algn="l"/>
              </a:tabLst>
            </a:pPr>
            <a:r>
              <a:rPr lang="fr-FR" sz="1800" dirty="0" err="1"/>
              <a:t>Optional</a:t>
            </a:r>
            <a:r>
              <a:rPr lang="fr-FR" sz="1800" dirty="0"/>
              <a:t> \d{2}:	</a:t>
            </a:r>
            <a:r>
              <a:rPr lang="fr-FR" sz="1800" dirty="0">
                <a:highlight>
                  <a:srgbClr val="FFFF00"/>
                </a:highlight>
              </a:rPr>
              <a:t>(</a:t>
            </a:r>
            <a:r>
              <a:rPr lang="fr-FR" sz="1800" dirty="0"/>
              <a:t>\d{2}</a:t>
            </a:r>
            <a:r>
              <a:rPr lang="fr-FR" sz="1800" dirty="0">
                <a:highlight>
                  <a:srgbClr val="FFFF00"/>
                </a:highlight>
              </a:rPr>
              <a:t>)</a:t>
            </a:r>
            <a:r>
              <a:rPr lang="fr-FR" sz="1800" dirty="0"/>
              <a:t>?</a:t>
            </a:r>
          </a:p>
          <a:p>
            <a:r>
              <a:rPr lang="fr-FR" dirty="0" err="1"/>
              <a:t>RegexOptions.None</a:t>
            </a:r>
            <a:r>
              <a:rPr lang="fr-FR" dirty="0"/>
              <a:t>, </a:t>
            </a:r>
            <a:r>
              <a:rPr lang="fr-FR" dirty="0" err="1"/>
              <a:t>RegexOptions.Multiline</a:t>
            </a:r>
            <a:r>
              <a:rPr lang="fr-FR" dirty="0"/>
              <a:t>, </a:t>
            </a:r>
            <a:r>
              <a:rPr lang="fr-FR" dirty="0" err="1"/>
              <a:t>RegexOptions.Singleline</a:t>
            </a:r>
            <a:endParaRPr lang="fr-FR" dirty="0"/>
          </a:p>
          <a:p>
            <a:pPr lvl="1">
              <a:spcBef>
                <a:spcPts val="0"/>
              </a:spcBef>
            </a:pPr>
            <a:r>
              <a:rPr lang="fr-FR" b="1" dirty="0">
                <a:solidFill>
                  <a:srgbClr val="002060"/>
                </a:solidFill>
              </a:rPr>
              <a:t>RegexOptions.None</a:t>
            </a:r>
            <a:r>
              <a:rPr lang="fr-FR" dirty="0"/>
              <a:t>	(Default):		</a:t>
            </a:r>
            <a:r>
              <a:rPr lang="fr-FR" sz="2000" dirty="0">
                <a:solidFill>
                  <a:srgbClr val="002060"/>
                </a:solidFill>
              </a:rPr>
              <a:t>.</a:t>
            </a:r>
            <a:r>
              <a:rPr lang="fr-FR" dirty="0"/>
              <a:t> </a:t>
            </a:r>
            <a:r>
              <a:rPr lang="fr-FR" dirty="0" err="1"/>
              <a:t>doesn’t</a:t>
            </a:r>
            <a:r>
              <a:rPr lang="fr-FR" dirty="0"/>
              <a:t> match \n,	</a:t>
            </a:r>
            <a:r>
              <a:rPr lang="fr-FR" dirty="0">
                <a:solidFill>
                  <a:srgbClr val="002060"/>
                </a:solidFill>
              </a:rPr>
              <a:t>^/$</a:t>
            </a:r>
            <a:r>
              <a:rPr lang="fr-FR" dirty="0"/>
              <a:t> </a:t>
            </a:r>
            <a:r>
              <a:rPr lang="fr-FR" dirty="0" err="1"/>
              <a:t>begin</a:t>
            </a:r>
            <a:r>
              <a:rPr lang="fr-FR" dirty="0"/>
              <a:t>/end of </a:t>
            </a:r>
            <a:r>
              <a:rPr lang="fr-FR" dirty="0" err="1"/>
              <a:t>text</a:t>
            </a:r>
            <a:endParaRPr lang="fr-FR" dirty="0"/>
          </a:p>
          <a:p>
            <a:pPr lvl="1">
              <a:spcBef>
                <a:spcPts val="0"/>
              </a:spcBef>
            </a:pPr>
            <a:r>
              <a:rPr lang="fr-FR" b="1" dirty="0">
                <a:solidFill>
                  <a:srgbClr val="002060"/>
                </a:solidFill>
              </a:rPr>
              <a:t>RegexOptions.Singleline</a:t>
            </a:r>
            <a:r>
              <a:rPr lang="fr-FR" b="1" dirty="0"/>
              <a:t>:</a:t>
            </a:r>
            <a:r>
              <a:rPr lang="fr-FR" dirty="0"/>
              <a:t>			</a:t>
            </a:r>
            <a:r>
              <a:rPr lang="fr-FR" sz="2000" dirty="0">
                <a:solidFill>
                  <a:srgbClr val="002060"/>
                </a:solidFill>
              </a:rPr>
              <a:t>.</a:t>
            </a:r>
            <a:r>
              <a:rPr lang="fr-FR" dirty="0"/>
              <a:t> matches \n,		</a:t>
            </a:r>
            <a:r>
              <a:rPr lang="fr-FR" dirty="0">
                <a:solidFill>
                  <a:srgbClr val="002060"/>
                </a:solidFill>
              </a:rPr>
              <a:t>^/$</a:t>
            </a:r>
            <a:r>
              <a:rPr lang="fr-FR" dirty="0"/>
              <a:t> </a:t>
            </a:r>
            <a:r>
              <a:rPr lang="fr-FR" dirty="0" err="1"/>
              <a:t>begin</a:t>
            </a:r>
            <a:r>
              <a:rPr lang="fr-FR" dirty="0"/>
              <a:t>/end of </a:t>
            </a:r>
            <a:r>
              <a:rPr lang="fr-FR" dirty="0" err="1"/>
              <a:t>text</a:t>
            </a:r>
            <a:endParaRPr lang="fr-FR" dirty="0"/>
          </a:p>
          <a:p>
            <a:pPr lvl="1">
              <a:spcBef>
                <a:spcPts val="0"/>
              </a:spcBef>
            </a:pPr>
            <a:r>
              <a:rPr lang="fr-FR" b="1" dirty="0">
                <a:solidFill>
                  <a:srgbClr val="002060"/>
                </a:solidFill>
              </a:rPr>
              <a:t>RegexOptions.Multiline</a:t>
            </a:r>
            <a:r>
              <a:rPr lang="fr-FR" b="1" dirty="0"/>
              <a:t>:</a:t>
            </a:r>
            <a:r>
              <a:rPr lang="fr-FR" dirty="0"/>
              <a:t>			</a:t>
            </a:r>
            <a:r>
              <a:rPr lang="fr-FR" sz="2000" dirty="0">
                <a:solidFill>
                  <a:srgbClr val="002060"/>
                </a:solidFill>
              </a:rPr>
              <a:t>.</a:t>
            </a:r>
            <a:r>
              <a:rPr lang="fr-FR" dirty="0"/>
              <a:t> </a:t>
            </a:r>
            <a:r>
              <a:rPr lang="fr-FR" dirty="0" err="1"/>
              <a:t>doesn’t</a:t>
            </a:r>
            <a:r>
              <a:rPr lang="fr-FR" dirty="0"/>
              <a:t> match \n,	</a:t>
            </a:r>
            <a:r>
              <a:rPr lang="fr-FR" dirty="0">
                <a:solidFill>
                  <a:srgbClr val="002060"/>
                </a:solidFill>
              </a:rPr>
              <a:t>^/$</a:t>
            </a:r>
            <a:r>
              <a:rPr lang="fr-FR" dirty="0"/>
              <a:t> </a:t>
            </a:r>
            <a:r>
              <a:rPr lang="fr-FR" dirty="0" err="1"/>
              <a:t>begin</a:t>
            </a:r>
            <a:r>
              <a:rPr lang="fr-FR" dirty="0"/>
              <a:t>/end of line</a:t>
            </a:r>
          </a:p>
          <a:p>
            <a:pPr lvl="1">
              <a:spcBef>
                <a:spcPts val="0"/>
              </a:spcBef>
            </a:pPr>
            <a:r>
              <a:rPr lang="fr-FR" b="1" dirty="0" err="1">
                <a:solidFill>
                  <a:srgbClr val="002060"/>
                </a:solidFill>
              </a:rPr>
              <a:t>ReO.Singleline</a:t>
            </a:r>
            <a:r>
              <a:rPr lang="fr-FR" b="1" dirty="0">
                <a:solidFill>
                  <a:srgbClr val="002060"/>
                </a:solidFill>
              </a:rPr>
              <a:t> | </a:t>
            </a:r>
            <a:r>
              <a:rPr lang="fr-FR" b="1" dirty="0" err="1">
                <a:solidFill>
                  <a:srgbClr val="002060"/>
                </a:solidFill>
              </a:rPr>
              <a:t>ReO.Multiline</a:t>
            </a:r>
            <a:r>
              <a:rPr lang="fr-FR" b="1" dirty="0"/>
              <a:t>:	</a:t>
            </a:r>
            <a:r>
              <a:rPr lang="fr-FR" sz="2000" dirty="0">
                <a:solidFill>
                  <a:srgbClr val="002060"/>
                </a:solidFill>
              </a:rPr>
              <a:t>.</a:t>
            </a:r>
            <a:r>
              <a:rPr lang="fr-FR" dirty="0"/>
              <a:t> matches \n,		</a:t>
            </a:r>
            <a:r>
              <a:rPr lang="fr-FR" dirty="0">
                <a:solidFill>
                  <a:srgbClr val="002060"/>
                </a:solidFill>
              </a:rPr>
              <a:t>^/$</a:t>
            </a:r>
            <a:r>
              <a:rPr lang="fr-FR" dirty="0"/>
              <a:t> </a:t>
            </a:r>
            <a:r>
              <a:rPr lang="fr-FR" dirty="0" err="1"/>
              <a:t>begin</a:t>
            </a:r>
            <a:r>
              <a:rPr lang="fr-FR" dirty="0"/>
              <a:t>/end of line</a:t>
            </a:r>
          </a:p>
          <a:p>
            <a:r>
              <a:rPr lang="fr-FR" b="1" dirty="0" err="1"/>
              <a:t>Gotcha</a:t>
            </a:r>
            <a:r>
              <a:rPr lang="fr-FR" b="1" dirty="0"/>
              <a:t>:</a:t>
            </a:r>
            <a:r>
              <a:rPr lang="fr-FR" dirty="0"/>
              <a:t>	</a:t>
            </a:r>
            <a:r>
              <a:rPr lang="en-US" dirty="0">
                <a:solidFill>
                  <a:srgbClr val="FF0000"/>
                </a:solidFill>
              </a:rPr>
              <a:t>$@“..{variable}..\d{{3,5}}..{</a:t>
            </a:r>
            <a:r>
              <a:rPr lang="en-US" dirty="0" err="1">
                <a:solidFill>
                  <a:srgbClr val="FF0000"/>
                </a:solidFill>
              </a:rPr>
              <a:t>moreVariables</a:t>
            </a:r>
            <a:r>
              <a:rPr lang="en-US" dirty="0">
                <a:solidFill>
                  <a:srgbClr val="FF0000"/>
                </a:solidFill>
              </a:rPr>
              <a:t>}..”</a:t>
            </a:r>
            <a:r>
              <a:rPr lang="en-US" dirty="0"/>
              <a:t>;</a:t>
            </a:r>
            <a:endParaRPr lang="fr-FR" dirty="0"/>
          </a:p>
          <a:p>
            <a:r>
              <a:rPr lang="fr-FR" dirty="0"/>
              <a:t>RegularExpressionLanguage-3.linq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348FC-370B-412E-9BFD-3C479263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0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4B5F-F951-4F58-90E8-8389D7BF4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  <a:br>
              <a:rPr lang="en-US" dirty="0"/>
            </a:br>
            <a:r>
              <a:rPr lang="en-US" dirty="0"/>
              <a:t>Why listen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99B86-550C-4737-9877-049C84897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338818"/>
            <a:ext cx="8596668" cy="2702544"/>
          </a:xfrm>
        </p:spPr>
        <p:txBody>
          <a:bodyPr/>
          <a:lstStyle/>
          <a:p>
            <a:r>
              <a:rPr lang="en-US" dirty="0"/>
              <a:t>I have been writing code for a living for the last 30+ years</a:t>
            </a:r>
          </a:p>
          <a:p>
            <a:endParaRPr lang="en-US" dirty="0"/>
          </a:p>
          <a:p>
            <a:r>
              <a:rPr lang="en-US" dirty="0"/>
              <a:t>I have used regular expressions for 30+ years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88F3-7B55-49C2-9510-FFA5C321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7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1"/>
    </mc:Choice>
    <mc:Fallback xmlns="">
      <p:transition spd="slow" advTm="169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E2F4-6DA1-4922-BD06-CA8033E5A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597641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Part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7342-79B9-4BDA-AA13-B1A5C6016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87532"/>
            <a:ext cx="9036682" cy="54982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Code:</a:t>
            </a:r>
            <a:br>
              <a:rPr lang="en-US" dirty="0"/>
            </a:br>
            <a:r>
              <a:rPr lang="fr-FR" sz="1800" dirty="0"/>
              <a:t>Namespace: </a:t>
            </a:r>
            <a:r>
              <a:rPr lang="en-US" sz="1800" b="1" dirty="0">
                <a:solidFill>
                  <a:srgbClr val="0070C0"/>
                </a:solidFill>
              </a:rPr>
              <a:t>System.Text.RegularExpressions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static </a:t>
            </a:r>
            <a:r>
              <a:rPr lang="en-US" dirty="0" err="1">
                <a:solidFill>
                  <a:srgbClr val="0070C0"/>
                </a:solidFill>
              </a:rPr>
              <a:t>readonly</a:t>
            </a:r>
            <a:r>
              <a:rPr lang="en-US" dirty="0">
                <a:solidFill>
                  <a:srgbClr val="0070C0"/>
                </a:solidFill>
              </a:rPr>
              <a:t> Regex</a:t>
            </a:r>
            <a:r>
              <a:rPr lang="en-US" dirty="0"/>
              <a:t> re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Regex(pattern, RegexOptions = RegexOptions.None)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bool</a:t>
            </a:r>
            <a:r>
              <a:rPr lang="en-US" dirty="0"/>
              <a:t> </a:t>
            </a:r>
            <a:r>
              <a:rPr lang="en-US" dirty="0" err="1"/>
              <a:t>re.IsMatch</a:t>
            </a:r>
            <a:r>
              <a:rPr lang="en-US" dirty="0"/>
              <a:t>(text)		</a:t>
            </a:r>
            <a:r>
              <a:rPr lang="en-US" dirty="0" err="1">
                <a:highlight>
                  <a:srgbClr val="FFFF00"/>
                </a:highlight>
              </a:rPr>
              <a:t>IsMatch</a:t>
            </a:r>
            <a:r>
              <a:rPr lang="en-US" dirty="0">
                <a:highlight>
                  <a:srgbClr val="FFFF00"/>
                </a:highlight>
              </a:rPr>
              <a:t>(), Match(), Matches exists also as static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solidFill>
                  <a:srgbClr val="0070C0"/>
                </a:solidFill>
              </a:rPr>
              <a:t>Match</a:t>
            </a:r>
            <a:r>
              <a:rPr lang="en-US" dirty="0"/>
              <a:t> m = </a:t>
            </a:r>
            <a:r>
              <a:rPr lang="en-US" dirty="0" err="1"/>
              <a:t>re.Match</a:t>
            </a:r>
            <a:r>
              <a:rPr lang="en-US" dirty="0"/>
              <a:t>(text)	</a:t>
            </a:r>
            <a:r>
              <a:rPr lang="en-US" dirty="0">
                <a:highlight>
                  <a:srgbClr val="FFFF00"/>
                </a:highlight>
              </a:rPr>
              <a:t>methods of the Regex class</a:t>
            </a:r>
            <a:br>
              <a:rPr lang="en-US" dirty="0"/>
            </a:br>
            <a:r>
              <a:rPr lang="en-US" dirty="0"/>
              <a:t>m = </a:t>
            </a:r>
            <a:r>
              <a:rPr lang="en-US" dirty="0" err="1"/>
              <a:t>m.MatchNext</a:t>
            </a:r>
            <a:r>
              <a:rPr lang="en-US" dirty="0"/>
              <a:t>(text)</a:t>
            </a:r>
            <a:br>
              <a:rPr lang="en-US" dirty="0"/>
            </a:br>
            <a:r>
              <a:rPr lang="en-US" dirty="0" err="1"/>
              <a:t>m.Success</a:t>
            </a:r>
            <a:br>
              <a:rPr lang="en-US" dirty="0"/>
            </a:br>
            <a:r>
              <a:rPr lang="en-US" dirty="0" err="1"/>
              <a:t>m.Groups</a:t>
            </a:r>
            <a:r>
              <a:rPr lang="en-US" dirty="0"/>
              <a:t>[n].Value</a:t>
            </a:r>
            <a:br>
              <a:rPr lang="en-US" dirty="0"/>
            </a:br>
            <a:r>
              <a:rPr lang="en-US" dirty="0" err="1"/>
              <a:t>m.Groups</a:t>
            </a:r>
            <a:r>
              <a:rPr lang="en-US" dirty="0"/>
              <a:t>[n].Success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MatchCollection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 = </a:t>
            </a:r>
            <a:r>
              <a:rPr lang="en-US" dirty="0" err="1"/>
              <a:t>re.Matches</a:t>
            </a:r>
            <a:r>
              <a:rPr lang="en-US" dirty="0"/>
              <a:t>(text)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foreach</a:t>
            </a:r>
            <a:r>
              <a:rPr lang="en-US" dirty="0"/>
              <a:t> (</a:t>
            </a:r>
            <a:r>
              <a:rPr lang="en-US" dirty="0">
                <a:highlight>
                  <a:srgbClr val="FFFF00"/>
                </a:highlight>
              </a:rPr>
              <a:t>Match</a:t>
            </a:r>
            <a:r>
              <a:rPr lang="en-US" dirty="0"/>
              <a:t> m </a:t>
            </a:r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r>
              <a:rPr lang="en-US" dirty="0"/>
              <a:t>Qualifiers:</a:t>
            </a:r>
          </a:p>
          <a:p>
            <a:pPr lvl="1"/>
            <a:r>
              <a:rPr lang="en-US" dirty="0"/>
              <a:t>|, ()</a:t>
            </a:r>
          </a:p>
          <a:p>
            <a:pPr lvl="1"/>
            <a:r>
              <a:rPr lang="en-US" dirty="0"/>
              <a:t>Capturing:		\w, \d, \s, ., [charset], [^charset], \W, \D, \S</a:t>
            </a:r>
          </a:p>
          <a:p>
            <a:pPr lvl="1"/>
            <a:r>
              <a:rPr lang="en-US" dirty="0"/>
              <a:t>Non-capturing:	\b, \B, ^, $</a:t>
            </a:r>
          </a:p>
          <a:p>
            <a:pPr lvl="1"/>
            <a:r>
              <a:rPr lang="en-US" dirty="0"/>
              <a:t>\n vs $</a:t>
            </a:r>
          </a:p>
          <a:p>
            <a:r>
              <a:rPr lang="en-US" dirty="0"/>
              <a:t>Suffix Qualifiers</a:t>
            </a:r>
          </a:p>
          <a:p>
            <a:pPr lvl="1"/>
            <a:r>
              <a:rPr lang="en-US" dirty="0"/>
              <a:t>Greedy:	*, +, ?, {n}, {min,}, {</a:t>
            </a:r>
            <a:r>
              <a:rPr lang="en-US" dirty="0" err="1"/>
              <a:t>min,max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Lazy:		*?, +?, {n}?, {min,}?, {</a:t>
            </a:r>
            <a:r>
              <a:rPr lang="en-US" dirty="0" err="1"/>
              <a:t>min,max</a:t>
            </a:r>
            <a:r>
              <a:rPr lang="en-US" dirty="0"/>
              <a:t>}?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42E58-B47A-452F-8979-4A0E61CA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15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C3EE-7E15-45C2-87A3-0A1452FC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B17A-0BC1-4CDD-9115-B57A49409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67914"/>
            <a:ext cx="8596668" cy="3273448"/>
          </a:xfrm>
        </p:spPr>
        <p:txBody>
          <a:bodyPr>
            <a:normAutofit/>
          </a:bodyPr>
          <a:lstStyle/>
          <a:p>
            <a:r>
              <a:rPr lang="en-US" sz="3600"/>
              <a:t>Replace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8F8EA-4E61-409F-8D64-8D889907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46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167B-CDFD-46EF-8647-3620A122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8942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Replace</a:t>
            </a:r>
            <a:br>
              <a:rPr lang="en-US" dirty="0"/>
            </a:br>
            <a:r>
              <a:rPr lang="en-US" sz="1800" dirty="0" err="1"/>
              <a:t>Replace</a:t>
            </a:r>
            <a:r>
              <a:rPr lang="en-US" sz="1800" dirty="0"/>
              <a:t> code pattern: 	var re = new Regex(pattern,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		var res = </a:t>
            </a:r>
            <a:r>
              <a:rPr lang="en-US" sz="1800" dirty="0" err="1"/>
              <a:t>re.Replace</a:t>
            </a:r>
            <a:r>
              <a:rPr lang="en-US" sz="1800" dirty="0"/>
              <a:t>(text, </a:t>
            </a:r>
            <a:r>
              <a:rPr lang="en-US" sz="1800" dirty="0">
                <a:solidFill>
                  <a:srgbClr val="002060"/>
                </a:solidFill>
              </a:rPr>
              <a:t>replacement</a:t>
            </a:r>
            <a:r>
              <a:rPr lang="en-US" sz="1800" dirty="0"/>
              <a:t>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50193-2A45-4A01-9EDA-9E37BE249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5684"/>
            <a:ext cx="10048331" cy="427706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Replace(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text,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replacement)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Replace(text, replacement,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count)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Replace(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MatchEvaluator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evaluator)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Replace(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pattern,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replacement)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Replace(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pattern,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replacement, options)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Replace(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pattern, evaluator)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SerializableAttribute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delegate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MatchEvaluator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(Match match)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02427-3B75-4A47-AFC9-8BFF3C9D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06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51575-E225-43B0-A09D-09DF53DA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continue</a:t>
            </a:r>
            <a:br>
              <a:rPr lang="en-US" dirty="0"/>
            </a:br>
            <a:r>
              <a:rPr lang="en-US" sz="1800" dirty="0"/>
              <a:t>Keep in mind:	var re = new Regex(pattern,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res = </a:t>
            </a:r>
            <a:r>
              <a:rPr lang="en-US" sz="1800" dirty="0" err="1"/>
              <a:t>re.Replace</a:t>
            </a:r>
            <a:r>
              <a:rPr lang="en-US" sz="1800" dirty="0"/>
              <a:t>(text, </a:t>
            </a:r>
            <a:r>
              <a:rPr lang="en-US" sz="2200" dirty="0">
                <a:solidFill>
                  <a:srgbClr val="002060"/>
                </a:solidFill>
              </a:rPr>
              <a:t>replacement</a:t>
            </a:r>
            <a:r>
              <a:rPr lang="en-US" sz="1800" dirty="0"/>
              <a:t>);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B80667-3303-4D48-8707-7C9DB69A81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36775"/>
              </p:ext>
            </p:extLst>
          </p:nvPr>
        </p:nvGraphicFramePr>
        <p:xfrm>
          <a:off x="677334" y="2973187"/>
          <a:ext cx="9554321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575">
                  <a:extLst>
                    <a:ext uri="{9D8B030D-6E8A-4147-A177-3AD203B41FA5}">
                      <a16:colId xmlns:a16="http://schemas.microsoft.com/office/drawing/2014/main" val="4180082194"/>
                    </a:ext>
                  </a:extLst>
                </a:gridCol>
                <a:gridCol w="2848282">
                  <a:extLst>
                    <a:ext uri="{9D8B030D-6E8A-4147-A177-3AD203B41FA5}">
                      <a16:colId xmlns:a16="http://schemas.microsoft.com/office/drawing/2014/main" val="4034321373"/>
                    </a:ext>
                  </a:extLst>
                </a:gridCol>
                <a:gridCol w="5548464">
                  <a:extLst>
                    <a:ext uri="{9D8B030D-6E8A-4147-A177-3AD203B41FA5}">
                      <a16:colId xmlns:a16="http://schemas.microsoft.com/office/drawing/2014/main" val="1626932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745970"/>
                  </a:ext>
                </a:extLst>
              </a:tr>
              <a:tr h="352341">
                <a:tc>
                  <a:txBody>
                    <a:bodyPr/>
                    <a:lstStyle/>
                    <a:p>
                      <a:r>
                        <a:rPr lang="en-US"/>
                        <a:t>$n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Substitutes the substring matched by group 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 =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@“</a:t>
                      </a:r>
                      <a:r>
                        <a:rPr lang="pl-PL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\b(\w+)\s(\w+)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\s(\w+)</a:t>
                      </a:r>
                      <a:r>
                        <a:rPr lang="pl-PL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”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Replacement =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@“$3 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$2 $1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”</a:t>
                      </a:r>
                      <a:br>
                        <a:rPr lang="en-US" dirty="0">
                          <a:solidFill>
                            <a:srgbClr val="C00000"/>
                          </a:solidFill>
                        </a:rPr>
                      </a:b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“This that and those”</a:t>
                      </a:r>
                      <a:r>
                        <a:rPr lang="en-US" dirty="0"/>
                        <a:t> -&gt; </a:t>
                      </a:r>
                      <a:r>
                        <a:rPr lang="en-US">
                          <a:solidFill>
                            <a:srgbClr val="C00000"/>
                          </a:solidFill>
                        </a:rPr>
                        <a:t>“and that This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those”</a:t>
                      </a:r>
                    </a:p>
                    <a:p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02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$$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literal "$“ in the resulting 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 =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\b(\d+)\</a:t>
                      </a:r>
                      <a:r>
                        <a:rPr lang="en-US" sz="1800" b="0" i="0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s?USD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”</a:t>
                      </a:r>
                    </a:p>
                    <a:p>
                      <a:r>
                        <a:rPr lang="en-US" dirty="0"/>
                        <a:t>Replacement =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$$$1”</a:t>
                      </a:r>
                    </a:p>
                    <a:p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“103 USD”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-&gt; 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“$103”</a:t>
                      </a:r>
                    </a:p>
                    <a:p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15048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355091-4684-49B0-AB40-27C0B341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98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7A9FD-38D3-42DC-AC5C-6DCB2E52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and example</a:t>
            </a:r>
            <a:br>
              <a:rPr lang="en-US" dirty="0"/>
            </a:br>
            <a:r>
              <a:rPr lang="en-US" sz="1800" dirty="0"/>
              <a:t>Keep in mind:	var re = new Regex(pattern,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res = </a:t>
            </a:r>
            <a:r>
              <a:rPr lang="en-US" sz="1800" dirty="0" err="1"/>
              <a:t>re.Replace</a:t>
            </a:r>
            <a:r>
              <a:rPr lang="en-US" sz="1800" dirty="0"/>
              <a:t>(text, </a:t>
            </a:r>
            <a:r>
              <a:rPr lang="en-US" sz="1800" dirty="0">
                <a:solidFill>
                  <a:srgbClr val="002060"/>
                </a:solidFill>
              </a:rPr>
              <a:t>replacement</a:t>
            </a:r>
            <a:r>
              <a:rPr lang="en-US" sz="1800" dirty="0"/>
              <a:t>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00E29-6F5D-4D53-A6E8-3C58397DF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887578"/>
            <a:ext cx="8763549" cy="3153783"/>
          </a:xfrm>
        </p:spPr>
        <p:txBody>
          <a:bodyPr>
            <a:normAutofit/>
          </a:bodyPr>
          <a:lstStyle/>
          <a:p>
            <a:r>
              <a:rPr lang="en-US" sz="2000" dirty="0"/>
              <a:t>$n, $$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fr-FR" sz="2000" dirty="0"/>
              <a:t>RegularExpressionReplace-1.linq</a:t>
            </a:r>
          </a:p>
          <a:p>
            <a:endParaRPr lang="fr-FR" dirty="0"/>
          </a:p>
          <a:p>
            <a:r>
              <a:rPr lang="en-US" sz="2000" dirty="0"/>
              <a:t>..\</a:t>
            </a:r>
            <a:r>
              <a:rPr lang="en-US" sz="2000" dirty="0" err="1"/>
              <a:t>RegularExpressions</a:t>
            </a:r>
            <a:r>
              <a:rPr lang="en-US" sz="2000" dirty="0"/>
              <a:t>\VS.RegularExpression2\VS.RegularExpression2.sln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1FF92-DEBC-47F6-8597-044EF571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83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41B7-FF05-43F3-B981-072A10BB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four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AEAAE-837F-40E1-A908-D06A59C75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600" dirty="0"/>
              <a:t>Advanced / Expert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5E830-E874-4597-9EBE-13B98BFFA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61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8C4F6-CFA7-475F-9D68-58A1E57FB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99949"/>
          </a:xfrm>
        </p:spPr>
        <p:txBody>
          <a:bodyPr/>
          <a:lstStyle/>
          <a:p>
            <a:r>
              <a:rPr lang="en-US" dirty="0"/>
              <a:t>Part four	</a:t>
            </a:r>
            <a:br>
              <a:rPr lang="en-US" dirty="0"/>
            </a:br>
            <a:r>
              <a:rPr lang="en-US" sz="2800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97F89-9A41-43B5-90CD-91766A177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23436"/>
            <a:ext cx="8596668" cy="43794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New-</a:t>
            </a:r>
            <a:r>
              <a:rPr lang="en-US" dirty="0" err="1">
                <a:solidFill>
                  <a:srgbClr val="002060"/>
                </a:solidFill>
              </a:rPr>
              <a:t>ing</a:t>
            </a:r>
            <a:r>
              <a:rPr lang="en-US" dirty="0">
                <a:solidFill>
                  <a:srgbClr val="002060"/>
                </a:solidFill>
              </a:rPr>
              <a:t> up RE is expensive.  Use it as static class variables if possible.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	const string </a:t>
            </a:r>
            <a:r>
              <a:rPr lang="en-US" dirty="0"/>
              <a:t>pattern = </a:t>
            </a:r>
            <a:r>
              <a:rPr lang="en-US" dirty="0">
                <a:solidFill>
                  <a:srgbClr val="C00000"/>
                </a:solidFill>
              </a:rPr>
              <a:t>@“..”</a:t>
            </a:r>
            <a:r>
              <a:rPr lang="en-US" dirty="0">
                <a:solidFill>
                  <a:schemeClr val="tx1"/>
                </a:solidFill>
              </a:rPr>
              <a:t>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	static </a:t>
            </a:r>
            <a:r>
              <a:rPr lang="en-US" dirty="0" err="1">
                <a:solidFill>
                  <a:srgbClr val="002060"/>
                </a:solidFill>
              </a:rPr>
              <a:t>readonly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Regex</a:t>
            </a:r>
            <a:r>
              <a:rPr lang="en-US" dirty="0"/>
              <a:t> _re = </a:t>
            </a:r>
            <a:r>
              <a:rPr lang="en-US" dirty="0">
                <a:solidFill>
                  <a:srgbClr val="00206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Regex</a:t>
            </a:r>
            <a:r>
              <a:rPr lang="en-US" dirty="0"/>
              <a:t>(pattern, </a:t>
            </a:r>
            <a:r>
              <a:rPr lang="en-US" dirty="0" err="1"/>
              <a:t>regexOptions</a:t>
            </a:r>
            <a:r>
              <a:rPr lang="en-US" dirty="0"/>
              <a:t>)</a:t>
            </a:r>
          </a:p>
          <a:p>
            <a:r>
              <a:rPr lang="en-US" dirty="0"/>
              <a:t>Static Regex constructs are cached in an application wide queue.  Cache size is maintained in: </a:t>
            </a:r>
            <a:r>
              <a:rPr lang="en-US" dirty="0" err="1"/>
              <a:t>Regex.CacheSize</a:t>
            </a:r>
            <a:r>
              <a:rPr lang="en-US" dirty="0"/>
              <a:t>, a static variable, defaulted to 15.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RegexOptions</a:t>
            </a:r>
            <a:r>
              <a:rPr lang="en-US" dirty="0" err="1"/>
              <a:t>.Compiled</a:t>
            </a:r>
            <a:br>
              <a:rPr lang="en-US" dirty="0"/>
            </a:br>
            <a:r>
              <a:rPr lang="en-US" dirty="0"/>
              <a:t>If a Regex object is constructed with the </a:t>
            </a:r>
            <a:r>
              <a:rPr lang="en-US" dirty="0" err="1">
                <a:solidFill>
                  <a:srgbClr val="0070C0"/>
                </a:solidFill>
              </a:rPr>
              <a:t>RegexOptions</a:t>
            </a:r>
            <a:r>
              <a:rPr lang="en-US" dirty="0" err="1"/>
              <a:t>.Compiled</a:t>
            </a:r>
            <a:r>
              <a:rPr lang="en-US" dirty="0"/>
              <a:t> option, it compiles the regular expression to explicit </a:t>
            </a:r>
            <a:r>
              <a:rPr lang="en-US" dirty="0" err="1"/>
              <a:t>MSIL</a:t>
            </a:r>
            <a:r>
              <a:rPr lang="en-US" dirty="0"/>
              <a:t> code.  However, generated </a:t>
            </a:r>
            <a:r>
              <a:rPr lang="en-US" dirty="0" err="1"/>
              <a:t>MSIL</a:t>
            </a:r>
            <a:r>
              <a:rPr lang="en-US" dirty="0"/>
              <a:t> cannot be unloaded.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 must be careful to limit the number of different regular expressions you compile with the </a:t>
            </a:r>
            <a:r>
              <a:rPr lang="en-US" dirty="0" err="1">
                <a:solidFill>
                  <a:srgbClr val="0070C0"/>
                </a:solidFill>
              </a:rPr>
              <a:t>RegexOptions</a:t>
            </a:r>
            <a:r>
              <a:rPr lang="en-US" dirty="0" err="1"/>
              <a:t>.Compiled</a:t>
            </a:r>
            <a:r>
              <a:rPr lang="en-US" dirty="0"/>
              <a:t> option to avoid consuming too many resources.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C3EF1-15C1-48D1-9C48-DB76EBBD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34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E034-DBED-4180-9083-21FA60C79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0849"/>
            <a:ext cx="8596668" cy="972684"/>
          </a:xfrm>
        </p:spPr>
        <p:txBody>
          <a:bodyPr>
            <a:normAutofit fontScale="90000"/>
          </a:bodyPr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2800" dirty="0"/>
              <a:t>Name your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1FF08-15AC-4743-96A5-6FAF64E7B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4539"/>
            <a:ext cx="9073058" cy="5351647"/>
          </a:xfrm>
        </p:spPr>
        <p:txBody>
          <a:bodyPr>
            <a:normAutofit/>
          </a:bodyPr>
          <a:lstStyle/>
          <a:p>
            <a:r>
              <a:rPr lang="en-US" dirty="0"/>
              <a:t>Named group: 	(?&lt;name&gt;RE)	  or   (?‘</a:t>
            </a:r>
            <a:r>
              <a:rPr lang="en-US" dirty="0" err="1"/>
              <a:t>name’RE</a:t>
            </a:r>
            <a:r>
              <a:rPr lang="en-US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sz="1700" dirty="0" err="1"/>
              <a:t>match.Groups</a:t>
            </a:r>
            <a:r>
              <a:rPr lang="en-US" sz="1700" dirty="0"/>
              <a:t>[“name”].Value</a:t>
            </a:r>
          </a:p>
          <a:p>
            <a:pPr lvl="1">
              <a:spcBef>
                <a:spcPts val="0"/>
              </a:spcBef>
            </a:pPr>
            <a:r>
              <a:rPr lang="en-US" sz="1700" dirty="0"/>
              <a:t>And replace string: ${name}</a:t>
            </a:r>
          </a:p>
          <a:p>
            <a:r>
              <a:rPr lang="en-US" dirty="0"/>
              <a:t>Example: </a:t>
            </a:r>
            <a:r>
              <a:rPr lang="en-US" dirty="0">
                <a:solidFill>
                  <a:srgbClr val="C00000"/>
                </a:solidFill>
              </a:rPr>
              <a:t>@“^\s*(?&lt;</a:t>
            </a:r>
            <a:r>
              <a:rPr lang="en-US" dirty="0" err="1">
                <a:solidFill>
                  <a:srgbClr val="C00000"/>
                </a:solidFill>
              </a:rPr>
              <a:t>maxTime</a:t>
            </a:r>
            <a:r>
              <a:rPr lang="en-US" dirty="0">
                <a:solidFill>
                  <a:srgbClr val="C00000"/>
                </a:solidFill>
              </a:rPr>
              <a:t>&gt;(?&lt;</a:t>
            </a:r>
            <a:r>
              <a:rPr lang="en-US" dirty="0" err="1">
                <a:solidFill>
                  <a:srgbClr val="C00000"/>
                </a:solidFill>
              </a:rPr>
              <a:t>hh</a:t>
            </a:r>
            <a:r>
              <a:rPr lang="en-US" dirty="0">
                <a:solidFill>
                  <a:srgbClr val="C00000"/>
                </a:solidFill>
              </a:rPr>
              <a:t>&gt;\d+)\s*,\s*(?&lt;mm&gt;\d+)\s*,\s*(?&lt;ss&gt;\d+))\s*$”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 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@"(?&lt;month&gt;0?[1-9]|1[0-2])"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 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@"(?&lt;day&gt;0?[1-9]|[12]\d|3[01])"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 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@"(?&lt;year&gt;(19|20)\d{2})"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pattern = </a:t>
            </a:r>
            <a:r>
              <a:rPr lang="en-US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$@"\b{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patM</a:t>
            </a:r>
            <a:r>
              <a:rPr lang="en-US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}/{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patD</a:t>
            </a:r>
            <a:r>
              <a:rPr lang="en-US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}/{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patY</a:t>
            </a:r>
            <a:r>
              <a:rPr lang="en-US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}\b"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text =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00000"/>
                </a:solidFill>
              </a:rPr>
              <a:t>The date 11/21/1988 was a good day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Regex(pattern);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re.Match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(text);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m.Success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m.Groups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"month"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].Value);		</a:t>
            </a:r>
            <a:r>
              <a:rPr lang="en-US" dirty="0">
                <a:solidFill>
                  <a:srgbClr val="68B86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11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re.Replace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(text,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@"${year}-${month}-${day}"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(res);	</a:t>
            </a:r>
            <a:r>
              <a:rPr lang="en-US" dirty="0">
                <a:solidFill>
                  <a:srgbClr val="68B86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The date 1988-11-21 was a good day</a:t>
            </a:r>
            <a:endParaRPr lang="en-US" dirty="0">
              <a:solidFill>
                <a:srgbClr val="68B86C"/>
              </a:solidFill>
            </a:endParaRPr>
          </a:p>
          <a:p>
            <a:r>
              <a:rPr lang="en-US" b="1" dirty="0"/>
              <a:t>Gotcha:</a:t>
            </a:r>
            <a:r>
              <a:rPr lang="en-US" dirty="0"/>
              <a:t>	Mixed, named and un-named, groups are ordered unnamed first</a:t>
            </a:r>
          </a:p>
          <a:p>
            <a:r>
              <a:rPr lang="en-US" dirty="0"/>
              <a:t>Ex: </a:t>
            </a:r>
            <a:r>
              <a:rPr lang="fr-FR" dirty="0"/>
              <a:t>RegularExpressionReplace-1.linq (</a:t>
            </a:r>
            <a:r>
              <a:rPr lang="fr-FR" dirty="0" err="1"/>
              <a:t>advanced</a:t>
            </a:r>
            <a:r>
              <a:rPr lang="fr-FR" dirty="0"/>
              <a:t> </a:t>
            </a:r>
            <a:r>
              <a:rPr lang="fr-FR" dirty="0" err="1"/>
              <a:t>examples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6ABED-4BF8-4D13-81B0-D7D212A8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70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4CAC-EEDA-45EB-8A9E-60DA937A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12108"/>
          </a:xfrm>
        </p:spPr>
        <p:txBody>
          <a:bodyPr/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2800" dirty="0"/>
              <a:t>Scan and Evaluation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1C8D-E9E5-4E99-9592-C02E96789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27183"/>
            <a:ext cx="9056601" cy="4450598"/>
          </a:xfrm>
        </p:spPr>
        <p:txBody>
          <a:bodyPr/>
          <a:lstStyle/>
          <a:p>
            <a:r>
              <a:rPr lang="en-US" dirty="0"/>
              <a:t>Match happens left to right</a:t>
            </a:r>
            <a:br>
              <a:rPr lang="en-US" dirty="0"/>
            </a:br>
            <a:r>
              <a:rPr lang="en-US" dirty="0"/>
              <a:t>text = “The date 11/21/1988 was a good day”</a:t>
            </a:r>
            <a:br>
              <a:rPr lang="en-US" dirty="0"/>
            </a:br>
            <a:r>
              <a:rPr lang="en-US" dirty="0"/>
              <a:t>pattern = @“\d{1,2}/\d{1,2}/(</a:t>
            </a:r>
            <a:r>
              <a:rPr lang="en-US" dirty="0">
                <a:highlight>
                  <a:srgbClr val="FFFF00"/>
                </a:highlight>
              </a:rPr>
              <a:t>\d{2}|\d{4}</a:t>
            </a:r>
            <a:r>
              <a:rPr lang="en-US" dirty="0"/>
              <a:t>)”		</a:t>
            </a:r>
            <a:r>
              <a:rPr lang="en-US" dirty="0">
                <a:solidFill>
                  <a:srgbClr val="68B86C"/>
                </a:solidFill>
              </a:rPr>
              <a:t>// 11/21/19</a:t>
            </a:r>
            <a:br>
              <a:rPr lang="en-US" dirty="0"/>
            </a:br>
            <a:r>
              <a:rPr lang="en-US" dirty="0"/>
              <a:t>pattern = @“\d{1,2}/\d{1,2}/(</a:t>
            </a:r>
            <a:r>
              <a:rPr lang="en-US" dirty="0">
                <a:highlight>
                  <a:srgbClr val="FFFF00"/>
                </a:highlight>
              </a:rPr>
              <a:t>\d{4}|\d{2}</a:t>
            </a:r>
            <a:r>
              <a:rPr lang="en-US" dirty="0"/>
              <a:t>)”		</a:t>
            </a:r>
            <a:r>
              <a:rPr lang="en-US" dirty="0">
                <a:solidFill>
                  <a:srgbClr val="68B86C"/>
                </a:solidFill>
              </a:rPr>
              <a:t>// 11/21/1988</a:t>
            </a:r>
            <a:br>
              <a:rPr lang="en-US" dirty="0"/>
            </a:br>
            <a:r>
              <a:rPr lang="en-US" dirty="0"/>
              <a:t>pattern = @“</a:t>
            </a:r>
            <a:r>
              <a:rPr lang="en-US" dirty="0">
                <a:highlight>
                  <a:srgbClr val="FFFF00"/>
                </a:highlight>
              </a:rPr>
              <a:t>\b</a:t>
            </a:r>
            <a:r>
              <a:rPr lang="en-US" dirty="0"/>
              <a:t>\d{1,2}/\d{1,2}/(\d{2}|\d{4})</a:t>
            </a:r>
            <a:r>
              <a:rPr lang="en-US" dirty="0">
                <a:highlight>
                  <a:srgbClr val="FFFF00"/>
                </a:highlight>
              </a:rPr>
              <a:t>\b</a:t>
            </a:r>
            <a:r>
              <a:rPr lang="en-US" dirty="0"/>
              <a:t>”	</a:t>
            </a:r>
            <a:r>
              <a:rPr lang="en-US" dirty="0">
                <a:solidFill>
                  <a:srgbClr val="68B86C"/>
                </a:solidFill>
              </a:rPr>
              <a:t>// 11/21/1988</a:t>
            </a:r>
            <a:br>
              <a:rPr lang="en-US" dirty="0"/>
            </a:br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RegexOptions</a:t>
            </a:r>
            <a:r>
              <a:rPr lang="en-US" dirty="0" err="1"/>
              <a:t>.RightToLeft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At times you need the match to happen in a right to left fashion, like when you look for the last word in the line/text</a:t>
            </a:r>
            <a:br>
              <a:rPr lang="en-US" dirty="0"/>
            </a:br>
            <a:r>
              <a:rPr lang="sv-SE" dirty="0">
                <a:solidFill>
                  <a:srgbClr val="002060"/>
                </a:solidFill>
              </a:rPr>
              <a:t>var </a:t>
            </a:r>
            <a:r>
              <a:rPr lang="sv-SE" dirty="0"/>
              <a:t>pattern = </a:t>
            </a:r>
            <a:r>
              <a:rPr lang="sv-SE" dirty="0">
                <a:solidFill>
                  <a:srgbClr val="C00000"/>
                </a:solidFill>
              </a:rPr>
              <a:t>@"\b\w+\b"</a:t>
            </a:r>
            <a:r>
              <a:rPr lang="sv-SE" dirty="0"/>
              <a:t>;</a:t>
            </a:r>
            <a:br>
              <a:rPr lang="sv-SE" dirty="0"/>
            </a:br>
            <a:r>
              <a:rPr lang="en-US" dirty="0">
                <a:solidFill>
                  <a:srgbClr val="002060"/>
                </a:solidFill>
              </a:rPr>
              <a:t>var</a:t>
            </a:r>
            <a:r>
              <a:rPr lang="en-US" dirty="0"/>
              <a:t> re = </a:t>
            </a:r>
            <a:r>
              <a:rPr lang="en-US" dirty="0">
                <a:solidFill>
                  <a:srgbClr val="00206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Regex</a:t>
            </a:r>
            <a:r>
              <a:rPr lang="en-US" dirty="0"/>
              <a:t>(pattern, </a:t>
            </a:r>
            <a:r>
              <a:rPr lang="en-US" dirty="0" err="1">
                <a:solidFill>
                  <a:srgbClr val="0070C0"/>
                </a:solidFill>
              </a:rPr>
              <a:t>RegexOptions</a:t>
            </a:r>
            <a:r>
              <a:rPr lang="en-US" dirty="0" err="1"/>
              <a:t>.RightToLeft</a:t>
            </a:r>
            <a:r>
              <a:rPr lang="en-US" dirty="0"/>
              <a:t>);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Ex: RegularExpression-Advanced0.linq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11DCC-0955-4F7C-B903-77698995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1C1A1-1677-4506-8EA7-B21F2B31A63B}"/>
              </a:ext>
            </a:extLst>
          </p:cNvPr>
          <p:cNvSpPr txBox="1"/>
          <p:nvPr/>
        </p:nvSpPr>
        <p:spPr>
          <a:xfrm>
            <a:off x="2752826" y="703989"/>
            <a:ext cx="73344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const string</a:t>
            </a:r>
            <a:r>
              <a:rPr lang="en-US" sz="1600" dirty="0"/>
              <a:t> _pat =</a:t>
            </a:r>
            <a:r>
              <a:rPr lang="en-US" sz="1600" dirty="0">
                <a:solidFill>
                  <a:srgbClr val="C00000"/>
                </a:solidFill>
              </a:rPr>
              <a:t>@“..”</a:t>
            </a:r>
            <a:r>
              <a:rPr lang="en-US" sz="1600" dirty="0"/>
              <a:t>;</a:t>
            </a:r>
          </a:p>
          <a:p>
            <a:r>
              <a:rPr lang="en-US" sz="1600" dirty="0">
                <a:solidFill>
                  <a:srgbClr val="0070C0"/>
                </a:solidFill>
              </a:rPr>
              <a:t>private static </a:t>
            </a:r>
            <a:r>
              <a:rPr lang="en-US" sz="1600" dirty="0" err="1">
                <a:solidFill>
                  <a:srgbClr val="0070C0"/>
                </a:solidFill>
              </a:rPr>
              <a:t>readonly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B0F0"/>
                </a:solidFill>
              </a:rPr>
              <a:t>Regex </a:t>
            </a:r>
            <a:r>
              <a:rPr lang="en-US" sz="1600" dirty="0"/>
              <a:t>_re = </a:t>
            </a:r>
            <a:r>
              <a:rPr lang="en-US" sz="1600" dirty="0">
                <a:solidFill>
                  <a:srgbClr val="002060"/>
                </a:solidFill>
              </a:rPr>
              <a:t>new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F0"/>
                </a:solidFill>
              </a:rPr>
              <a:t>Regex</a:t>
            </a:r>
            <a:r>
              <a:rPr lang="en-US" sz="1600" dirty="0"/>
              <a:t>(_pat, </a:t>
            </a:r>
            <a:r>
              <a:rPr lang="en-US" sz="1600" dirty="0" err="1"/>
              <a:t>regexOptions</a:t>
            </a:r>
            <a:r>
              <a:rPr lang="en-US" sz="16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77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19B0-46F8-4F92-9061-01CBECD7A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83945"/>
            <a:ext cx="8596668" cy="1122947"/>
          </a:xfrm>
        </p:spPr>
        <p:txBody>
          <a:bodyPr/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1800" dirty="0"/>
              <a:t>Example 1: @“\b\d{1,2}/\d{1,2}/(\d{2}|\d{4})\b” matches more than valid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E894-7B64-40D2-ABD6-9B03C0DE0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20791"/>
            <a:ext cx="9856080" cy="5053264"/>
          </a:xfrm>
        </p:spPr>
        <p:txBody>
          <a:bodyPr>
            <a:noAutofit/>
          </a:bodyPr>
          <a:lstStyle/>
          <a:p>
            <a:r>
              <a:rPr lang="en-US" dirty="0"/>
              <a:t>How will you </a:t>
            </a:r>
            <a:r>
              <a:rPr lang="en-US" b="1" dirty="0"/>
              <a:t>replace</a:t>
            </a:r>
            <a:r>
              <a:rPr lang="en-US" dirty="0"/>
              <a:t> valid dates only </a:t>
            </a:r>
            <a:br>
              <a:rPr lang="en-US" dirty="0"/>
            </a:br>
            <a:r>
              <a:rPr lang="en-US" dirty="0"/>
              <a:t>		from:	MM/dd/</a:t>
            </a:r>
            <a:r>
              <a:rPr lang="en-US" dirty="0" err="1"/>
              <a:t>yyyy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	to:   	dd </a:t>
            </a:r>
            <a:r>
              <a:rPr lang="en-US" dirty="0" err="1"/>
              <a:t>MMMM</a:t>
            </a:r>
            <a:r>
              <a:rPr lang="en-US" dirty="0"/>
              <a:t> </a:t>
            </a:r>
            <a:r>
              <a:rPr lang="en-US" dirty="0" err="1"/>
              <a:t>yyyy</a:t>
            </a:r>
            <a:r>
              <a:rPr lang="en-US" dirty="0"/>
              <a:t>.  </a:t>
            </a:r>
            <a:br>
              <a:rPr lang="en-US" dirty="0"/>
            </a:br>
            <a:r>
              <a:rPr lang="en-US" dirty="0"/>
              <a:t>Where month may be 1 or 2 digits, day may be 1 or 2 digits and </a:t>
            </a:r>
            <a:br>
              <a:rPr lang="en-US" dirty="0"/>
            </a:br>
            <a:r>
              <a:rPr lang="en-US" dirty="0"/>
              <a:t>year may be 2 or 4 digits.</a:t>
            </a:r>
          </a:p>
          <a:p>
            <a:pPr lvl="1" indent="-457200">
              <a:lnSpc>
                <a:spcPts val="2300"/>
              </a:lnSpc>
            </a:pPr>
            <a:r>
              <a:rPr lang="sv-SE" sz="1800" spc="10" dirty="0">
                <a:solidFill>
                  <a:srgbClr val="0070C0"/>
                </a:solidFill>
              </a:rPr>
              <a:t>var</a:t>
            </a:r>
            <a:r>
              <a:rPr lang="sv-SE" sz="1800" spc="10" dirty="0"/>
              <a:t> pattern = </a:t>
            </a:r>
            <a:r>
              <a:rPr lang="sv-SE" sz="1800" spc="10" dirty="0">
                <a:solidFill>
                  <a:srgbClr val="C00000"/>
                </a:solidFill>
              </a:rPr>
              <a:t>@"\b(?&lt;month&gt;\d{1,2})/(?&lt;day&gt;\d{1,2})/(?&lt;year&gt;\d{2}|\d{4})\b"</a:t>
            </a:r>
            <a:r>
              <a:rPr lang="sv-SE" sz="1800" spc="10" dirty="0"/>
              <a:t>;</a:t>
            </a:r>
            <a:br>
              <a:rPr lang="sv-SE" sz="1800" spc="10" dirty="0"/>
            </a:br>
            <a:r>
              <a:rPr lang="en-US" sz="1800" spc="10" dirty="0">
                <a:solidFill>
                  <a:srgbClr val="0070C0"/>
                </a:solidFill>
              </a:rPr>
              <a:t>var</a:t>
            </a:r>
            <a:r>
              <a:rPr lang="en-US" sz="1800" spc="10" dirty="0"/>
              <a:t> re = new </a:t>
            </a:r>
            <a:r>
              <a:rPr lang="en-US" sz="1800" spc="10" dirty="0">
                <a:solidFill>
                  <a:srgbClr val="00B0F0"/>
                </a:solidFill>
              </a:rPr>
              <a:t>Regex</a:t>
            </a:r>
            <a:r>
              <a:rPr lang="en-US" sz="1800" spc="10" dirty="0"/>
              <a:t>(pattern);</a:t>
            </a:r>
            <a:br>
              <a:rPr lang="en-US" sz="1800" spc="10" dirty="0"/>
            </a:br>
            <a:r>
              <a:rPr lang="en-US" sz="1800" spc="10" dirty="0">
                <a:solidFill>
                  <a:srgbClr val="0070C0"/>
                </a:solidFill>
              </a:rPr>
              <a:t>var</a:t>
            </a:r>
            <a:r>
              <a:rPr lang="en-US" sz="1800" spc="10" dirty="0"/>
              <a:t> res = </a:t>
            </a:r>
            <a:r>
              <a:rPr lang="en-US" sz="1800" spc="10" dirty="0" err="1"/>
              <a:t>re.Replace</a:t>
            </a:r>
            <a:r>
              <a:rPr lang="en-US" sz="1800" spc="10" dirty="0"/>
              <a:t>(text, m =&gt; {		</a:t>
            </a:r>
            <a:r>
              <a:rPr lang="en-US" sz="1800" spc="10" dirty="0">
                <a:solidFill>
                  <a:srgbClr val="00B050"/>
                </a:solidFill>
              </a:rPr>
              <a:t>// </a:t>
            </a:r>
            <a:r>
              <a:rPr lang="en-US" sz="1800" spc="10" dirty="0" err="1">
                <a:solidFill>
                  <a:srgbClr val="00B050"/>
                </a:solidFill>
              </a:rPr>
              <a:t>MatchEvaluator</a:t>
            </a:r>
            <a:br>
              <a:rPr lang="en-US" sz="1800" spc="10" dirty="0"/>
            </a:br>
            <a:r>
              <a:rPr lang="en-US" sz="1800" spc="10" dirty="0"/>
              <a:t>	</a:t>
            </a:r>
            <a:r>
              <a:rPr lang="nn-NO" sz="1800" spc="10" dirty="0"/>
              <a:t>var rc = </a:t>
            </a:r>
            <a:r>
              <a:rPr lang="nn-NO" sz="1800" spc="10" dirty="0">
                <a:solidFill>
                  <a:srgbClr val="00B0F0"/>
                </a:solidFill>
              </a:rPr>
              <a:t>DateTime</a:t>
            </a:r>
            <a:r>
              <a:rPr lang="nn-NO" sz="1800" spc="10" dirty="0"/>
              <a:t>.TryParse(m.ToString(), </a:t>
            </a:r>
            <a:r>
              <a:rPr lang="nn-NO" sz="1800" spc="10" dirty="0">
                <a:solidFill>
                  <a:srgbClr val="0070C0"/>
                </a:solidFill>
              </a:rPr>
              <a:t>out</a:t>
            </a:r>
            <a:r>
              <a:rPr lang="nn-NO" sz="1800" spc="10" dirty="0"/>
              <a:t> </a:t>
            </a:r>
            <a:r>
              <a:rPr lang="nn-NO" sz="1800" spc="10" dirty="0">
                <a:solidFill>
                  <a:srgbClr val="00B0F0"/>
                </a:solidFill>
              </a:rPr>
              <a:t>DateTime</a:t>
            </a:r>
            <a:r>
              <a:rPr lang="nn-NO" sz="1800" spc="10" dirty="0"/>
              <a:t> resultingDateTime);</a:t>
            </a:r>
            <a:br>
              <a:rPr lang="nn-NO" sz="1800" spc="10" dirty="0"/>
            </a:br>
            <a:r>
              <a:rPr lang="nn-NO" sz="1800" spc="10" dirty="0"/>
              <a:t>	</a:t>
            </a:r>
            <a:r>
              <a:rPr lang="en-US" sz="1800" spc="10" dirty="0"/>
              <a:t>if (!</a:t>
            </a:r>
            <a:r>
              <a:rPr lang="en-US" sz="1800" spc="10" dirty="0" err="1"/>
              <a:t>rc</a:t>
            </a:r>
            <a:r>
              <a:rPr lang="en-US" sz="1800" spc="10" dirty="0"/>
              <a:t>) </a:t>
            </a:r>
            <a:r>
              <a:rPr lang="en-US" sz="1800" spc="10" dirty="0">
                <a:solidFill>
                  <a:srgbClr val="0070C0"/>
                </a:solidFill>
              </a:rPr>
              <a:t>return</a:t>
            </a:r>
            <a:r>
              <a:rPr lang="en-US" sz="1800" spc="10" dirty="0"/>
              <a:t> </a:t>
            </a:r>
            <a:r>
              <a:rPr lang="en-US" sz="1800" spc="10" dirty="0" err="1"/>
              <a:t>m.ToString</a:t>
            </a:r>
            <a:r>
              <a:rPr lang="en-US" sz="1800" spc="10" dirty="0"/>
              <a:t>();		</a:t>
            </a:r>
            <a:r>
              <a:rPr lang="en-US" sz="1800" spc="10" dirty="0">
                <a:solidFill>
                  <a:srgbClr val="00B050"/>
                </a:solidFill>
              </a:rPr>
              <a:t>       // return null; --also good</a:t>
            </a:r>
            <a:br>
              <a:rPr lang="en-US" sz="1800" spc="10" dirty="0"/>
            </a:br>
            <a:r>
              <a:rPr lang="en-US" sz="1800" spc="10" dirty="0"/>
              <a:t>	</a:t>
            </a:r>
            <a:r>
              <a:rPr lang="en-US" sz="1800" spc="10" dirty="0">
                <a:solidFill>
                  <a:srgbClr val="0070C0"/>
                </a:solidFill>
              </a:rPr>
              <a:t>var</a:t>
            </a:r>
            <a:r>
              <a:rPr lang="en-US" sz="1800" spc="10" dirty="0"/>
              <a:t> </a:t>
            </a:r>
            <a:r>
              <a:rPr lang="en-US" sz="1800" spc="10" dirty="0" err="1"/>
              <a:t>fmt</a:t>
            </a:r>
            <a:r>
              <a:rPr lang="en-US" sz="1800" spc="10" dirty="0"/>
              <a:t> = (</a:t>
            </a:r>
            <a:r>
              <a:rPr lang="en-US" sz="1800" spc="10" dirty="0" err="1"/>
              <a:t>m.Groups</a:t>
            </a:r>
            <a:r>
              <a:rPr lang="en-US" sz="1800" spc="10" dirty="0"/>
              <a:t>["year"].</a:t>
            </a:r>
            <a:r>
              <a:rPr lang="en-US" sz="1800" spc="10" dirty="0" err="1"/>
              <a:t>Value.Length</a:t>
            </a:r>
            <a:r>
              <a:rPr lang="en-US" sz="1800" spc="10" dirty="0"/>
              <a:t> == 2) ? </a:t>
            </a:r>
            <a:r>
              <a:rPr lang="en-US" sz="1800" spc="10" dirty="0">
                <a:solidFill>
                  <a:srgbClr val="C00000"/>
                </a:solidFill>
              </a:rPr>
              <a:t>"dd </a:t>
            </a:r>
            <a:r>
              <a:rPr lang="en-US" sz="1800" spc="10" dirty="0" err="1">
                <a:solidFill>
                  <a:srgbClr val="C00000"/>
                </a:solidFill>
              </a:rPr>
              <a:t>MMMM</a:t>
            </a:r>
            <a:r>
              <a:rPr lang="en-US" sz="1800" spc="10" dirty="0">
                <a:solidFill>
                  <a:srgbClr val="C00000"/>
                </a:solidFill>
              </a:rPr>
              <a:t> </a:t>
            </a:r>
            <a:r>
              <a:rPr lang="en-US" sz="1800" spc="10" dirty="0" err="1">
                <a:solidFill>
                  <a:srgbClr val="C00000"/>
                </a:solidFill>
              </a:rPr>
              <a:t>yy</a:t>
            </a:r>
            <a:r>
              <a:rPr lang="en-US" sz="1800" spc="10" dirty="0">
                <a:solidFill>
                  <a:srgbClr val="C00000"/>
                </a:solidFill>
              </a:rPr>
              <a:t>" : "dd </a:t>
            </a:r>
            <a:r>
              <a:rPr lang="en-US" sz="1800" spc="10" dirty="0" err="1">
                <a:solidFill>
                  <a:srgbClr val="C00000"/>
                </a:solidFill>
              </a:rPr>
              <a:t>MMMM</a:t>
            </a:r>
            <a:r>
              <a:rPr lang="en-US" sz="1800" spc="10" dirty="0">
                <a:solidFill>
                  <a:srgbClr val="C00000"/>
                </a:solidFill>
              </a:rPr>
              <a:t> </a:t>
            </a:r>
            <a:r>
              <a:rPr lang="en-US" sz="1800" spc="10" dirty="0" err="1">
                <a:solidFill>
                  <a:srgbClr val="C00000"/>
                </a:solidFill>
              </a:rPr>
              <a:t>yyyy</a:t>
            </a:r>
            <a:r>
              <a:rPr lang="en-US" sz="1800" spc="10" dirty="0">
                <a:solidFill>
                  <a:srgbClr val="C00000"/>
                </a:solidFill>
              </a:rPr>
              <a:t>"</a:t>
            </a:r>
            <a:r>
              <a:rPr lang="en-US" sz="1800" spc="10" dirty="0"/>
              <a:t>;</a:t>
            </a:r>
            <a:br>
              <a:rPr lang="en-US" sz="1800" spc="10" dirty="0"/>
            </a:br>
            <a:r>
              <a:rPr lang="en-US" sz="1800" spc="10" dirty="0"/>
              <a:t>	</a:t>
            </a:r>
            <a:r>
              <a:rPr lang="en-US" sz="1800" spc="10" dirty="0">
                <a:solidFill>
                  <a:srgbClr val="0070C0"/>
                </a:solidFill>
              </a:rPr>
              <a:t>return</a:t>
            </a:r>
            <a:r>
              <a:rPr lang="en-US" sz="1800" spc="10" dirty="0"/>
              <a:t> </a:t>
            </a:r>
            <a:r>
              <a:rPr lang="nn-NO" sz="1800" spc="10" dirty="0"/>
              <a:t>resultingDateTime</a:t>
            </a:r>
            <a:r>
              <a:rPr lang="en-US" sz="1800" spc="10" dirty="0"/>
              <a:t>.</a:t>
            </a:r>
            <a:r>
              <a:rPr lang="en-US" sz="1800" spc="10" dirty="0" err="1"/>
              <a:t>ToString</a:t>
            </a:r>
            <a:r>
              <a:rPr lang="en-US" sz="1800" spc="10" dirty="0"/>
              <a:t>(</a:t>
            </a:r>
            <a:r>
              <a:rPr lang="en-US" sz="1800" spc="10" dirty="0" err="1"/>
              <a:t>fmt</a:t>
            </a:r>
            <a:r>
              <a:rPr lang="en-US" sz="1800" spc="10" dirty="0"/>
              <a:t>);</a:t>
            </a:r>
            <a:br>
              <a:rPr lang="en-US" sz="1800" spc="10" dirty="0"/>
            </a:br>
            <a:r>
              <a:rPr lang="en-US" sz="1800" dirty="0"/>
              <a:t>});</a:t>
            </a:r>
            <a:br>
              <a:rPr lang="en-US" sz="1800" dirty="0"/>
            </a:br>
            <a:endParaRPr lang="en-US" sz="1800" dirty="0"/>
          </a:p>
          <a:p>
            <a:r>
              <a:rPr lang="en-US" dirty="0"/>
              <a:t>How will you </a:t>
            </a:r>
            <a:r>
              <a:rPr lang="en-US" b="1" dirty="0"/>
              <a:t>match</a:t>
            </a:r>
            <a:r>
              <a:rPr lang="en-US" dirty="0"/>
              <a:t> only valid dates of the pattern MM/dd/</a:t>
            </a:r>
            <a:r>
              <a:rPr lang="en-US" dirty="0" err="1"/>
              <a:t>yyyy</a:t>
            </a:r>
            <a:r>
              <a:rPr lang="en-US" dirty="0"/>
              <a:t>?</a:t>
            </a:r>
          </a:p>
          <a:p>
            <a:r>
              <a:rPr lang="en-US" dirty="0"/>
              <a:t>Ex: </a:t>
            </a:r>
            <a:r>
              <a:rPr lang="en-US" dirty="0" err="1"/>
              <a:t>RegularExpression-Advanced.linq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01358-6F2C-459E-8AEA-202F77FC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2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7071-5701-4D0B-8A47-D9E41D87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593C2-9E89-4E46-B6C9-3F9C62A26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248250"/>
            <a:ext cx="9286063" cy="4202883"/>
          </a:xfrm>
        </p:spPr>
        <p:txBody>
          <a:bodyPr/>
          <a:lstStyle/>
          <a:p>
            <a:r>
              <a:rPr lang="en-US" sz="2000" dirty="0"/>
              <a:t>Who is this talk for</a:t>
            </a:r>
          </a:p>
          <a:p>
            <a:pPr lvl="1"/>
            <a:r>
              <a:rPr lang="en-US" sz="1800" dirty="0"/>
              <a:t>This talk is geared towards the person who knows little to none about regular expressions or the person who needs a review of RE</a:t>
            </a:r>
          </a:p>
          <a:p>
            <a:endParaRPr lang="en-US" dirty="0"/>
          </a:p>
          <a:p>
            <a:r>
              <a:rPr lang="en-US" sz="2000" dirty="0"/>
              <a:t>What will you get out of this talk</a:t>
            </a:r>
          </a:p>
          <a:p>
            <a:pPr lvl="1"/>
            <a:r>
              <a:rPr lang="en-US" sz="1800" dirty="0"/>
              <a:t>At the end of this talk you should be able to use regular expressions in your development work with confidence</a:t>
            </a:r>
          </a:p>
          <a:p>
            <a:endParaRPr lang="en-US" dirty="0"/>
          </a:p>
          <a:p>
            <a:r>
              <a:rPr lang="en-US" sz="2000" dirty="0"/>
              <a:t>Prerequisites</a:t>
            </a:r>
          </a:p>
          <a:p>
            <a:pPr lvl="1"/>
            <a:r>
              <a:rPr lang="en-US" sz="1800" dirty="0"/>
              <a:t>Familiarity with C# (RE knowledge is not a prerequisite)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8F1A0-E56D-4526-9087-AF7E0FDD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90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30"/>
    </mc:Choice>
    <mc:Fallback xmlns="">
      <p:transition spd="slow" advTm="333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CE7B-68F0-4565-A045-20AC2783F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51513"/>
            <a:ext cx="8996055" cy="1180699"/>
          </a:xfrm>
        </p:spPr>
        <p:txBody>
          <a:bodyPr>
            <a:normAutofit/>
          </a:bodyPr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3200" dirty="0"/>
              <a:t>Example 4:		Template Substitution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D977E-35E2-4A54-9B89-F381A8038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177"/>
            <a:ext cx="9255939" cy="46971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Template with substitution tags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We have a text template containing tags.  We need to hydrate the tags with values and pass the hydrated template to a downstream system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For our example the template is the first paragraph from Alice in Wonderland as per </a:t>
            </a:r>
            <a:r>
              <a:rPr lang="en-US" dirty="0">
                <a:hlinkClick r:id="rId3"/>
              </a:rPr>
              <a:t>Wikipedia.org</a:t>
            </a:r>
            <a:r>
              <a:rPr lang="en-US" dirty="0"/>
              <a:t> in where I created the following tags: {Heroine}, {Where}, {When|1}/{When|2}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r>
              <a:rPr lang="en-US" dirty="0"/>
              <a:t>Architecture (Strategy: </a:t>
            </a:r>
            <a:r>
              <a:rPr lang="en-US" dirty="0">
                <a:hlinkClick r:id="rId4"/>
              </a:rPr>
              <a:t>https://www.dofactory.com/net/strategy-design-pattern</a:t>
            </a:r>
            <a:r>
              <a:rPr lang="en-US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Each tag is hydrated to a value by a specialized class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Each class handling a tag implements the same interface: </a:t>
            </a: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IprocessTag</a:t>
            </a:r>
            <a:endParaRPr lang="en-US" alt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lvl="1">
              <a:spcBef>
                <a:spcPts val="600"/>
              </a:spcBef>
            </a:pPr>
            <a:r>
              <a:rPr lang="en-US" dirty="0"/>
              <a:t>The classes hydrating the tags are in a </a:t>
            </a:r>
            <a:r>
              <a:rPr lang="en-US" b="1" dirty="0">
                <a:latin typeface="Consolas" panose="020B0609020204030204" pitchFamily="49" charset="0"/>
              </a:rPr>
              <a:t>List&lt;</a:t>
            </a:r>
            <a:r>
              <a:rPr lang="en-US" altLang="en-US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IprocessTag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  <a:r>
              <a:rPr lang="en-US" dirty="0"/>
              <a:t> construct called </a:t>
            </a:r>
            <a:r>
              <a:rPr lang="en-US" b="1" dirty="0"/>
              <a:t>context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The hydrating classes get their appropriate values through the their constructor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 </a:t>
            </a:r>
            <a:r>
              <a:rPr lang="en-US" altLang="en-US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StrategyEval</a:t>
            </a:r>
            <a:r>
              <a:rPr lang="en-US" dirty="0"/>
              <a:t> class in its method </a:t>
            </a:r>
            <a:r>
              <a:rPr lang="en-US" b="1" dirty="0" err="1">
                <a:latin typeface="Consolas" panose="020B0609020204030204" pitchFamily="49" charset="0"/>
              </a:rPr>
              <a:t>EvaluateTags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dirty="0"/>
              <a:t> cycles through each of </a:t>
            </a:r>
            <a:r>
              <a:rPr lang="en-US"/>
              <a:t>the hydrating </a:t>
            </a:r>
            <a:r>
              <a:rPr lang="en-US" dirty="0"/>
              <a:t>classes (in the </a:t>
            </a:r>
            <a:r>
              <a:rPr lang="en-US" b="1" dirty="0"/>
              <a:t>context</a:t>
            </a:r>
            <a:r>
              <a:rPr lang="en-US" dirty="0"/>
              <a:t> list)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r>
              <a:rPr lang="en-US" dirty="0"/>
              <a:t>Ex: ..\</a:t>
            </a:r>
            <a:r>
              <a:rPr lang="en-US" dirty="0" err="1"/>
              <a:t>RegularExpressions</a:t>
            </a:r>
            <a:r>
              <a:rPr lang="en-US" dirty="0"/>
              <a:t>\</a:t>
            </a:r>
            <a:r>
              <a:rPr lang="en-US" dirty="0" err="1"/>
              <a:t>RegularExpression.TemplateReplace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04ED1-08B4-4360-8554-B864552F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28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C360-4137-4014-B9F7-8AB36166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959" y="368968"/>
            <a:ext cx="8596668" cy="1074821"/>
          </a:xfrm>
        </p:spPr>
        <p:txBody>
          <a:bodyPr/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2800" dirty="0"/>
              <a:t>Example 2:		String as a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051A2-7038-4F9C-84B8-0033AF026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959" y="1645920"/>
            <a:ext cx="8596668" cy="4928136"/>
          </a:xfrm>
        </p:spPr>
        <p:txBody>
          <a:bodyPr>
            <a:normAutofit/>
          </a:bodyPr>
          <a:lstStyle/>
          <a:p>
            <a:r>
              <a:rPr lang="en-US" dirty="0"/>
              <a:t>How will you match on “not-a-string”.</a:t>
            </a:r>
            <a:br>
              <a:rPr lang="en-US" dirty="0"/>
            </a:br>
            <a:r>
              <a:rPr lang="en-US" dirty="0"/>
              <a:t>To match on a character that is not “b” we will use @“[^b]”</a:t>
            </a:r>
            <a:br>
              <a:rPr lang="en-US" dirty="0"/>
            </a:br>
            <a:r>
              <a:rPr lang="en-US" dirty="0"/>
              <a:t>How will we find a name that is not “Benjamin”</a:t>
            </a:r>
          </a:p>
          <a:p>
            <a:pPr lvl="1"/>
            <a:r>
              <a:rPr lang="sv-SE" sz="1800" dirty="0">
                <a:solidFill>
                  <a:srgbClr val="0070C0"/>
                </a:solidFill>
              </a:rPr>
              <a:t>var</a:t>
            </a:r>
            <a:r>
              <a:rPr lang="sv-SE" sz="1800" dirty="0"/>
              <a:t> pattern = </a:t>
            </a:r>
            <a:r>
              <a:rPr lang="sv-SE" sz="1800" dirty="0">
                <a:solidFill>
                  <a:srgbClr val="C00000"/>
                </a:solidFill>
              </a:rPr>
              <a:t>@"\b[^</a:t>
            </a:r>
            <a:r>
              <a:rPr lang="en-US" sz="1800" dirty="0">
                <a:solidFill>
                  <a:srgbClr val="C00000"/>
                </a:solidFill>
              </a:rPr>
              <a:t>\u0001,</a:t>
            </a:r>
            <a:r>
              <a:rPr lang="sv-SE" sz="1800" dirty="0">
                <a:solidFill>
                  <a:srgbClr val="C00000"/>
                </a:solidFill>
              </a:rPr>
              <a:t>]+\b"</a:t>
            </a:r>
            <a:r>
              <a:rPr lang="sv-SE" sz="1800" dirty="0"/>
              <a:t>;</a:t>
            </a:r>
            <a:br>
              <a:rPr lang="sv-SE" sz="1800" dirty="0"/>
            </a:b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text = </a:t>
            </a:r>
            <a:r>
              <a:rPr lang="en-US" sz="1800" dirty="0">
                <a:solidFill>
                  <a:srgbClr val="C00000"/>
                </a:solidFill>
              </a:rPr>
              <a:t>"Albert, Benjamin, Charlie, David"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</a:t>
            </a:r>
            <a:r>
              <a:rPr lang="en-US" sz="1800" dirty="0" err="1"/>
              <a:t>textMassaged</a:t>
            </a:r>
            <a:r>
              <a:rPr lang="en-US" sz="1800" dirty="0"/>
              <a:t> = </a:t>
            </a:r>
            <a:r>
              <a:rPr lang="en-US" sz="1800" dirty="0" err="1"/>
              <a:t>text.Replace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C00000"/>
                </a:solidFill>
              </a:rPr>
              <a:t>"Benjamin"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C00000"/>
                </a:solidFill>
              </a:rPr>
              <a:t>‘\u0001’</a:t>
            </a:r>
            <a:r>
              <a:rPr lang="en-US" sz="1800" dirty="0"/>
              <a:t>.ToString());</a:t>
            </a:r>
            <a:br>
              <a:rPr lang="en-US" sz="1800" dirty="0"/>
            </a:b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re = new </a:t>
            </a:r>
            <a:r>
              <a:rPr lang="en-US" sz="1800" dirty="0">
                <a:solidFill>
                  <a:srgbClr val="00B0F0"/>
                </a:solidFill>
              </a:rPr>
              <a:t>Regex</a:t>
            </a:r>
            <a:r>
              <a:rPr lang="en-US" sz="1800" dirty="0"/>
              <a:t>(pattern, </a:t>
            </a:r>
            <a:r>
              <a:rPr lang="en-US" sz="1800" dirty="0" err="1">
                <a:solidFill>
                  <a:srgbClr val="00B0F0"/>
                </a:solidFill>
              </a:rPr>
              <a:t>RegexOptions</a:t>
            </a:r>
            <a:r>
              <a:rPr lang="en-US" sz="1800" dirty="0" err="1"/>
              <a:t>.IgnoreCase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</a:t>
            </a:r>
            <a:r>
              <a:rPr lang="en-US" sz="1800" dirty="0" err="1"/>
              <a:t>ms</a:t>
            </a:r>
            <a:r>
              <a:rPr lang="en-US" sz="1800" dirty="0"/>
              <a:t> = </a:t>
            </a:r>
            <a:r>
              <a:rPr lang="en-US" sz="1800" dirty="0" err="1"/>
              <a:t>re.Matches</a:t>
            </a:r>
            <a:r>
              <a:rPr lang="en-US" sz="1800" dirty="0"/>
              <a:t>(</a:t>
            </a:r>
            <a:r>
              <a:rPr lang="en-US" sz="1800" dirty="0" err="1"/>
              <a:t>textMassaged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foreach (</a:t>
            </a:r>
            <a:r>
              <a:rPr lang="en-US" sz="1800" dirty="0">
                <a:solidFill>
                  <a:srgbClr val="00B0F0"/>
                </a:solidFill>
              </a:rPr>
              <a:t>Match</a:t>
            </a:r>
            <a:r>
              <a:rPr lang="en-US" sz="1800" dirty="0"/>
              <a:t> m in </a:t>
            </a:r>
            <a:r>
              <a:rPr lang="en-US" sz="1800" dirty="0" err="1"/>
              <a:t>ms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	 </a:t>
            </a: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</a:t>
            </a:r>
            <a:r>
              <a:rPr lang="en-US" sz="1800" dirty="0" err="1"/>
              <a:t>textPart</a:t>
            </a:r>
            <a:r>
              <a:rPr lang="en-US" sz="1800" dirty="0"/>
              <a:t> = </a:t>
            </a:r>
            <a:r>
              <a:rPr lang="en-US" sz="1800" dirty="0" err="1"/>
              <a:t>m.ToString</a:t>
            </a:r>
            <a:r>
              <a:rPr lang="en-US" sz="1800" dirty="0"/>
              <a:t>().</a:t>
            </a:r>
            <a:r>
              <a:rPr lang="en-US" sz="1800" dirty="0">
                <a:highlight>
                  <a:srgbClr val="FFFF00"/>
                </a:highlight>
              </a:rPr>
              <a:t>Replace(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‘\u0001’</a:t>
            </a:r>
            <a:r>
              <a:rPr lang="en-US" sz="1800" dirty="0">
                <a:highlight>
                  <a:srgbClr val="FFFF00"/>
                </a:highlight>
              </a:rPr>
              <a:t>.ToString(), 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"Benjamin"</a:t>
            </a:r>
            <a:r>
              <a:rPr lang="en-US" sz="1800" dirty="0">
                <a:highlight>
                  <a:srgbClr val="FFFF00"/>
                </a:highlight>
              </a:rPr>
              <a:t>)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	 </a:t>
            </a:r>
            <a:r>
              <a:rPr lang="en-US" sz="1800" dirty="0" err="1">
                <a:solidFill>
                  <a:srgbClr val="00B0F0"/>
                </a:solidFill>
              </a:rPr>
              <a:t>Console</a:t>
            </a:r>
            <a:r>
              <a:rPr lang="en-US" sz="1800" dirty="0" err="1"/>
              <a:t>.WriteLine</a:t>
            </a:r>
            <a:r>
              <a:rPr lang="en-US" sz="1800" dirty="0"/>
              <a:t>(</a:t>
            </a:r>
            <a:r>
              <a:rPr lang="en-US" sz="1800" dirty="0" err="1"/>
              <a:t>textPart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}</a:t>
            </a:r>
          </a:p>
          <a:p>
            <a:endParaRPr lang="en-US" dirty="0"/>
          </a:p>
          <a:p>
            <a:r>
              <a:rPr lang="en-US" dirty="0"/>
              <a:t>Ex: RegularExpression-Advanced1.linq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BA908-EBA4-43E5-8DC6-B67F1FC2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7541DB-1D86-4730-AE43-2D07452BA0D5}"/>
              </a:ext>
            </a:extLst>
          </p:cNvPr>
          <p:cNvSpPr txBox="1"/>
          <p:nvPr/>
        </p:nvSpPr>
        <p:spPr>
          <a:xfrm>
            <a:off x="7084254" y="5206158"/>
            <a:ext cx="4398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Result:</a:t>
            </a:r>
          </a:p>
          <a:p>
            <a:r>
              <a:rPr lang="en-US" dirty="0"/>
              <a:t>Albert</a:t>
            </a:r>
            <a:br>
              <a:rPr lang="en-US" dirty="0"/>
            </a:br>
            <a:r>
              <a:rPr lang="en-US" dirty="0"/>
              <a:t>Charlie</a:t>
            </a:r>
            <a:br>
              <a:rPr lang="en-US" dirty="0"/>
            </a:br>
            <a:r>
              <a:rPr lang="en-US" dirty="0"/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196715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C45D-616D-44A5-B129-AA41E36E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1191733"/>
          </a:xfrm>
        </p:spPr>
        <p:txBody>
          <a:bodyPr/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2800" dirty="0"/>
              <a:t>Example 3:		Nested constructs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56953-CBF8-449D-8CF3-9DE0A85A8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643246"/>
            <a:ext cx="10622727" cy="4892308"/>
          </a:xfrm>
        </p:spPr>
        <p:txBody>
          <a:bodyPr>
            <a:normAutofit/>
          </a:bodyPr>
          <a:lstStyle/>
          <a:p>
            <a:r>
              <a:rPr lang="en-US" dirty="0"/>
              <a:t>How will you match nested text pattern like C# compound statement: “{..}”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pattern = </a:t>
            </a:r>
            <a:r>
              <a:rPr lang="en-US" dirty="0">
                <a:solidFill>
                  <a:srgbClr val="C00000"/>
                </a:solidFill>
              </a:rPr>
              <a:t>@“\{[^{}]*\}"</a:t>
            </a:r>
            <a:r>
              <a:rPr lang="en-US" dirty="0"/>
              <a:t>;		or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pattern = </a:t>
            </a:r>
            <a:r>
              <a:rPr lang="en-US" dirty="0">
                <a:solidFill>
                  <a:srgbClr val="C00000"/>
                </a:solidFill>
              </a:rPr>
              <a:t>@"{[^{}]*}"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ighlight>
                  <a:srgbClr val="FFFF00"/>
                </a:highlight>
              </a:rPr>
              <a:t>Balancing Group</a:t>
            </a:r>
            <a:r>
              <a:rPr lang="en-US" dirty="0"/>
              <a:t> Definition in the Regular Expression reference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will you match nested pattern like Pascal’s compound statement “</a:t>
            </a:r>
            <a:r>
              <a:rPr lang="en-US" dirty="0" err="1"/>
              <a:t>begin..end</a:t>
            </a:r>
            <a:r>
              <a:rPr lang="en-US" dirty="0"/>
              <a:t>”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t1 = </a:t>
            </a:r>
            <a:r>
              <a:rPr lang="en-US" dirty="0" err="1">
                <a:solidFill>
                  <a:srgbClr val="00B0F0"/>
                </a:solidFill>
              </a:rPr>
              <a:t>Regex</a:t>
            </a:r>
            <a:r>
              <a:rPr lang="en-US" dirty="0" err="1"/>
              <a:t>.Replace</a:t>
            </a:r>
            <a:r>
              <a:rPr lang="en-US" dirty="0"/>
              <a:t>(text, </a:t>
            </a:r>
            <a:r>
              <a:rPr lang="en-US" dirty="0">
                <a:solidFill>
                  <a:srgbClr val="C00000"/>
                </a:solidFill>
              </a:rPr>
              <a:t>@"\</a:t>
            </a:r>
            <a:r>
              <a:rPr lang="en-US" dirty="0" err="1">
                <a:solidFill>
                  <a:srgbClr val="C00000"/>
                </a:solidFill>
              </a:rPr>
              <a:t>bbegin</a:t>
            </a:r>
            <a:r>
              <a:rPr lang="en-US" dirty="0">
                <a:solidFill>
                  <a:srgbClr val="C00000"/>
                </a:solidFill>
              </a:rPr>
              <a:t>\b"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'\u0001'</a:t>
            </a:r>
            <a:r>
              <a:rPr lang="en-US" dirty="0"/>
              <a:t>.ToString(), </a:t>
            </a:r>
            <a:r>
              <a:rPr lang="en-US" dirty="0" err="1">
                <a:solidFill>
                  <a:srgbClr val="00B0F0"/>
                </a:solidFill>
              </a:rPr>
              <a:t>RegexOptions</a:t>
            </a:r>
            <a:r>
              <a:rPr lang="en-US" dirty="0" err="1"/>
              <a:t>.IgnoreCase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t2 = </a:t>
            </a:r>
            <a:r>
              <a:rPr lang="en-US" dirty="0" err="1">
                <a:solidFill>
                  <a:srgbClr val="00B0F0"/>
                </a:solidFill>
              </a:rPr>
              <a:t>Regex</a:t>
            </a:r>
            <a:r>
              <a:rPr lang="en-US" dirty="0" err="1"/>
              <a:t>.Replace</a:t>
            </a:r>
            <a:r>
              <a:rPr lang="en-US" dirty="0"/>
              <a:t>(t1, </a:t>
            </a:r>
            <a:r>
              <a:rPr lang="en-US" dirty="0">
                <a:solidFill>
                  <a:srgbClr val="C00000"/>
                </a:solidFill>
              </a:rPr>
              <a:t>@"\bend\b"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'\u0002'</a:t>
            </a:r>
            <a:r>
              <a:rPr lang="en-US" dirty="0"/>
              <a:t>.ToString(), </a:t>
            </a:r>
            <a:r>
              <a:rPr lang="en-US" dirty="0" err="1">
                <a:solidFill>
                  <a:srgbClr val="00B0F0"/>
                </a:solidFill>
              </a:rPr>
              <a:t>RegexOptions</a:t>
            </a:r>
            <a:r>
              <a:rPr lang="en-US" dirty="0" err="1"/>
              <a:t>.IgnoreCase</a:t>
            </a:r>
            <a:r>
              <a:rPr lang="en-US" dirty="0"/>
              <a:t>);</a:t>
            </a:r>
            <a:br>
              <a:rPr lang="en-US" dirty="0"/>
            </a:br>
            <a:r>
              <a:rPr lang="sv-SE" dirty="0">
                <a:solidFill>
                  <a:srgbClr val="0070C0"/>
                </a:solidFill>
              </a:rPr>
              <a:t>var</a:t>
            </a:r>
            <a:r>
              <a:rPr lang="sv-SE" dirty="0"/>
              <a:t> pattern = </a:t>
            </a:r>
            <a:r>
              <a:rPr lang="sv-SE" dirty="0">
                <a:solidFill>
                  <a:srgbClr val="C00000"/>
                </a:solidFill>
              </a:rPr>
              <a:t>$@"</a:t>
            </a:r>
            <a:r>
              <a:rPr lang="en-US" dirty="0">
                <a:solidFill>
                  <a:srgbClr val="C00000"/>
                </a:solidFill>
              </a:rPr>
              <a:t>\u0001</a:t>
            </a:r>
            <a:r>
              <a:rPr lang="sv-SE" dirty="0">
                <a:solidFill>
                  <a:srgbClr val="C00000"/>
                </a:solidFill>
              </a:rPr>
              <a:t>[^</a:t>
            </a:r>
            <a:r>
              <a:rPr lang="en-US" dirty="0">
                <a:solidFill>
                  <a:srgbClr val="C00000"/>
                </a:solidFill>
              </a:rPr>
              <a:t>\u0001\u0002</a:t>
            </a:r>
            <a:r>
              <a:rPr lang="sv-SE" dirty="0">
                <a:solidFill>
                  <a:srgbClr val="C00000"/>
                </a:solidFill>
              </a:rPr>
              <a:t>]*</a:t>
            </a:r>
            <a:r>
              <a:rPr lang="en-US" dirty="0">
                <a:solidFill>
                  <a:srgbClr val="C00000"/>
                </a:solidFill>
              </a:rPr>
              <a:t>\u0002</a:t>
            </a:r>
            <a:r>
              <a:rPr lang="sv-SE" dirty="0">
                <a:solidFill>
                  <a:srgbClr val="C00000"/>
                </a:solidFill>
              </a:rPr>
              <a:t>"</a:t>
            </a:r>
            <a:r>
              <a:rPr lang="sv-SE" dirty="0"/>
              <a:t>;</a:t>
            </a:r>
            <a:br>
              <a:rPr lang="sv-SE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re = new </a:t>
            </a:r>
            <a:r>
              <a:rPr lang="en-US" dirty="0">
                <a:solidFill>
                  <a:srgbClr val="00B0F0"/>
                </a:solidFill>
              </a:rPr>
              <a:t>Regex</a:t>
            </a:r>
            <a:r>
              <a:rPr lang="en-US" dirty="0"/>
              <a:t>(pattern);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m = </a:t>
            </a:r>
            <a:r>
              <a:rPr lang="en-US" dirty="0" err="1"/>
              <a:t>re.Match</a:t>
            </a:r>
            <a:r>
              <a:rPr lang="en-US" dirty="0"/>
              <a:t>(t2);</a:t>
            </a:r>
            <a:br>
              <a:rPr lang="en-US" dirty="0"/>
            </a:br>
            <a:r>
              <a:rPr lang="en-US" dirty="0"/>
              <a:t>if (</a:t>
            </a:r>
            <a:r>
              <a:rPr lang="en-US" dirty="0" err="1"/>
              <a:t>m.Success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 </a:t>
            </a:r>
            <a:r>
              <a:rPr lang="en-US" dirty="0" err="1">
                <a:solidFill>
                  <a:srgbClr val="00B0F0"/>
                </a:solidFill>
              </a:rPr>
              <a:t>Console</a:t>
            </a:r>
            <a:r>
              <a:rPr lang="en-US" dirty="0" err="1"/>
              <a:t>.WriteLine</a:t>
            </a:r>
            <a:r>
              <a:rPr lang="en-US" dirty="0"/>
              <a:t>(</a:t>
            </a:r>
            <a:r>
              <a:rPr lang="en-US" dirty="0" err="1"/>
              <a:t>m.ToString</a:t>
            </a:r>
            <a:r>
              <a:rPr lang="en-US" dirty="0"/>
              <a:t>().Replace(</a:t>
            </a:r>
            <a:r>
              <a:rPr lang="en-US" dirty="0">
                <a:solidFill>
                  <a:srgbClr val="C00000"/>
                </a:solidFill>
              </a:rPr>
              <a:t>'\u0001'</a:t>
            </a:r>
            <a:r>
              <a:rPr lang="en-US" dirty="0"/>
              <a:t>.ToString(), </a:t>
            </a:r>
            <a:r>
              <a:rPr lang="en-US" dirty="0">
                <a:solidFill>
                  <a:srgbClr val="C00000"/>
                </a:solidFill>
              </a:rPr>
              <a:t>"begin"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	.Replace(</a:t>
            </a:r>
            <a:r>
              <a:rPr lang="en-US" dirty="0">
                <a:solidFill>
                  <a:srgbClr val="C00000"/>
                </a:solidFill>
              </a:rPr>
              <a:t>'\u0002'</a:t>
            </a:r>
            <a:r>
              <a:rPr lang="en-US" dirty="0"/>
              <a:t>.ToString(), </a:t>
            </a:r>
            <a:r>
              <a:rPr lang="en-US" dirty="0">
                <a:solidFill>
                  <a:srgbClr val="C00000"/>
                </a:solidFill>
              </a:rPr>
              <a:t>"end"</a:t>
            </a:r>
            <a:r>
              <a:rPr lang="en-US" dirty="0"/>
              <a:t>));</a:t>
            </a:r>
          </a:p>
          <a:p>
            <a:endParaRPr lang="en-US" dirty="0"/>
          </a:p>
          <a:p>
            <a:r>
              <a:rPr lang="en-US" dirty="0"/>
              <a:t>Ex: RegularExpression-Advanced2.linq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8CAE3-4E08-4BED-ADCC-B5DD3708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56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C523-8E8A-43A5-AF7A-2A843FF5D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1559"/>
            <a:ext cx="8596668" cy="1320800"/>
          </a:xfrm>
        </p:spPr>
        <p:txBody>
          <a:bodyPr/>
          <a:lstStyle/>
          <a:p>
            <a:r>
              <a:rPr lang="en-US" dirty="0"/>
              <a:t>Multiple Captures</a:t>
            </a:r>
            <a:br>
              <a:rPr lang="en-US" dirty="0"/>
            </a:br>
            <a:r>
              <a:rPr lang="en-US" sz="2800" dirty="0"/>
              <a:t>Capture and </a:t>
            </a:r>
            <a:r>
              <a:rPr lang="en-US" sz="2800" dirty="0" err="1"/>
              <a:t>CaptureCollection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F7F18-2372-4145-8F95-ED0581E79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0676"/>
            <a:ext cx="8596668" cy="4904508"/>
          </a:xfrm>
        </p:spPr>
        <p:txBody>
          <a:bodyPr>
            <a:normAutofit/>
          </a:bodyPr>
          <a:lstStyle/>
          <a:p>
            <a:r>
              <a:rPr lang="en-US" sz="2000" dirty="0" err="1"/>
              <a:t>Match.Gropus</a:t>
            </a:r>
            <a:r>
              <a:rPr lang="en-US" sz="2000" dirty="0"/>
              <a:t>[xxx] has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Value		-&gt; string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Success	-&gt; bool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Captures	-&gt; </a:t>
            </a:r>
            <a:r>
              <a:rPr lang="en-US" sz="1800" dirty="0" err="1"/>
              <a:t>CaptureCollection</a:t>
            </a:r>
            <a:endParaRPr lang="en-US" sz="1800" dirty="0"/>
          </a:p>
          <a:p>
            <a:r>
              <a:rPr lang="en-US" sz="2000" dirty="0" err="1"/>
              <a:t>CaptureCollection</a:t>
            </a:r>
            <a:r>
              <a:rPr lang="en-US" sz="2000" dirty="0"/>
              <a:t> captures all </a:t>
            </a:r>
            <a:r>
              <a:rPr lang="en-US" sz="2000" dirty="0" err="1"/>
              <a:t>match.Groups</a:t>
            </a:r>
            <a:r>
              <a:rPr lang="en-US" sz="2000" dirty="0"/>
              <a:t>[xxx].Value</a:t>
            </a:r>
          </a:p>
          <a:p>
            <a:r>
              <a:rPr lang="en-US" sz="2000" dirty="0"/>
              <a:t>Example</a:t>
            </a:r>
          </a:p>
          <a:p>
            <a:pPr lvl="1">
              <a:spcBef>
                <a:spcPts val="0"/>
              </a:spcBef>
            </a:pP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text = </a:t>
            </a:r>
            <a:r>
              <a:rPr lang="en-US" sz="1800" dirty="0">
                <a:solidFill>
                  <a:srgbClr val="C00000"/>
                </a:solidFill>
              </a:rPr>
              <a:t>"The silver fox jumped over the lazy dog 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pat = </a:t>
            </a:r>
            <a:r>
              <a:rPr lang="en-US" sz="1800" dirty="0">
                <a:solidFill>
                  <a:srgbClr val="C00000"/>
                </a:solidFill>
              </a:rPr>
              <a:t>@"(?&lt;sentence&gt;((?&lt;word&gt;\w+)\s)+)"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re = new Regex(pat);</a:t>
            </a:r>
            <a:br>
              <a:rPr lang="en-US" sz="1800" dirty="0"/>
            </a:b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  <a:br>
              <a:rPr lang="en-US" sz="1800" dirty="0"/>
            </a:br>
            <a:r>
              <a:rPr lang="en-US" sz="1800" dirty="0" err="1">
                <a:solidFill>
                  <a:srgbClr val="0070C0"/>
                </a:solidFill>
              </a:rPr>
              <a:t>Console</a:t>
            </a:r>
            <a:r>
              <a:rPr lang="en-US" sz="1800" dirty="0" err="1"/>
              <a:t>.WriteLine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C00000"/>
                </a:solidFill>
              </a:rPr>
              <a:t>$"Last word: </a:t>
            </a:r>
            <a:r>
              <a:rPr lang="en-US" sz="1800" dirty="0"/>
              <a:t>{</a:t>
            </a:r>
            <a:r>
              <a:rPr lang="en-US" sz="1800" dirty="0" err="1"/>
              <a:t>m.Groups</a:t>
            </a:r>
            <a:r>
              <a:rPr lang="en-US" sz="1800" dirty="0"/>
              <a:t>[</a:t>
            </a:r>
            <a:r>
              <a:rPr lang="en-US" sz="1800" dirty="0">
                <a:solidFill>
                  <a:srgbClr val="C00000"/>
                </a:solidFill>
              </a:rPr>
              <a:t>"word"</a:t>
            </a:r>
            <a:r>
              <a:rPr lang="en-US" sz="1800" dirty="0"/>
              <a:t>].Value}</a:t>
            </a:r>
            <a:r>
              <a:rPr lang="en-US" sz="1800" dirty="0">
                <a:solidFill>
                  <a:srgbClr val="C00000"/>
                </a:solidFill>
              </a:rPr>
              <a:t>"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 err="1">
                <a:solidFill>
                  <a:srgbClr val="0070C0"/>
                </a:solidFill>
              </a:rPr>
              <a:t>Console</a:t>
            </a:r>
            <a:r>
              <a:rPr lang="en-US" sz="1800" dirty="0" err="1"/>
              <a:t>.WriteLine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C00000"/>
                </a:solidFill>
              </a:rPr>
              <a:t>$“Sentence: </a:t>
            </a:r>
            <a:r>
              <a:rPr lang="en-US" sz="1800" dirty="0"/>
              <a:t>{</a:t>
            </a:r>
            <a:r>
              <a:rPr lang="en-US" sz="1800" dirty="0" err="1"/>
              <a:t>m.Groups</a:t>
            </a:r>
            <a:r>
              <a:rPr lang="en-US" sz="1800" dirty="0"/>
              <a:t>[</a:t>
            </a:r>
            <a:r>
              <a:rPr lang="en-US" sz="1800" dirty="0">
                <a:solidFill>
                  <a:srgbClr val="C00000"/>
                </a:solidFill>
              </a:rPr>
              <a:t>“sentence"</a:t>
            </a:r>
            <a:r>
              <a:rPr lang="en-US" sz="1800" dirty="0"/>
              <a:t>].Value}</a:t>
            </a:r>
            <a:r>
              <a:rPr lang="en-US" sz="1800" dirty="0">
                <a:solidFill>
                  <a:srgbClr val="C00000"/>
                </a:solidFill>
              </a:rPr>
              <a:t>"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>
                <a:solidFill>
                  <a:srgbClr val="0070C0"/>
                </a:solidFill>
              </a:rPr>
              <a:t>CaptureCollection</a:t>
            </a:r>
            <a:r>
              <a:rPr lang="en-US" sz="1800"/>
              <a:t> </a:t>
            </a:r>
            <a:r>
              <a:rPr lang="en-US" sz="1800" dirty="0"/>
              <a:t>cs = </a:t>
            </a:r>
            <a:r>
              <a:rPr lang="en-US" sz="1800" dirty="0" err="1"/>
              <a:t>m.Groups</a:t>
            </a:r>
            <a:r>
              <a:rPr lang="en-US" sz="1800" dirty="0"/>
              <a:t>[</a:t>
            </a:r>
            <a:r>
              <a:rPr lang="en-US" sz="1800" dirty="0">
                <a:solidFill>
                  <a:srgbClr val="C00000"/>
                </a:solidFill>
              </a:rPr>
              <a:t>"word"</a:t>
            </a:r>
            <a:r>
              <a:rPr lang="en-US" sz="1800" dirty="0"/>
              <a:t>].Captures;</a:t>
            </a:r>
            <a:br>
              <a:rPr lang="en-US" sz="1800" dirty="0"/>
            </a:br>
            <a:r>
              <a:rPr lang="en-US" sz="1800" dirty="0">
                <a:solidFill>
                  <a:srgbClr val="0070C0"/>
                </a:solidFill>
              </a:rPr>
              <a:t>foreach</a:t>
            </a:r>
            <a:r>
              <a:rPr lang="en-US" sz="1800" dirty="0"/>
              <a:t> (</a:t>
            </a:r>
            <a:r>
              <a:rPr lang="en-US" sz="1800" dirty="0">
                <a:highlight>
                  <a:srgbClr val="FFFF00"/>
                </a:highlight>
              </a:rPr>
              <a:t>Capture</a:t>
            </a:r>
            <a:r>
              <a:rPr lang="en-US" sz="1800" dirty="0"/>
              <a:t> c </a:t>
            </a:r>
            <a:r>
              <a:rPr lang="en-US" sz="1800" dirty="0">
                <a:solidFill>
                  <a:srgbClr val="0070C0"/>
                </a:solidFill>
              </a:rPr>
              <a:t>in</a:t>
            </a:r>
            <a:r>
              <a:rPr lang="en-US" sz="1800" dirty="0"/>
              <a:t> cs)</a:t>
            </a:r>
            <a:br>
              <a:rPr lang="en-US" sz="1800" dirty="0"/>
            </a:br>
            <a:r>
              <a:rPr lang="en-US" dirty="0"/>
              <a:t>	   </a:t>
            </a:r>
            <a:r>
              <a:rPr lang="en-US" sz="1800" dirty="0" err="1"/>
              <a:t>Console.WriteLine</a:t>
            </a:r>
            <a:r>
              <a:rPr lang="en-US" sz="1800" dirty="0"/>
              <a:t>(</a:t>
            </a:r>
            <a:r>
              <a:rPr lang="en-US" sz="1800" dirty="0" err="1"/>
              <a:t>c.Value</a:t>
            </a:r>
            <a:r>
              <a:rPr lang="en-US" sz="1800" dirty="0"/>
              <a:t>);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54339-186D-4E29-8B5C-4C05F46E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89B32E-2A4E-496C-82E6-BEEE51F42256}"/>
              </a:ext>
            </a:extLst>
          </p:cNvPr>
          <p:cNvSpPr txBox="1"/>
          <p:nvPr/>
        </p:nvSpPr>
        <p:spPr>
          <a:xfrm>
            <a:off x="8166435" y="3901118"/>
            <a:ext cx="30913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word: dog</a:t>
            </a:r>
            <a:br>
              <a:rPr lang="en-US" dirty="0"/>
            </a:br>
            <a:r>
              <a:rPr lang="en-US" dirty="0"/>
              <a:t>Sentence: The silver … dog</a:t>
            </a:r>
            <a:br>
              <a:rPr lang="en-US" dirty="0"/>
            </a:br>
            <a:r>
              <a:rPr lang="en-US" dirty="0"/>
              <a:t>The</a:t>
            </a:r>
            <a:br>
              <a:rPr lang="en-US" dirty="0"/>
            </a:br>
            <a:r>
              <a:rPr lang="en-US" dirty="0"/>
              <a:t>silver</a:t>
            </a:r>
            <a:br>
              <a:rPr lang="en-US" dirty="0"/>
            </a:br>
            <a:r>
              <a:rPr lang="en-US" dirty="0"/>
              <a:t>fox</a:t>
            </a:r>
            <a:br>
              <a:rPr lang="en-US" dirty="0"/>
            </a:br>
            <a:r>
              <a:rPr lang="en-US" dirty="0"/>
              <a:t>jumped</a:t>
            </a:r>
            <a:br>
              <a:rPr lang="en-US" dirty="0"/>
            </a:br>
            <a:r>
              <a:rPr lang="en-US" dirty="0"/>
              <a:t>over</a:t>
            </a:r>
            <a:br>
              <a:rPr lang="en-US" dirty="0"/>
            </a:br>
            <a:r>
              <a:rPr lang="en-US" dirty="0"/>
              <a:t>the</a:t>
            </a:r>
            <a:br>
              <a:rPr lang="en-US" dirty="0"/>
            </a:br>
            <a:r>
              <a:rPr lang="en-US" dirty="0"/>
              <a:t>lazy</a:t>
            </a:r>
            <a:br>
              <a:rPr lang="en-US" dirty="0"/>
            </a:br>
            <a:r>
              <a:rPr lang="en-US" dirty="0"/>
              <a:t>dog</a:t>
            </a:r>
          </a:p>
        </p:txBody>
      </p:sp>
    </p:spTree>
    <p:extLst>
      <p:ext uri="{BB962C8B-B14F-4D97-AF65-F5344CB8AC3E}">
        <p14:creationId xmlns:p14="http://schemas.microsoft.com/office/powerpoint/2010/main" val="18914831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E597-E2D9-4048-9CDC-DDFCEFA7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five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6E97D-5D5C-4E2C-93F9-527671D2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 sz="3600"/>
              <a:t>Last thoughts and 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78EC6-5C74-4CE3-8A8D-4331F2D4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022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B6DF-C9DC-40BA-999A-95CABFDEC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6261"/>
            <a:ext cx="8596668" cy="111009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Part five</a:t>
            </a:r>
            <a:br>
              <a:rPr lang="en-US" sz="4000" dirty="0"/>
            </a:br>
            <a:r>
              <a:rPr lang="en-US" dirty="0"/>
              <a:t>Last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337A4-1CFA-485D-9774-A1EE829BD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35" y="1674421"/>
            <a:ext cx="9666513" cy="4940135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/>
              <a:t>We did </a:t>
            </a:r>
            <a:r>
              <a:rPr lang="en-US" sz="1900" b="1" u="sng" dirty="0"/>
              <a:t>not</a:t>
            </a:r>
            <a:r>
              <a:rPr lang="en-US" sz="1900" dirty="0"/>
              <a:t> cover the entire set of possibilities of RE</a:t>
            </a:r>
          </a:p>
          <a:p>
            <a:pPr lvl="1"/>
            <a:r>
              <a:rPr lang="en-US" sz="1900" dirty="0"/>
              <a:t>We did not cover the \p{xxx} and \P{xxx} (see: </a:t>
            </a:r>
            <a:r>
              <a:rPr lang="en-US" sz="1900" dirty="0">
                <a:hlinkClick r:id="rId3"/>
              </a:rPr>
              <a:t>http://www.regular-expressions.info/unicode.html#category</a:t>
            </a:r>
            <a:r>
              <a:rPr lang="en-US" sz="1900" dirty="0"/>
              <a:t>)</a:t>
            </a:r>
          </a:p>
          <a:p>
            <a:pPr lvl="1"/>
            <a:r>
              <a:rPr lang="en-US" sz="1900" dirty="0"/>
              <a:t>We did not cover some anchors or some group constructs like balancing-group</a:t>
            </a:r>
          </a:p>
          <a:p>
            <a:pPr lvl="1"/>
            <a:r>
              <a:rPr lang="en-US" sz="1900" dirty="0"/>
              <a:t>We did not cover back reference like \1 or \k&lt;name&gt;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endParaRPr lang="en-US" sz="900" dirty="0"/>
          </a:p>
          <a:p>
            <a:r>
              <a:rPr lang="en-US" sz="1900" b="1" dirty="0"/>
              <a:t>Test</a:t>
            </a:r>
            <a:r>
              <a:rPr lang="en-US" sz="1900" dirty="0"/>
              <a:t> your regular expression patterns before committing them to code.  Search for “.net regular expression tester”.  Ex: </a:t>
            </a:r>
            <a:r>
              <a:rPr lang="en-US" sz="1900" dirty="0">
                <a:hlinkClick r:id="rId4"/>
              </a:rPr>
              <a:t>http://derekslager.com/blog/posts/2007/09/a-better-dotnet-regular-expression-tester.ashx</a:t>
            </a:r>
            <a:endParaRPr lang="en-US" sz="1900" dirty="0"/>
          </a:p>
          <a:p>
            <a:endParaRPr lang="en-US" sz="900" dirty="0"/>
          </a:p>
          <a:p>
            <a:r>
              <a:rPr lang="en-US" sz="1900" dirty="0">
                <a:solidFill>
                  <a:srgbClr val="002060"/>
                </a:solidFill>
                <a:highlight>
                  <a:srgbClr val="FFFF00"/>
                </a:highlight>
              </a:rPr>
              <a:t>More resources</a:t>
            </a:r>
            <a:r>
              <a:rPr lang="en-US" sz="1900" dirty="0">
                <a:highlight>
                  <a:srgbClr val="FFFF00"/>
                </a:highlight>
              </a:rPr>
              <a:t>: </a:t>
            </a:r>
            <a:r>
              <a:rPr lang="en-US" sz="1900" dirty="0">
                <a:solidFill>
                  <a:srgbClr val="0070C0"/>
                </a:solidFill>
                <a:highlight>
                  <a:srgbClr val="FFFF00"/>
                </a:highligh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http://www.regular-expressions.info/</a:t>
            </a:r>
            <a:endParaRPr lang="en-US" sz="1900" dirty="0">
              <a:solidFill>
                <a:srgbClr val="0070C0"/>
              </a:solidFill>
              <a:highlight>
                <a:srgbClr val="FFFF00"/>
              </a:highlight>
            </a:endParaRPr>
          </a:p>
          <a:p>
            <a:endParaRPr lang="en-US" dirty="0"/>
          </a:p>
          <a:p>
            <a:r>
              <a:rPr lang="en-US" sz="1900" dirty="0"/>
              <a:t>Book: Mastering Regular Expressions </a:t>
            </a:r>
            <a:r>
              <a:rPr lang="en-US" sz="1900" dirty="0">
                <a:hlinkClick r:id="rId6"/>
              </a:rPr>
              <a:t>https://www.barnesandnoble.com/w/mastering-regular-expressions-jeffrey-e-f-friedl/1100323112?ean=9781449332532</a:t>
            </a:r>
            <a:endParaRPr lang="en-US" sz="19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B746A-DDFC-4C2C-9A04-07CF1A90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49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4D3E3-0EC0-4F1C-AED6-53DCAC9B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2845"/>
          </a:xfrm>
        </p:spPr>
        <p:txBody>
          <a:bodyPr/>
          <a:lstStyle/>
          <a:p>
            <a:r>
              <a:rPr lang="en-US"/>
              <a:t>Part five</a:t>
            </a:r>
            <a:br>
              <a:rPr lang="en-US"/>
            </a:br>
            <a:r>
              <a:rPr lang="en-US" sz="280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33D54-4310-4CD0-858C-9E118439B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7301"/>
            <a:ext cx="9079062" cy="4648829"/>
          </a:xfrm>
        </p:spPr>
        <p:txBody>
          <a:bodyPr>
            <a:normAutofit/>
          </a:bodyPr>
          <a:lstStyle/>
          <a:p>
            <a:r>
              <a:rPr lang="en-US">
                <a:hlinkClick r:id="rId2"/>
              </a:rPr>
              <a:t>docs.microsoft.com</a:t>
            </a:r>
            <a:endParaRPr lang="en-US">
              <a:hlinkClick r:id="rId3"/>
            </a:endParaRPr>
          </a:p>
          <a:p>
            <a:pPr lvl="1"/>
            <a:r>
              <a:rPr lang="en-US">
                <a:hlinkClick r:id="rId3"/>
              </a:rPr>
              <a:t>https://docs.microsoft.com/en-us/dotnet/api/system.text.regularexpressions.regex?view=netframework-4.7.2</a:t>
            </a:r>
            <a:endParaRPr lang="en-US"/>
          </a:p>
          <a:p>
            <a:pPr lvl="1"/>
            <a:r>
              <a:rPr lang="en-US">
                <a:hlinkClick r:id="rId4"/>
              </a:rPr>
              <a:t>https://docs.microsoft.com/en-us/dotnet/api/index</a:t>
            </a:r>
            <a:endParaRPr lang="en-US"/>
          </a:p>
          <a:p>
            <a:pPr lvl="1"/>
            <a:r>
              <a:rPr lang="en-US">
                <a:hlinkClick r:id="rId5"/>
              </a:rPr>
              <a:t>https://docs.microsoft.com/en-us/dotnet/standard/base-types/anchors-in-regular-expressions#End</a:t>
            </a:r>
            <a:endParaRPr lang="en-US"/>
          </a:p>
          <a:p>
            <a:endParaRPr lang="en-US">
              <a:hlinkClick r:id="rId6"/>
            </a:endParaRPr>
          </a:p>
          <a:p>
            <a:r>
              <a:rPr lang="en-US">
                <a:hlinkClick r:id="rId6"/>
              </a:rPr>
              <a:t>https://Sourceof.net</a:t>
            </a:r>
            <a:r>
              <a:rPr lang="en-US"/>
              <a:t> </a:t>
            </a:r>
          </a:p>
          <a:p>
            <a:r>
              <a:rPr lang="en-US">
                <a:hlinkClick r:id="rId7"/>
              </a:rPr>
              <a:t>https://apisof.net/</a:t>
            </a:r>
            <a:endParaRPr lang="en-US"/>
          </a:p>
          <a:p>
            <a:endParaRPr lang="en-US"/>
          </a:p>
          <a:p>
            <a:r>
              <a:rPr lang="en-US"/>
              <a:t>Regular Expressions Language</a:t>
            </a:r>
            <a:br>
              <a:rPr lang="en-US"/>
            </a:br>
            <a:r>
              <a:rPr lang="en-US">
                <a:hlinkClick r:id="rId8"/>
              </a:rPr>
              <a:t>https://docs.microsoft.com/en-us/dotnet/standard/base-types/regular-expression-language-quick-reference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EBD5C-E20A-48D3-9E22-05E69D9E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76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88B4-30FA-468A-9886-A128B29C5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C# Regular expressions</a:t>
            </a:r>
            <a:br>
              <a:rPr lang="en-US"/>
            </a:br>
            <a:r>
              <a:rPr lang="en-US"/>
              <a:t>Zero to Hero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523A6-0C64-4417-994D-1B1A8360B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55697"/>
          </a:xfrm>
        </p:spPr>
        <p:txBody>
          <a:bodyPr>
            <a:normAutofit/>
          </a:bodyPr>
          <a:lstStyle/>
          <a:p>
            <a:r>
              <a:rPr lang="en-US" dirty="0"/>
              <a:t>By Avi Farah</a:t>
            </a:r>
          </a:p>
          <a:p>
            <a:r>
              <a:rPr lang="en-US" dirty="0"/>
              <a:t>: </a:t>
            </a:r>
            <a:r>
              <a:rPr lang="en-US" dirty="0">
                <a:hlinkClick r:id="rId2"/>
              </a:rPr>
              <a:t>avifarah@hotmail.com</a:t>
            </a:r>
            <a:endParaRPr lang="en-US" dirty="0"/>
          </a:p>
          <a:p>
            <a:r>
              <a:rPr lang="en-US" dirty="0"/>
              <a:t>: Avi Farah (</a:t>
            </a:r>
            <a:r>
              <a:rPr lang="en-US" dirty="0">
                <a:hlinkClick r:id="rId3"/>
              </a:rPr>
              <a:t>https://www.linkedin.com/in/avi-farah/</a:t>
            </a:r>
            <a:r>
              <a:rPr lang="en-US" dirty="0"/>
              <a:t>)</a:t>
            </a:r>
          </a:p>
          <a:p>
            <a:r>
              <a:rPr lang="en-US" dirty="0"/>
              <a:t>Code and slides     : https://github.com/avifarah/RegularExpressionsTalk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807E2-9F39-4539-89DE-6C712195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5DA1F8-985E-40E2-B37F-E6A9DDF8A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466" y="4534908"/>
            <a:ext cx="306722" cy="245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9698ED-CF19-44DF-AB7F-A14952D29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1419" y="4867120"/>
            <a:ext cx="951078" cy="2831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70E994-D111-428D-B374-5885130794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6055" y="5285064"/>
            <a:ext cx="286442" cy="30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3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2D42-2F95-4C97-BDC3-A009BB8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talk</a:t>
            </a:r>
            <a:br>
              <a:rPr lang="en-US" dirty="0"/>
            </a:br>
            <a:r>
              <a:rPr lang="en-US" sz="2800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AD6C1-F022-4CB2-9464-A2D1FE16B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40527"/>
            <a:ext cx="8596668" cy="4281321"/>
          </a:xfrm>
        </p:spPr>
        <p:txBody>
          <a:bodyPr>
            <a:noAutofit/>
          </a:bodyPr>
          <a:lstStyle/>
          <a:p>
            <a:r>
              <a:rPr lang="en-US" sz="2000" b="1" dirty="0"/>
              <a:t>Introduction: </a:t>
            </a:r>
            <a:r>
              <a:rPr lang="en-US" sz="2000" dirty="0"/>
              <a:t>What are and why use regular expressions</a:t>
            </a:r>
          </a:p>
          <a:p>
            <a:endParaRPr lang="en-US" dirty="0"/>
          </a:p>
          <a:p>
            <a:r>
              <a:rPr lang="en-US" sz="2000" b="1" dirty="0"/>
              <a:t>Syntax of RE</a:t>
            </a:r>
          </a:p>
          <a:p>
            <a:pPr lvl="1"/>
            <a:r>
              <a:rPr lang="en-US" sz="1800" b="1" dirty="0"/>
              <a:t>Match: </a:t>
            </a:r>
            <a:r>
              <a:rPr lang="en-US" sz="1800" dirty="0"/>
              <a:t>Search for string(s) that follow a pattern within a given text</a:t>
            </a:r>
          </a:p>
          <a:p>
            <a:pPr lvl="1"/>
            <a:r>
              <a:rPr lang="en-US" sz="1800" b="1" dirty="0"/>
              <a:t>Replace:   </a:t>
            </a:r>
            <a:r>
              <a:rPr lang="en-US" sz="1800" dirty="0"/>
              <a:t>Replace matched string(s) with a replacement string(s)</a:t>
            </a:r>
          </a:p>
          <a:p>
            <a:endParaRPr lang="en-US" dirty="0"/>
          </a:p>
          <a:p>
            <a:r>
              <a:rPr lang="en-US" sz="2000" b="1" dirty="0"/>
              <a:t>Advanced / Expert:   </a:t>
            </a:r>
            <a:r>
              <a:rPr lang="en-US" sz="2000" dirty="0"/>
              <a:t>Beyond the syntax--tricks, tips and examples</a:t>
            </a:r>
          </a:p>
          <a:p>
            <a:endParaRPr lang="en-US" dirty="0"/>
          </a:p>
          <a:p>
            <a:r>
              <a:rPr lang="en-US" sz="2000" b="1" dirty="0"/>
              <a:t>Last thoughts and 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BA019-0356-4882-95A7-F4EC87A7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11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5"/>
    </mc:Choice>
    <mc:Fallback xmlns="">
      <p:transition spd="slow" advTm="76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D67B8-82CB-457C-90DF-247C200F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AD83-29E0-4A8A-A420-CD89C4304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070459"/>
            <a:ext cx="9331257" cy="3609474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Introduction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will be using LINQPad for of our examples. (</a:t>
            </a:r>
            <a:r>
              <a:rPr lang="en-US" dirty="0">
                <a:hlinkClick r:id="rId3"/>
              </a:rPr>
              <a:t>http://www.linqpad.net/</a:t>
            </a:r>
            <a:r>
              <a:rPr lang="en-US" dirty="0"/>
              <a:t> or download the LINQPad program from: </a:t>
            </a:r>
            <a:r>
              <a:rPr lang="en-US" dirty="0">
                <a:hlinkClick r:id="rId4"/>
              </a:rPr>
              <a:t>http://www.linqpad.net/Download.aspx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LINQPad allows you to write an expression, statements or a program</a:t>
            </a:r>
          </a:p>
          <a:p>
            <a:pPr lvl="1"/>
            <a:r>
              <a:rPr lang="en-US" dirty="0"/>
              <a:t>Use F4 for additional libraries, NuGet packages and namespaces</a:t>
            </a:r>
          </a:p>
          <a:p>
            <a:pPr lvl="1"/>
            <a:r>
              <a:rPr lang="en-US" dirty="0"/>
              <a:t>Use F5 (or       ) to run the code in the query tab</a:t>
            </a:r>
          </a:p>
          <a:p>
            <a:pPr lvl="1"/>
            <a:r>
              <a:rPr lang="en-US" dirty="0" err="1"/>
              <a:t>Expression.</a:t>
            </a:r>
            <a:r>
              <a:rPr lang="en-US" b="1" dirty="0" err="1">
                <a:highlight>
                  <a:srgbClr val="FFFF00"/>
                </a:highlight>
              </a:rPr>
              <a:t>Dump</a:t>
            </a:r>
            <a:r>
              <a:rPr lang="en-US" b="1" dirty="0">
                <a:highlight>
                  <a:srgbClr val="FFFF00"/>
                </a:highlight>
              </a:rPr>
              <a:t>()</a:t>
            </a:r>
            <a:r>
              <a:rPr lang="en-US" dirty="0"/>
              <a:t> a built in method in </a:t>
            </a:r>
            <a:r>
              <a:rPr lang="en-US" dirty="0" err="1"/>
              <a:t>LINQPad</a:t>
            </a:r>
            <a:r>
              <a:rPr lang="en-US" dirty="0"/>
              <a:t> to display the entire structure of the expression</a:t>
            </a:r>
          </a:p>
          <a:p>
            <a:pPr lvl="1"/>
            <a:r>
              <a:rPr lang="en-US" dirty="0"/>
              <a:t>For tutorials: See Samples tab (5-minute introduction)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D72B7-099E-4DA1-8F72-F80076DE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866F39-6EC5-4B30-9E85-A85B4CB84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9002" y="0"/>
            <a:ext cx="7542998" cy="4093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216683-0468-4B0A-942A-DBC2F7CE74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9248" y="5428226"/>
            <a:ext cx="3619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5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0"/>
    </mc:Choice>
    <mc:Fallback xmlns="">
      <p:transition spd="slow" advTm="11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09AE-7446-4DE9-86C0-E10A34BE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52047-5BEA-4C24-97AA-B671AC99E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9684"/>
            <a:ext cx="8683482" cy="50482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 is a language (see: </a:t>
            </a:r>
            <a:r>
              <a:rPr lang="en-US" dirty="0">
                <a:hlinkClick r:id="rId3"/>
              </a:rPr>
              <a:t>https://docs.microsoft.com/en-us/dotnet/standard/base-types/regular-expression-language-quick-reference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 </a:t>
            </a:r>
            <a:r>
              <a:rPr lang="en-US" b="1" dirty="0"/>
              <a:t>regular expression</a:t>
            </a:r>
            <a:r>
              <a:rPr lang="en-US" dirty="0"/>
              <a:t>, </a:t>
            </a:r>
            <a:r>
              <a:rPr lang="en-US" b="1" dirty="0"/>
              <a:t>regex</a:t>
            </a:r>
            <a:r>
              <a:rPr lang="en-US" dirty="0"/>
              <a:t>, </a:t>
            </a:r>
            <a:r>
              <a:rPr lang="en-US" b="1" dirty="0" err="1"/>
              <a:t>regexp</a:t>
            </a:r>
            <a:r>
              <a:rPr lang="en-US" dirty="0"/>
              <a:t> or </a:t>
            </a:r>
            <a:r>
              <a:rPr lang="en-US" b="1" dirty="0"/>
              <a:t>rational expression</a:t>
            </a:r>
            <a:r>
              <a:rPr lang="en-US" dirty="0"/>
              <a:t> is a sequence of characters that define a </a:t>
            </a:r>
            <a:r>
              <a:rPr lang="en-US" i="1" dirty="0">
                <a:highlight>
                  <a:srgbClr val="FFFF00"/>
                </a:highlight>
              </a:rPr>
              <a:t>search pattern</a:t>
            </a:r>
            <a:r>
              <a:rPr lang="en-US" dirty="0"/>
              <a:t>. This pattern is then used to "find" or "find and replace" string(s) within a text.</a:t>
            </a:r>
          </a:p>
          <a:p>
            <a:endParaRPr lang="en-US" dirty="0"/>
          </a:p>
          <a:p>
            <a:r>
              <a:rPr lang="en-US" dirty="0"/>
              <a:t>RE is part of any modern language like Pascal, Modula-3, C, C++, C#, Java, JavaScript, Fortran, Python, R, Ruby, ML, Ada, </a:t>
            </a:r>
            <a:r>
              <a:rPr lang="en-US" b="1" i="1" u="sng" dirty="0"/>
              <a:t>Perl</a:t>
            </a:r>
            <a:r>
              <a:rPr lang="en-US" dirty="0"/>
              <a:t>, </a:t>
            </a:r>
            <a:r>
              <a:rPr lang="en-US" b="1" i="1" u="sng" dirty="0" err="1"/>
              <a:t>Posix</a:t>
            </a:r>
            <a:r>
              <a:rPr lang="en-US" b="1" i="1" u="sng" dirty="0"/>
              <a:t> (Portable Operating System Interface)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Editors like </a:t>
            </a:r>
            <a:r>
              <a:rPr lang="en-US" dirty="0" err="1"/>
              <a:t>TextPad</a:t>
            </a:r>
            <a:r>
              <a:rPr lang="en-US" dirty="0"/>
              <a:t>, Notepad++, VS Code, VS IDE, etc. use RE in order to find and replace strings within the text.  RE are integrated into utilities like grep, SED, </a:t>
            </a:r>
            <a:r>
              <a:rPr lang="en-US" dirty="0" err="1"/>
              <a:t>AWK</a:t>
            </a:r>
            <a:r>
              <a:rPr lang="en-US" dirty="0"/>
              <a:t> and other lexical analyzers</a:t>
            </a:r>
          </a:p>
          <a:p>
            <a:endParaRPr lang="en-US" dirty="0"/>
          </a:p>
          <a:p>
            <a:r>
              <a:rPr lang="en-US" dirty="0"/>
              <a:t>We will delve into regular expression as per Microsoft implementation—the Perl implementation version.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32761-0F87-42A1-8832-D1B0C563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4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895"/>
    </mc:Choice>
    <mc:Fallback xmlns="">
      <p:transition spd="slow" advTm="8489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2BE6-3444-4192-BE18-00BFA5D6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0AD2F-938C-4D72-BB15-3F4866D82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367627"/>
            <a:ext cx="8431041" cy="3880773"/>
          </a:xfrm>
        </p:spPr>
        <p:txBody>
          <a:bodyPr/>
          <a:lstStyle/>
          <a:p>
            <a:r>
              <a:rPr lang="en-US" dirty="0"/>
              <a:t>RE allow you to think about the search / replace in terms of a language as opposed to a character by character manipulation.  </a:t>
            </a:r>
          </a:p>
          <a:p>
            <a:endParaRPr lang="en-US" dirty="0"/>
          </a:p>
          <a:p>
            <a:r>
              <a:rPr lang="en-US" dirty="0"/>
              <a:t>RE frames your thinking</a:t>
            </a:r>
          </a:p>
          <a:p>
            <a:pPr lvl="1"/>
            <a:r>
              <a:rPr lang="en-US" sz="1800" dirty="0"/>
              <a:t>A mental framework allowing you to think of text in terms of patterns</a:t>
            </a:r>
          </a:p>
          <a:p>
            <a:endParaRPr lang="en-US" dirty="0"/>
          </a:p>
          <a:p>
            <a:r>
              <a:rPr lang="en-US" dirty="0"/>
              <a:t>RE specification saves you time over specifying an empirical algorithm of how to search</a:t>
            </a:r>
          </a:p>
          <a:p>
            <a:endParaRPr lang="en-US" dirty="0"/>
          </a:p>
          <a:p>
            <a:r>
              <a:rPr lang="en-US" dirty="0"/>
              <a:t>RE are less error prone than empirical algorithm specification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E12E3-CAAA-4BD2-83E3-C316700F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4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78"/>
    </mc:Choice>
    <mc:Fallback xmlns="">
      <p:transition spd="slow" advTm="3137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C26B-97AE-42E2-8874-A53A53AE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for 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D2233-DCD6-4680-B0B0-EF1B8E19B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90299"/>
            <a:ext cx="9084183" cy="4795059"/>
          </a:xfrm>
        </p:spPr>
        <p:txBody>
          <a:bodyPr>
            <a:normAutofit/>
          </a:bodyPr>
          <a:lstStyle/>
          <a:p>
            <a:r>
              <a:rPr lang="en-US" sz="2000" dirty="0"/>
              <a:t>Whenever you need to parse or lexically analyze text</a:t>
            </a:r>
          </a:p>
          <a:p>
            <a:r>
              <a:rPr lang="en-US" sz="2000" dirty="0"/>
              <a:t>When you need to modify input text</a:t>
            </a:r>
          </a:p>
          <a:p>
            <a:endParaRPr lang="en-US" dirty="0"/>
          </a:p>
          <a:p>
            <a:r>
              <a:rPr lang="en-US" sz="2000" b="1" dirty="0"/>
              <a:t>Example:  </a:t>
            </a:r>
            <a:r>
              <a:rPr lang="en-US" sz="2000" dirty="0"/>
              <a:t>Human input—allow more flexibility</a:t>
            </a:r>
          </a:p>
          <a:p>
            <a:r>
              <a:rPr lang="en-US" sz="2000" b="1" dirty="0"/>
              <a:t>Example:  </a:t>
            </a:r>
            <a:r>
              <a:rPr lang="en-US" sz="2000" dirty="0"/>
              <a:t>A textual stream from an upstream system that follows a known pattern and you need to extract information from it</a:t>
            </a:r>
          </a:p>
          <a:p>
            <a:r>
              <a:rPr lang="en-US" sz="2000" b="1" dirty="0"/>
              <a:t>Example:  </a:t>
            </a:r>
            <a:r>
              <a:rPr lang="en-US" sz="2000" dirty="0"/>
              <a:t>You need to modify a template to send to a downstream system</a:t>
            </a:r>
          </a:p>
          <a:p>
            <a:endParaRPr lang="en-US" dirty="0"/>
          </a:p>
          <a:p>
            <a:r>
              <a:rPr lang="en-US" sz="2000" b="1" dirty="0"/>
              <a:t>Antipattern</a:t>
            </a:r>
          </a:p>
          <a:p>
            <a:pPr lvl="1"/>
            <a:r>
              <a:rPr lang="en-US" sz="1800" dirty="0"/>
              <a:t>When the search is simple and rigid that you do not need the extra machinery of RE</a:t>
            </a:r>
          </a:p>
          <a:p>
            <a:pPr lvl="1"/>
            <a:r>
              <a:rPr lang="en-US" sz="1800" dirty="0"/>
              <a:t>When the information does not follow a known 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F62CD-C45E-4F66-937A-79F63807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8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287"/>
    </mc:Choice>
    <mc:Fallback xmlns="">
      <p:transition spd="slow" advTm="7328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74DF-64C5-47E2-83CC-E4DC55C0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1084975"/>
          </a:xfrm>
        </p:spPr>
        <p:txBody>
          <a:bodyPr>
            <a:normAutofit/>
          </a:bodyPr>
          <a:lstStyle/>
          <a:p>
            <a:r>
              <a:rPr lang="en-US" dirty="0"/>
              <a:t>Nomenclature</a:t>
            </a:r>
            <a:br>
              <a:rPr lang="en-US" dirty="0"/>
            </a:br>
            <a:r>
              <a:rPr lang="en-US" sz="2800" dirty="0"/>
              <a:t>Three terms: Text, Pattern, Groups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EE88B-E08F-4B0A-BC47-4B3A0C880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13811"/>
            <a:ext cx="8596668" cy="4331368"/>
          </a:xfrm>
        </p:spPr>
        <p:txBody>
          <a:bodyPr>
            <a:normAutofit/>
          </a:bodyPr>
          <a:lstStyle/>
          <a:p>
            <a:r>
              <a:rPr lang="en-US" sz="2000" u="sng" dirty="0"/>
              <a:t>Text</a:t>
            </a:r>
            <a:r>
              <a:rPr lang="en-US" sz="2000" dirty="0"/>
              <a:t>, </a:t>
            </a:r>
            <a:r>
              <a:rPr lang="en-US" sz="2000" u="sng" dirty="0"/>
              <a:t>input</a:t>
            </a:r>
            <a:r>
              <a:rPr lang="en-US" sz="2000" dirty="0"/>
              <a:t> or </a:t>
            </a:r>
            <a:r>
              <a:rPr lang="en-US" sz="2000" u="sng" dirty="0"/>
              <a:t>input-text</a:t>
            </a:r>
            <a:r>
              <a:rPr lang="en-US" sz="2000" dirty="0"/>
              <a:t> is where we will look for the </a:t>
            </a:r>
            <a:r>
              <a:rPr lang="en-US" sz="2000" u="sng" dirty="0"/>
              <a:t>pattern</a:t>
            </a:r>
            <a:r>
              <a:rPr lang="en-US" sz="2000" dirty="0"/>
              <a:t> (the string specified by the </a:t>
            </a:r>
            <a:r>
              <a:rPr lang="en-US" sz="2000" u="sng" dirty="0"/>
              <a:t>pattern</a:t>
            </a:r>
            <a:r>
              <a:rPr lang="en-US" sz="2000" dirty="0"/>
              <a:t>).</a:t>
            </a:r>
          </a:p>
          <a:p>
            <a:endParaRPr lang="en-US" sz="800" dirty="0"/>
          </a:p>
          <a:p>
            <a:r>
              <a:rPr lang="en-US" sz="2000" dirty="0"/>
              <a:t>Pattern (search pattern) is what we search for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Example: </a:t>
            </a:r>
            <a:r>
              <a:rPr lang="en-US" sz="1800" dirty="0" err="1"/>
              <a:t>DateTime</a:t>
            </a:r>
            <a:r>
              <a:rPr lang="en-US" sz="1800" dirty="0"/>
              <a:t> (MM/dd/</a:t>
            </a:r>
            <a:r>
              <a:rPr lang="en-US" sz="1800" dirty="0" err="1"/>
              <a:t>yyyy</a:t>
            </a:r>
            <a:r>
              <a:rPr lang="en-US" sz="1800" dirty="0"/>
              <a:t> </a:t>
            </a:r>
            <a:r>
              <a:rPr lang="en-US" sz="1800" dirty="0" err="1"/>
              <a:t>HH:mm</a:t>
            </a:r>
            <a:r>
              <a:rPr lang="en-US" sz="1800" dirty="0"/>
              <a:t>): </a:t>
            </a:r>
            <a:r>
              <a:rPr lang="en-US" sz="1800" dirty="0">
                <a:solidFill>
                  <a:srgbClr val="C00000"/>
                </a:solidFill>
              </a:rPr>
              <a:t>@“\d+/\d+/\d+( \d+:\d+)?”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Notice the </a:t>
            </a:r>
            <a:r>
              <a:rPr lang="en-US" sz="1800" dirty="0">
                <a:solidFill>
                  <a:srgbClr val="C00000"/>
                </a:solidFill>
              </a:rPr>
              <a:t>“@”</a:t>
            </a:r>
            <a:r>
              <a:rPr lang="en-US" sz="1800" dirty="0"/>
              <a:t> prefix, w/out the prefix: </a:t>
            </a:r>
            <a:r>
              <a:rPr lang="en-US" sz="1800" dirty="0">
                <a:solidFill>
                  <a:srgbClr val="C00000"/>
                </a:solidFill>
              </a:rPr>
              <a:t>“\\d+/\\d+/\\d+( \\d+:\\d+)?”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>There is a difference between a string character-escape and RE escape.</a:t>
            </a:r>
            <a:br>
              <a:rPr lang="en-US" sz="1800" dirty="0"/>
            </a:br>
            <a:r>
              <a:rPr lang="en-US" sz="1800" dirty="0"/>
              <a:t>Example: </a:t>
            </a:r>
            <a:r>
              <a:rPr lang="en-US" sz="1800" dirty="0">
                <a:solidFill>
                  <a:srgbClr val="C00000"/>
                </a:solidFill>
              </a:rPr>
              <a:t>“\b”</a:t>
            </a:r>
            <a:r>
              <a:rPr lang="en-US" sz="1800" dirty="0"/>
              <a:t> (backspace) and </a:t>
            </a:r>
            <a:r>
              <a:rPr lang="en-US" sz="1800" dirty="0">
                <a:solidFill>
                  <a:srgbClr val="C00000"/>
                </a:solidFill>
              </a:rPr>
              <a:t>“\\b”</a:t>
            </a:r>
            <a:r>
              <a:rPr lang="en-US" sz="1800" dirty="0"/>
              <a:t> (or </a:t>
            </a:r>
            <a:r>
              <a:rPr lang="en-US" sz="1800" dirty="0">
                <a:solidFill>
                  <a:srgbClr val="C00000"/>
                </a:solidFill>
              </a:rPr>
              <a:t>@“\b”</a:t>
            </a:r>
            <a:r>
              <a:rPr lang="en-US" sz="1800" dirty="0"/>
              <a:t>—word boundary).  Most other constructs evaluate to the same string equivalence, like </a:t>
            </a:r>
            <a:r>
              <a:rPr lang="en-US" sz="1800" dirty="0">
                <a:solidFill>
                  <a:srgbClr val="C00000"/>
                </a:solidFill>
              </a:rPr>
              <a:t>“\\n”</a:t>
            </a:r>
            <a:r>
              <a:rPr lang="en-US" sz="1800" dirty="0"/>
              <a:t> are evaluated by the RE and result in </a:t>
            </a:r>
            <a:r>
              <a:rPr lang="en-US" sz="1800" dirty="0">
                <a:solidFill>
                  <a:srgbClr val="C00000"/>
                </a:solidFill>
              </a:rPr>
              <a:t>“\n”</a:t>
            </a:r>
            <a:r>
              <a:rPr lang="en-US" sz="1800" dirty="0"/>
              <a:t>.</a:t>
            </a:r>
          </a:p>
          <a:p>
            <a:endParaRPr lang="en-US" sz="800" dirty="0"/>
          </a:p>
          <a:p>
            <a:r>
              <a:rPr lang="en-US" sz="2000" dirty="0"/>
              <a:t>Groups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Groups[0]: </a:t>
            </a:r>
            <a:r>
              <a:rPr lang="en-US" sz="1800" dirty="0">
                <a:solidFill>
                  <a:srgbClr val="C00000"/>
                </a:solidFill>
              </a:rPr>
              <a:t>@“\d+/\d+/\d+( \d+:\d+)?”</a:t>
            </a:r>
            <a:endParaRPr lang="en-US" sz="1800" dirty="0"/>
          </a:p>
          <a:p>
            <a:pPr lvl="1">
              <a:spcBef>
                <a:spcPts val="0"/>
              </a:spcBef>
            </a:pPr>
            <a:r>
              <a:rPr lang="en-US" sz="1800" dirty="0"/>
              <a:t>Groups[1]: </a:t>
            </a:r>
            <a:r>
              <a:rPr lang="en-US" sz="1800" dirty="0">
                <a:solidFill>
                  <a:srgbClr val="C00000"/>
                </a:solidFill>
              </a:rPr>
              <a:t>@“ \d+:\d+”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B0E3F-B795-4069-9FD3-5E464BCA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0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285"/>
    </mc:Choice>
    <mc:Fallback xmlns="">
      <p:transition spd="slow" advTm="242285"/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18080</TotalTime>
  <Words>5300</Words>
  <Application>Microsoft Office PowerPoint</Application>
  <PresentationFormat>Widescreen</PresentationFormat>
  <Paragraphs>463</Paragraphs>
  <Slides>37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Consolas</vt:lpstr>
      <vt:lpstr>Courier New</vt:lpstr>
      <vt:lpstr>Trebuchet MS</vt:lpstr>
      <vt:lpstr>Wingdings 3</vt:lpstr>
      <vt:lpstr>Facet</vt:lpstr>
      <vt:lpstr>C# Regular expressions Zero to Hero</vt:lpstr>
      <vt:lpstr>About me Why listen to me</vt:lpstr>
      <vt:lpstr>About you</vt:lpstr>
      <vt:lpstr>About the talk Contents</vt:lpstr>
      <vt:lpstr>Part One</vt:lpstr>
      <vt:lpstr>What are Regular Expressions</vt:lpstr>
      <vt:lpstr>Why use Regular Expressions</vt:lpstr>
      <vt:lpstr>Use case for RE</vt:lpstr>
      <vt:lpstr>Nomenclature Three terms: Text, Pattern, Groups</vt:lpstr>
      <vt:lpstr>Example of date match MM/dd/yyyy HH:mm:ss.fff</vt:lpstr>
      <vt:lpstr>Regular Expression--C# Handling Boiler plate code</vt:lpstr>
      <vt:lpstr>Match: Instance vs Static IsMatch, Matches similar interface</vt:lpstr>
      <vt:lpstr>Part two</vt:lpstr>
      <vt:lpstr>Regular Expression Language Keep in mind: var re = new Regex(pattern, RegexOptions);     var m = re.Match(text);</vt:lpstr>
      <vt:lpstr>Review and Example Keep in mind: var re = new Regex(pattern, RegexOptions);     var m = re.Match(text);</vt:lpstr>
      <vt:lpstr>Regular Expression Language Continue… Keep in mind: var re = new Regex(pattern, RegexOptions);     var m = re.Match(text);</vt:lpstr>
      <vt:lpstr>Review and Example Keep in mind: var re = new Regex(pattern, RegexOptions);     var m = re.Match(text);</vt:lpstr>
      <vt:lpstr>Regular Expression Language Continue… “Suffix”  var re = new Regex(pattern, RegexOptions);    var m = re.Match(text);</vt:lpstr>
      <vt:lpstr>Review and Example Keep in mind: var re = new Regex(pattern, RegexOptions);     var m = re.Match(text);</vt:lpstr>
      <vt:lpstr>Review Part two</vt:lpstr>
      <vt:lpstr>Part three</vt:lpstr>
      <vt:lpstr>Replace Replace code pattern:  var re = new Regex(pattern, RegexOptions);       var res = re.Replace(text, replacement);</vt:lpstr>
      <vt:lpstr>Replace continue Keep in mind: var re = new Regex(pattern, RegexOptions);     var res = re.Replace(text, replacement);</vt:lpstr>
      <vt:lpstr>Review and example Keep in mind: var re = new Regex(pattern, RegexOptions);     var res = re.Replace(text, replacement);</vt:lpstr>
      <vt:lpstr>Part four </vt:lpstr>
      <vt:lpstr>Part four  Optimization</vt:lpstr>
      <vt:lpstr>Part four Name your groups</vt:lpstr>
      <vt:lpstr>Part four Scan and Evaluation direction</vt:lpstr>
      <vt:lpstr>Part four Example 1: @“\b\d{1,2}/\d{1,2}/(\d{2}|\d{4})\b” matches more than valid dates</vt:lpstr>
      <vt:lpstr>Part four Example 4:  Template Substitution example</vt:lpstr>
      <vt:lpstr>Part four Example 2:  String as a unit</vt:lpstr>
      <vt:lpstr>Part four Example 3:  Nested constructs</vt:lpstr>
      <vt:lpstr>Multiple Captures Capture and CaptureCollection</vt:lpstr>
      <vt:lpstr>Part five</vt:lpstr>
      <vt:lpstr>Part five Last thoughts</vt:lpstr>
      <vt:lpstr>Part five References</vt:lpstr>
      <vt:lpstr>C# Regular expressions Zero to Hero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</dc:title>
  <dc:creator>Avi Farah</dc:creator>
  <cp:lastModifiedBy>Avi Farah</cp:lastModifiedBy>
  <cp:revision>484</cp:revision>
  <dcterms:created xsi:type="dcterms:W3CDTF">2018-05-05T21:45:27Z</dcterms:created>
  <dcterms:modified xsi:type="dcterms:W3CDTF">2021-03-25T02:12:25Z</dcterms:modified>
</cp:coreProperties>
</file>