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95" r:id="rId2"/>
    <p:sldId id="257" r:id="rId3"/>
    <p:sldId id="285" r:id="rId4"/>
    <p:sldId id="281" r:id="rId5"/>
    <p:sldId id="269" r:id="rId6"/>
    <p:sldId id="258" r:id="rId7"/>
    <p:sldId id="262" r:id="rId8"/>
    <p:sldId id="290" r:id="rId9"/>
    <p:sldId id="286" r:id="rId10"/>
    <p:sldId id="263" r:id="rId11"/>
    <p:sldId id="268" r:id="rId12"/>
    <p:sldId id="308" r:id="rId13"/>
    <p:sldId id="280" r:id="rId14"/>
    <p:sldId id="267" r:id="rId15"/>
    <p:sldId id="275" r:id="rId16"/>
    <p:sldId id="272" r:id="rId17"/>
    <p:sldId id="276" r:id="rId18"/>
    <p:sldId id="271" r:id="rId19"/>
    <p:sldId id="277" r:id="rId20"/>
    <p:sldId id="304" r:id="rId21"/>
    <p:sldId id="287" r:id="rId22"/>
    <p:sldId id="274" r:id="rId23"/>
    <p:sldId id="283" r:id="rId24"/>
    <p:sldId id="284" r:id="rId25"/>
    <p:sldId id="299" r:id="rId26"/>
    <p:sldId id="298" r:id="rId27"/>
    <p:sldId id="300" r:id="rId28"/>
    <p:sldId id="278" r:id="rId29"/>
    <p:sldId id="296" r:id="rId30"/>
    <p:sldId id="302" r:id="rId31"/>
    <p:sldId id="301" r:id="rId32"/>
    <p:sldId id="297" r:id="rId33"/>
    <p:sldId id="307" r:id="rId34"/>
    <p:sldId id="303" r:id="rId35"/>
    <p:sldId id="279" r:id="rId36"/>
    <p:sldId id="288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76" d="100"/>
          <a:sy n="76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 from RegualrExpressionLanguage-1.linq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penultimate example about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  <a:p>
            <a:r>
              <a:rPr lang="en-US" dirty="0"/>
              <a:t>Show: Show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first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your groups in order to avoid changing the code due to additional/removal of parentheses in the pattern</a:t>
            </a:r>
          </a:p>
          <a:p>
            <a:r>
              <a:rPr lang="en-US" dirty="0"/>
              <a:t>Show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  <a:p>
            <a:r>
              <a:rPr lang="en-US" dirty="0"/>
              <a:t>Skip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further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9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further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6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anchors-in-regular-expressions#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unicode.html#categor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rnesandnoble.com/w/mastering-regular-expressions-jeffrey-e-f-friedl/1100323112?ean=9781449332532" TargetMode="External"/><Relationship Id="rId5" Type="http://schemas.openxmlformats.org/officeDocument/2006/relationships/hyperlink" Target="http://www.regular-expressions.info/" TargetMode="External"/><Relationship Id="rId4" Type="http://schemas.openxmlformats.org/officeDocument/2006/relationships/hyperlink" Target="http://derekslager.com/blog/posts/2007/09/a-better-dotnet-regular-expression-tester.ashx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linqpad.net/Download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Regular expressions</a:t>
            </a:r>
            <a:br>
              <a:rPr lang="en-US" dirty="0"/>
            </a:br>
            <a:r>
              <a:rPr lang="en-US" dirty="0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6"/>
    </mc:Choice>
    <mc:Fallback xmlns="">
      <p:transition spd="slow" advTm="33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1"/>
            <a:ext cx="8596668" cy="60167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date match </a:t>
            </a:r>
            <a:r>
              <a:rPr lang="en-US" sz="1800" dirty="0"/>
              <a:t>MM/dd/</a:t>
            </a:r>
            <a:r>
              <a:rPr lang="en-US" sz="1800" dirty="0" err="1"/>
              <a:t>yyyy</a:t>
            </a:r>
            <a:r>
              <a:rPr lang="en-US" sz="1800" dirty="0"/>
              <a:t> </a:t>
            </a:r>
            <a:r>
              <a:rPr lang="en-US" sz="1800" dirty="0" err="1"/>
              <a:t>HH:mm:ss.fff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296883" y="1021405"/>
            <a:ext cx="106165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using</a:t>
            </a:r>
            <a:r>
              <a:rPr lang="en-US" sz="1600" dirty="0"/>
              <a:t> System;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using</a:t>
            </a:r>
            <a:r>
              <a:rPr lang="en-US" sz="1600" dirty="0"/>
              <a:t> </a:t>
            </a:r>
            <a:r>
              <a:rPr lang="en-US" sz="1600" dirty="0" err="1"/>
              <a:t>System.Text.RegularExpressions</a:t>
            </a:r>
            <a:r>
              <a:rPr lang="en-US" sz="1600" dirty="0"/>
              <a:t>;</a:t>
            </a:r>
          </a:p>
          <a:p>
            <a:r>
              <a:rPr lang="en-US" sz="800" dirty="0"/>
              <a:t> </a:t>
            </a:r>
          </a:p>
          <a:p>
            <a:r>
              <a:rPr lang="en-US" sz="1600" dirty="0">
                <a:solidFill>
                  <a:srgbClr val="002060"/>
                </a:solidFill>
              </a:rPr>
              <a:t>namespace</a:t>
            </a:r>
            <a:r>
              <a:rPr lang="en-US" sz="1600" dirty="0"/>
              <a:t> </a:t>
            </a:r>
            <a:r>
              <a:rPr lang="en-US" sz="1600" dirty="0" err="1"/>
              <a:t>RegularEx</a:t>
            </a:r>
            <a:endParaRPr lang="en-US" sz="1600" dirty="0"/>
          </a:p>
          <a:p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206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70C0"/>
                </a:solidFill>
              </a:rPr>
              <a:t>private const string </a:t>
            </a:r>
            <a:r>
              <a:rPr lang="en-US" sz="1600" dirty="0"/>
              <a:t>_pat = </a:t>
            </a:r>
            <a:r>
              <a:rPr lang="en-US" sz="16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</a:t>
            </a:r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Regex</a:t>
            </a:r>
            <a:r>
              <a:rPr lang="en-US" sz="1600" dirty="0"/>
              <a:t> _re =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2060"/>
                </a:solidFill>
              </a:rPr>
              <a:t>Regex</a:t>
            </a:r>
            <a:r>
              <a:rPr lang="en-US" sz="1600" dirty="0"/>
              <a:t>(_pat);	</a:t>
            </a:r>
            <a:r>
              <a:rPr lang="en-US" sz="1600" dirty="0">
                <a:solidFill>
                  <a:srgbClr val="008E40"/>
                </a:solidFill>
              </a:rPr>
              <a:t>// Class static </a:t>
            </a:r>
            <a:r>
              <a:rPr lang="en-US" sz="1600" dirty="0" err="1">
                <a:solidFill>
                  <a:srgbClr val="008E40"/>
                </a:solidFill>
              </a:rPr>
              <a:t>readonly</a:t>
            </a:r>
            <a:r>
              <a:rPr lang="en-US" sz="1600" dirty="0">
                <a:solidFill>
                  <a:srgbClr val="008E40"/>
                </a:solidFill>
              </a:rPr>
              <a:t> Regex variable (cached)</a:t>
            </a:r>
            <a:br>
              <a:rPr lang="en-US" sz="1600" dirty="0">
                <a:solidFill>
                  <a:srgbClr val="008E40"/>
                </a:solidFill>
              </a:rPr>
            </a:br>
            <a:endParaRPr lang="en-US" sz="800" dirty="0">
              <a:solidFill>
                <a:srgbClr val="008E40"/>
              </a:solidFill>
            </a:endParaRPr>
          </a:p>
          <a:p>
            <a:r>
              <a:rPr lang="en-US" sz="1600" dirty="0"/>
              <a:t>        </a:t>
            </a:r>
            <a:r>
              <a:rPr lang="en-US" sz="1600" dirty="0">
                <a:solidFill>
                  <a:srgbClr val="00206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void </a:t>
            </a:r>
            <a:r>
              <a:rPr lang="en-US" sz="1600" dirty="0"/>
              <a:t>Main(</a:t>
            </a:r>
            <a:r>
              <a:rPr lang="en-US" sz="1600" dirty="0">
                <a:solidFill>
                  <a:srgbClr val="002060"/>
                </a:solidFill>
              </a:rPr>
              <a:t>string</a:t>
            </a:r>
            <a:r>
              <a:rPr lang="en-US" sz="1600" dirty="0"/>
              <a:t>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var</a:t>
            </a:r>
            <a:r>
              <a:rPr lang="en-US" sz="1600" dirty="0"/>
              <a:t> text1 = </a:t>
            </a:r>
            <a:r>
              <a:rPr lang="en-US" sz="16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70C0"/>
                </a:solidFill>
              </a:rPr>
              <a:t>Match</a:t>
            </a:r>
            <a:r>
              <a:rPr lang="en-US" sz="1600" dirty="0"/>
              <a:t> </a:t>
            </a:r>
            <a:r>
              <a:rPr lang="en-US" sz="1600" dirty="0" err="1"/>
              <a:t>match</a:t>
            </a:r>
            <a:r>
              <a:rPr lang="en-US" sz="1600" dirty="0"/>
              <a:t> = _</a:t>
            </a:r>
            <a:r>
              <a:rPr lang="en-US" sz="1600" dirty="0" err="1"/>
              <a:t>re.Match</a:t>
            </a:r>
            <a:r>
              <a:rPr lang="en-US" sz="1600" dirty="0"/>
              <a:t>(text1);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if</a:t>
            </a:r>
            <a:r>
              <a:rPr lang="en-US" sz="1600" dirty="0"/>
              <a:t> (</a:t>
            </a:r>
            <a:r>
              <a:rPr lang="en-US" sz="1600" dirty="0" err="1"/>
              <a:t>match.Success</a:t>
            </a:r>
            <a:r>
              <a:rPr lang="en-US" sz="1600" dirty="0"/>
              <a:t>)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"Date time found"</a:t>
            </a:r>
            <a:r>
              <a:rPr lang="en-US" sz="1600" dirty="0"/>
              <a:t>);</a:t>
            </a:r>
            <a:endParaRPr lang="en-US" sz="1600" b="1" dirty="0"/>
          </a:p>
          <a:p>
            <a:r>
              <a:rPr lang="en-US" sz="1600" b="1" dirty="0"/>
              <a:t>            </a:t>
            </a:r>
            <a:r>
              <a:rPr lang="en-US" sz="1600" b="1" dirty="0">
                <a:solidFill>
                  <a:srgbClr val="002060"/>
                </a:solidFill>
              </a:rPr>
              <a:t>else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"Date time was not found"</a:t>
            </a:r>
            <a:r>
              <a:rPr lang="en-US" sz="1600" dirty="0"/>
              <a:t>);</a:t>
            </a:r>
          </a:p>
          <a:p>
            <a:endParaRPr lang="en-US" sz="1400" dirty="0"/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var</a:t>
            </a:r>
            <a:r>
              <a:rPr lang="en-US" sz="1600" dirty="0"/>
              <a:t> text2 = </a:t>
            </a:r>
            <a:r>
              <a:rPr lang="en-US" sz="16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rgbClr val="0070C0"/>
                </a:solidFill>
              </a:rPr>
              <a:t>MatchCollection</a:t>
            </a:r>
            <a:r>
              <a:rPr lang="en-US" sz="1600" dirty="0"/>
              <a:t> </a:t>
            </a:r>
            <a:r>
              <a:rPr lang="en-US" sz="1600" dirty="0" err="1"/>
              <a:t>ms</a:t>
            </a:r>
            <a:r>
              <a:rPr lang="en-US" sz="1600" dirty="0"/>
              <a:t> = _</a:t>
            </a:r>
            <a:r>
              <a:rPr lang="en-US" sz="1600" dirty="0" err="1"/>
              <a:t>re.Matches</a:t>
            </a:r>
            <a:r>
              <a:rPr lang="en-US" sz="1600" dirty="0"/>
              <a:t>(text2);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foreach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Match</a:t>
            </a:r>
            <a:r>
              <a:rPr lang="en-US" sz="1600" dirty="0"/>
              <a:t> m </a:t>
            </a:r>
            <a:r>
              <a:rPr lang="en-US" sz="1600" dirty="0">
                <a:solidFill>
                  <a:srgbClr val="002060"/>
                </a:solidFill>
              </a:rPr>
              <a:t>in</a:t>
            </a:r>
            <a:r>
              <a:rPr lang="en-US" sz="1600" dirty="0"/>
              <a:t> </a:t>
            </a:r>
            <a:r>
              <a:rPr lang="en-US" sz="1600" dirty="0" err="1"/>
              <a:t>ms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 err="1"/>
              <a:t>m.ToString</a:t>
            </a:r>
            <a:r>
              <a:rPr lang="en-US" sz="1600" dirty="0"/>
              <a:t>());	</a:t>
            </a:r>
            <a:r>
              <a:rPr lang="en-US" sz="1600" dirty="0">
                <a:solidFill>
                  <a:srgbClr val="008E40"/>
                </a:solidFill>
              </a:rPr>
              <a:t>// </a:t>
            </a:r>
            <a:r>
              <a:rPr lang="en-US" sz="1600" dirty="0" err="1">
                <a:solidFill>
                  <a:srgbClr val="008E40"/>
                </a:solidFill>
              </a:rPr>
              <a:t>m.Groups</a:t>
            </a:r>
            <a:r>
              <a:rPr lang="en-US" sz="16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7096872" y="5441197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43"/>
    </mc:Choice>
    <mc:Fallback xmlns="">
      <p:transition spd="slow" advTm="1296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0" y="1559292"/>
            <a:ext cx="9713576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const string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C51F-71E6-404B-9EA0-D904482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Instance vs Static</a:t>
            </a:r>
            <a:br>
              <a:rPr lang="en-US" dirty="0"/>
            </a:br>
            <a:r>
              <a:rPr lang="en-US" dirty="0" err="1"/>
              <a:t>IsMatch</a:t>
            </a:r>
            <a:r>
              <a:rPr lang="en-US" dirty="0"/>
              <a:t>, Matches similar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BC57-5F1F-4469-8F19-749CB65E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8188"/>
            <a:ext cx="10426535" cy="4138299"/>
          </a:xfrm>
        </p:spPr>
        <p:txBody>
          <a:bodyPr>
            <a:normAutofit/>
          </a:bodyPr>
          <a:lstStyle/>
          <a:p>
            <a:r>
              <a:rPr lang="en-US" sz="2000" dirty="0"/>
              <a:t>Instance methods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pattern)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Match(pattern,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RegexOptions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Match(pattern, options,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matchTimeout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  <a:p>
            <a:r>
              <a:rPr lang="en-US" sz="2000" dirty="0"/>
              <a:t>Static methods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input,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pattern)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Match(input, pattern,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RegexOptions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Match(input, pattern, options,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matchTimeout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887E-7E8D-45AA-925E-9C192C94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11578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character, except \n when RegexOptions.Multiline or RegexOptions.None is used. When RegexOptions.Singleline: “.” does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965430" cy="3336663"/>
          </a:xfrm>
        </p:spPr>
        <p:txBody>
          <a:bodyPr/>
          <a:lstStyle/>
          <a:p>
            <a:r>
              <a:rPr lang="fr-FR" sz="2000" dirty="0"/>
              <a:t>Regular Expressions are in </a:t>
            </a:r>
            <a:r>
              <a:rPr lang="fr-FR" sz="2000" dirty="0" err="1"/>
              <a:t>namespace</a:t>
            </a:r>
            <a:r>
              <a:rPr lang="fr-FR" sz="2000" dirty="0"/>
              <a:t>: </a:t>
            </a:r>
            <a:r>
              <a:rPr lang="en-US" sz="2000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sz="2000" dirty="0"/>
              <a:t>.</a:t>
            </a:r>
            <a:endParaRPr lang="fr-FR" sz="2000" dirty="0"/>
          </a:p>
          <a:p>
            <a:r>
              <a:rPr lang="fr-FR" sz="2000" dirty="0" err="1"/>
              <a:t>Capturing</a:t>
            </a:r>
            <a:r>
              <a:rPr lang="fr-FR" sz="2000" dirty="0"/>
              <a:t> </a:t>
            </a:r>
            <a:r>
              <a:rPr lang="fr-FR" sz="2000" dirty="0" err="1"/>
              <a:t>qualifiers</a:t>
            </a:r>
            <a:r>
              <a:rPr lang="fr-FR" sz="2000" dirty="0"/>
              <a:t>:		\w, \d, \s, \W, \D, \S, .</a:t>
            </a:r>
          </a:p>
          <a:p>
            <a:r>
              <a:rPr lang="fr-FR" sz="2000" dirty="0"/>
              <a:t>Non-</a:t>
            </a:r>
            <a:r>
              <a:rPr lang="fr-FR" sz="2000" dirty="0" err="1"/>
              <a:t>capturing</a:t>
            </a:r>
            <a:r>
              <a:rPr lang="fr-FR" sz="2000" dirty="0"/>
              <a:t> </a:t>
            </a:r>
            <a:r>
              <a:rPr lang="fr-FR" sz="2000" dirty="0" err="1"/>
              <a:t>qualifiers</a:t>
            </a:r>
            <a:r>
              <a:rPr lang="fr-FR" sz="2000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Example:</a:t>
            </a:r>
            <a:br>
              <a:rPr lang="fr-FR" sz="2000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66917"/>
              </p:ext>
            </p:extLst>
          </p:nvPr>
        </p:nvGraphicFramePr>
        <p:xfrm>
          <a:off x="677333" y="1824327"/>
          <a:ext cx="1136424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057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95902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530286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and “.” need not to be escaped in [].  Obviously “[” and “]” need escaping.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@“[a-hr]+”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none-empty text depending on RegexOptions.None, RegexOptions.Singleline or RegexOptions.Multiline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  String operation.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303812"/>
            <a:ext cx="9525447" cy="4102675"/>
          </a:xfrm>
        </p:spPr>
        <p:txBody>
          <a:bodyPr>
            <a:normAutofit/>
          </a:bodyPr>
          <a:lstStyle/>
          <a:p>
            <a:r>
              <a:rPr lang="fr-FR" sz="2000" dirty="0"/>
              <a:t>Non-</a:t>
            </a:r>
            <a:r>
              <a:rPr lang="fr-FR" sz="2000" dirty="0" err="1"/>
              <a:t>Capturing</a:t>
            </a:r>
            <a:r>
              <a:rPr lang="fr-FR" sz="2000" dirty="0"/>
              <a:t>:	^, $, ()</a:t>
            </a:r>
          </a:p>
          <a:p>
            <a:r>
              <a:rPr lang="fr-FR" sz="2000" dirty="0" err="1"/>
              <a:t>Character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:	[</a:t>
            </a:r>
            <a:r>
              <a:rPr lang="fr-FR" sz="2000" dirty="0" err="1"/>
              <a:t>character</a:t>
            </a:r>
            <a:r>
              <a:rPr lang="fr-FR" sz="2000" dirty="0"/>
              <a:t>-group], [^</a:t>
            </a:r>
            <a:r>
              <a:rPr lang="fr-FR" sz="2000" dirty="0" err="1"/>
              <a:t>character</a:t>
            </a:r>
            <a:r>
              <a:rPr lang="fr-FR" sz="2000" dirty="0"/>
              <a:t>-group]</a:t>
            </a:r>
          </a:p>
          <a:p>
            <a:r>
              <a:rPr lang="fr-FR" sz="2000" dirty="0"/>
              <a:t>String </a:t>
            </a:r>
            <a:r>
              <a:rPr lang="fr-FR" sz="2000" dirty="0" err="1"/>
              <a:t>level</a:t>
            </a:r>
            <a:r>
              <a:rPr lang="fr-FR" sz="2000" dirty="0"/>
              <a:t>:     	|  (the union qualifier)</a:t>
            </a:r>
            <a:br>
              <a:rPr lang="fr-FR" sz="2000" dirty="0"/>
            </a:br>
            <a:endParaRPr lang="fr-FR" sz="800" dirty="0"/>
          </a:p>
          <a:p>
            <a:r>
              <a:rPr lang="fr-FR" sz="2000" dirty="0">
                <a:hlinkClick r:id="rId3"/>
              </a:rPr>
              <a:t>https://docs.microsoft.com/en-us/dotnet/standard/base-types/anchors-in-regular-expressions#End</a:t>
            </a:r>
            <a:endParaRPr lang="fr-FR" sz="2000" dirty="0"/>
          </a:p>
          <a:p>
            <a:pPr lvl="1"/>
            <a:r>
              <a:rPr lang="fr-FR" sz="1800" b="1" dirty="0" err="1"/>
              <a:t>Gotcha</a:t>
            </a:r>
            <a:r>
              <a:rPr lang="fr-FR" sz="1800" b="1" dirty="0"/>
              <a:t>:</a:t>
            </a:r>
            <a:r>
              <a:rPr lang="fr-FR" sz="1800" dirty="0"/>
              <a:t>	To match on CRLF Microsoft </a:t>
            </a:r>
            <a:r>
              <a:rPr lang="fr-FR" sz="1800" dirty="0" err="1"/>
              <a:t>recommends</a:t>
            </a:r>
            <a:r>
              <a:rPr lang="fr-FR" sz="1800" dirty="0"/>
              <a:t> </a:t>
            </a:r>
            <a:r>
              <a:rPr lang="fr-FR" sz="1800" dirty="0" err="1"/>
              <a:t>using</a:t>
            </a:r>
            <a:r>
              <a:rPr lang="fr-FR" sz="1800" dirty="0"/>
              <a:t> the pattern </a:t>
            </a:r>
            <a:r>
              <a:rPr lang="fr-FR" sz="1800" dirty="0">
                <a:solidFill>
                  <a:srgbClr val="FF0000"/>
                </a:solidFill>
              </a:rPr>
              <a:t>@"</a:t>
            </a:r>
            <a:r>
              <a:rPr lang="en-US" sz="1800" dirty="0">
                <a:solidFill>
                  <a:srgbClr val="FF0000"/>
                </a:solidFill>
              </a:rPr>
              <a:t>\r?$</a:t>
            </a:r>
            <a:r>
              <a:rPr lang="fr-FR" sz="1800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Note: </a:t>
            </a:r>
            <a:r>
              <a:rPr lang="fr-FR" sz="1800" dirty="0">
                <a:solidFill>
                  <a:srgbClr val="FF0000"/>
                </a:solidFill>
              </a:rPr>
              <a:t>@"\n"</a:t>
            </a:r>
            <a:r>
              <a:rPr lang="fr-FR" sz="1800" dirty="0">
                <a:solidFill>
                  <a:schemeClr val="tx1"/>
                </a:solidFill>
              </a:rPr>
              <a:t> matches </a:t>
            </a:r>
            <a:r>
              <a:rPr lang="fr-FR" sz="1800" dirty="0">
                <a:solidFill>
                  <a:srgbClr val="FF0000"/>
                </a:solidFill>
              </a:rPr>
              <a:t>"\n"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irrespective</a:t>
            </a:r>
            <a:r>
              <a:rPr lang="fr-FR" sz="1800" dirty="0">
                <a:solidFill>
                  <a:schemeClr val="tx1"/>
                </a:solidFill>
              </a:rPr>
              <a:t> of </a:t>
            </a:r>
            <a:r>
              <a:rPr lang="fr-FR" sz="1800" dirty="0" err="1">
                <a:solidFill>
                  <a:schemeClr val="tx1"/>
                </a:solidFill>
              </a:rPr>
              <a:t>RegexOptions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endParaRPr lang="fr-FR" sz="800" dirty="0"/>
          </a:p>
          <a:p>
            <a:r>
              <a:rPr lang="fr-FR" sz="2000" b="1" dirty="0"/>
              <a:t>Example</a:t>
            </a:r>
            <a:br>
              <a:rPr lang="fr-FR" sz="2000" b="1" dirty="0"/>
            </a:br>
            <a:r>
              <a:rPr lang="fr-FR" sz="2000" dirty="0"/>
              <a:t>RegularExpressionLanguage-2.linq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ReO.Singleline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br>
              <a:rPr lang="en-US" dirty="0"/>
            </a:br>
            <a:r>
              <a:rPr lang="en-US" dirty="0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 dirty="0"/>
              <a:t>I have been writing code for a living for the last 30+ years</a:t>
            </a:r>
          </a:p>
          <a:p>
            <a:endParaRPr lang="en-US" dirty="0"/>
          </a:p>
          <a:p>
            <a:r>
              <a:rPr lang="en-US" dirty="0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"/>
    </mc:Choice>
    <mc:Fallback xmlns="">
      <p:transition spd="slow" advTm="16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532"/>
            <a:ext cx="9036682" cy="5498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fr-FR" sz="1800" dirty="0"/>
              <a:t>Namespace: </a:t>
            </a:r>
            <a:r>
              <a:rPr lang="en-US" sz="1800" b="1" dirty="0">
                <a:solidFill>
                  <a:srgbClr val="0070C0"/>
                </a:solidFill>
              </a:rPr>
              <a:t>System.Text.RegularExpressions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RegexOptions = RegexOptions.None)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70C0"/>
                </a:solidFill>
              </a:rPr>
              <a:t>Match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MatchCollection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Match</a:t>
            </a:r>
            <a:r>
              <a:rPr lang="en-US" dirty="0"/>
              <a:t>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887578"/>
            <a:ext cx="8763549" cy="3153783"/>
          </a:xfrm>
        </p:spPr>
        <p:txBody>
          <a:bodyPr>
            <a:normAutofit/>
          </a:bodyPr>
          <a:lstStyle/>
          <a:p>
            <a:r>
              <a:rPr lang="en-US" sz="2000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sz="2000" dirty="0"/>
              <a:t>RegularExpressionReplace-1.linq</a:t>
            </a:r>
          </a:p>
          <a:p>
            <a:endParaRPr lang="fr-FR" dirty="0"/>
          </a:p>
          <a:p>
            <a:r>
              <a:rPr lang="en-US" sz="2000" dirty="0"/>
              <a:t>..\</a:t>
            </a:r>
            <a:r>
              <a:rPr lang="en-US" sz="2000" dirty="0" err="1"/>
              <a:t>RegularExpressions</a:t>
            </a:r>
            <a:r>
              <a:rPr lang="en-US" sz="2000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9856080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z="1800" spc="10" dirty="0">
                <a:solidFill>
                  <a:srgbClr val="0070C0"/>
                </a:solidFill>
              </a:rPr>
              <a:t>var</a:t>
            </a:r>
            <a:r>
              <a:rPr lang="sv-SE" sz="1800" spc="10" dirty="0"/>
              <a:t> pattern = </a:t>
            </a:r>
            <a:r>
              <a:rPr lang="sv-SE" sz="1800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z="1800" spc="10" dirty="0"/>
              <a:t>;</a:t>
            </a:r>
            <a:br>
              <a:rPr lang="sv-SE" sz="1800" spc="10" dirty="0"/>
            </a:b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re = new </a:t>
            </a:r>
            <a:r>
              <a:rPr lang="en-US" sz="1800" spc="10" dirty="0">
                <a:solidFill>
                  <a:srgbClr val="00B0F0"/>
                </a:solidFill>
              </a:rPr>
              <a:t>Regex</a:t>
            </a:r>
            <a:r>
              <a:rPr lang="en-US" sz="1800" spc="10" dirty="0"/>
              <a:t>(pattern);</a:t>
            </a:r>
            <a:br>
              <a:rPr lang="en-US" sz="1800" spc="10" dirty="0"/>
            </a:b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res = </a:t>
            </a:r>
            <a:r>
              <a:rPr lang="en-US" sz="1800" spc="10" dirty="0" err="1"/>
              <a:t>re.Replace</a:t>
            </a:r>
            <a:r>
              <a:rPr lang="en-US" sz="1800" spc="10" dirty="0"/>
              <a:t>(text, m =&gt; {		</a:t>
            </a:r>
            <a:r>
              <a:rPr lang="en-US" sz="1800" spc="10" dirty="0">
                <a:solidFill>
                  <a:srgbClr val="00B050"/>
                </a:solidFill>
              </a:rPr>
              <a:t>// </a:t>
            </a:r>
            <a:r>
              <a:rPr lang="en-US" sz="1800" spc="10" dirty="0" err="1">
                <a:solidFill>
                  <a:srgbClr val="00B050"/>
                </a:solidFill>
              </a:rPr>
              <a:t>MatchEvaluator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nn-NO" sz="1800" spc="10" dirty="0"/>
              <a:t>var rc = </a:t>
            </a:r>
            <a:r>
              <a:rPr lang="nn-NO" sz="1800" spc="10" dirty="0">
                <a:solidFill>
                  <a:srgbClr val="00B0F0"/>
                </a:solidFill>
              </a:rPr>
              <a:t>DateTime</a:t>
            </a:r>
            <a:r>
              <a:rPr lang="nn-NO" sz="1800" spc="10" dirty="0"/>
              <a:t>.TryParse(m.ToString(), </a:t>
            </a:r>
            <a:r>
              <a:rPr lang="nn-NO" sz="1800" spc="10" dirty="0">
                <a:solidFill>
                  <a:srgbClr val="0070C0"/>
                </a:solidFill>
              </a:rPr>
              <a:t>out</a:t>
            </a:r>
            <a:r>
              <a:rPr lang="nn-NO" sz="1800" spc="10" dirty="0"/>
              <a:t> </a:t>
            </a:r>
            <a:r>
              <a:rPr lang="nn-NO" sz="1800" spc="10" dirty="0">
                <a:solidFill>
                  <a:srgbClr val="00B0F0"/>
                </a:solidFill>
              </a:rPr>
              <a:t>DateTime</a:t>
            </a:r>
            <a:r>
              <a:rPr lang="nn-NO" sz="1800" spc="10" dirty="0"/>
              <a:t> resultingDateTime);</a:t>
            </a:r>
            <a:br>
              <a:rPr lang="nn-NO" sz="1800" spc="10" dirty="0"/>
            </a:br>
            <a:r>
              <a:rPr lang="nn-NO" sz="1800" spc="10" dirty="0"/>
              <a:t>	</a:t>
            </a:r>
            <a:r>
              <a:rPr lang="en-US" sz="1800" spc="10" dirty="0"/>
              <a:t>if (!</a:t>
            </a:r>
            <a:r>
              <a:rPr lang="en-US" sz="1800" spc="10" dirty="0" err="1"/>
              <a:t>rc</a:t>
            </a:r>
            <a:r>
              <a:rPr lang="en-US" sz="1800" spc="10" dirty="0"/>
              <a:t>) </a:t>
            </a:r>
            <a:r>
              <a:rPr lang="en-US" sz="1800" spc="10" dirty="0">
                <a:solidFill>
                  <a:srgbClr val="0070C0"/>
                </a:solidFill>
              </a:rPr>
              <a:t>return</a:t>
            </a:r>
            <a:r>
              <a:rPr lang="en-US" sz="1800" spc="10" dirty="0"/>
              <a:t> </a:t>
            </a:r>
            <a:r>
              <a:rPr lang="en-US" sz="1800" spc="10" dirty="0" err="1"/>
              <a:t>m.ToString</a:t>
            </a:r>
            <a:r>
              <a:rPr lang="en-US" sz="1800" spc="10" dirty="0"/>
              <a:t>();		</a:t>
            </a:r>
            <a:r>
              <a:rPr lang="en-US" sz="1800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</a:t>
            </a:r>
            <a:r>
              <a:rPr lang="en-US" sz="1800" spc="10" dirty="0" err="1"/>
              <a:t>fmt</a:t>
            </a:r>
            <a:r>
              <a:rPr lang="en-US" sz="1800" spc="10" dirty="0"/>
              <a:t> = (</a:t>
            </a:r>
            <a:r>
              <a:rPr lang="en-US" sz="1800" spc="10" dirty="0" err="1"/>
              <a:t>m.Groups</a:t>
            </a:r>
            <a:r>
              <a:rPr lang="en-US" sz="1800" spc="10" dirty="0"/>
              <a:t>["year"].</a:t>
            </a:r>
            <a:r>
              <a:rPr lang="en-US" sz="1800" spc="10" dirty="0" err="1"/>
              <a:t>Value.Length</a:t>
            </a:r>
            <a:r>
              <a:rPr lang="en-US" sz="1800" spc="10" dirty="0"/>
              <a:t> == 2) ? </a:t>
            </a:r>
            <a:r>
              <a:rPr lang="en-US" sz="1800" spc="10" dirty="0">
                <a:solidFill>
                  <a:srgbClr val="C00000"/>
                </a:solidFill>
              </a:rPr>
              <a:t>"dd </a:t>
            </a:r>
            <a:r>
              <a:rPr lang="en-US" sz="1800" spc="10" dirty="0" err="1">
                <a:solidFill>
                  <a:srgbClr val="C00000"/>
                </a:solidFill>
              </a:rPr>
              <a:t>MMMM</a:t>
            </a:r>
            <a:r>
              <a:rPr lang="en-US" sz="1800" spc="10" dirty="0">
                <a:solidFill>
                  <a:srgbClr val="C00000"/>
                </a:solidFill>
              </a:rPr>
              <a:t> </a:t>
            </a:r>
            <a:r>
              <a:rPr lang="en-US" sz="1800" spc="10" dirty="0" err="1">
                <a:solidFill>
                  <a:srgbClr val="C00000"/>
                </a:solidFill>
              </a:rPr>
              <a:t>yy</a:t>
            </a:r>
            <a:r>
              <a:rPr lang="en-US" sz="1800" spc="10" dirty="0">
                <a:solidFill>
                  <a:srgbClr val="C00000"/>
                </a:solidFill>
              </a:rPr>
              <a:t>" : "dd </a:t>
            </a:r>
            <a:r>
              <a:rPr lang="en-US" sz="1800" spc="10" dirty="0" err="1">
                <a:solidFill>
                  <a:srgbClr val="C00000"/>
                </a:solidFill>
              </a:rPr>
              <a:t>MMMM</a:t>
            </a:r>
            <a:r>
              <a:rPr lang="en-US" sz="1800" spc="10" dirty="0">
                <a:solidFill>
                  <a:srgbClr val="C00000"/>
                </a:solidFill>
              </a:rPr>
              <a:t> </a:t>
            </a:r>
            <a:r>
              <a:rPr lang="en-US" sz="1800" spc="10" dirty="0" err="1">
                <a:solidFill>
                  <a:srgbClr val="C00000"/>
                </a:solidFill>
              </a:rPr>
              <a:t>yyyy</a:t>
            </a:r>
            <a:r>
              <a:rPr lang="en-US" sz="1800" spc="10" dirty="0">
                <a:solidFill>
                  <a:srgbClr val="C00000"/>
                </a:solidFill>
              </a:rPr>
              <a:t>"</a:t>
            </a:r>
            <a:r>
              <a:rPr lang="en-US" sz="1800" spc="10" dirty="0"/>
              <a:t>;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en-US" sz="1800" spc="10" dirty="0">
                <a:solidFill>
                  <a:srgbClr val="0070C0"/>
                </a:solidFill>
              </a:rPr>
              <a:t>return</a:t>
            </a:r>
            <a:r>
              <a:rPr lang="en-US" sz="1800" spc="10" dirty="0"/>
              <a:t> </a:t>
            </a:r>
            <a:r>
              <a:rPr lang="nn-NO" sz="1800" spc="10" dirty="0"/>
              <a:t>resultingDateTime</a:t>
            </a:r>
            <a:r>
              <a:rPr lang="en-US" sz="1800" spc="10" dirty="0"/>
              <a:t>.</a:t>
            </a:r>
            <a:r>
              <a:rPr lang="en-US" sz="1800" spc="10" dirty="0" err="1"/>
              <a:t>ToString</a:t>
            </a:r>
            <a:r>
              <a:rPr lang="en-US" sz="1800" spc="10" dirty="0"/>
              <a:t>(</a:t>
            </a:r>
            <a:r>
              <a:rPr lang="en-US" sz="1800" spc="10" dirty="0" err="1"/>
              <a:t>fmt</a:t>
            </a:r>
            <a:r>
              <a:rPr lang="en-US" sz="1800" spc="10" dirty="0"/>
              <a:t>);</a:t>
            </a:r>
            <a:br>
              <a:rPr lang="en-US" sz="1800" spc="10" dirty="0"/>
            </a:br>
            <a:r>
              <a:rPr lang="en-US" sz="1800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48250"/>
            <a:ext cx="9286063" cy="4202883"/>
          </a:xfrm>
        </p:spPr>
        <p:txBody>
          <a:bodyPr/>
          <a:lstStyle/>
          <a:p>
            <a:r>
              <a:rPr lang="en-US" sz="2000" dirty="0"/>
              <a:t>Who is this talk for</a:t>
            </a:r>
          </a:p>
          <a:p>
            <a:pPr lvl="1"/>
            <a:r>
              <a:rPr lang="en-US" sz="1800" dirty="0"/>
              <a:t>This talk is geared towards the person who knows little to none about regular expressions or the person who needs a review of RE</a:t>
            </a:r>
          </a:p>
          <a:p>
            <a:endParaRPr lang="en-US" dirty="0"/>
          </a:p>
          <a:p>
            <a:r>
              <a:rPr lang="en-US" sz="2000" dirty="0"/>
              <a:t>What will you get out of this talk</a:t>
            </a:r>
          </a:p>
          <a:p>
            <a:pPr lvl="1"/>
            <a:r>
              <a:rPr lang="en-US" sz="1800" dirty="0"/>
              <a:t>At the end of this talk you should be able to use regular expressions in your development work with confidence</a:t>
            </a:r>
          </a:p>
          <a:p>
            <a:endParaRPr lang="en-US" dirty="0"/>
          </a:p>
          <a:p>
            <a:r>
              <a:rPr lang="en-US" sz="2000" dirty="0"/>
              <a:t>Prerequisites</a:t>
            </a:r>
          </a:p>
          <a:p>
            <a:pPr lvl="1"/>
            <a:r>
              <a:rPr lang="en-US" sz="1800" dirty="0"/>
              <a:t>Familiarity with C# (RE knowledge is not a prerequisite)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"/>
    </mc:Choice>
    <mc:Fallback xmlns="">
      <p:transition spd="slow" advTm="33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559"/>
            <a:ext cx="8596668" cy="1320800"/>
          </a:xfrm>
        </p:spPr>
        <p:txBody>
          <a:bodyPr/>
          <a:lstStyle/>
          <a:p>
            <a:r>
              <a:rPr lang="en-US" dirty="0"/>
              <a:t>Multiple Captures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676"/>
            <a:ext cx="8596668" cy="4904508"/>
          </a:xfrm>
        </p:spPr>
        <p:txBody>
          <a:bodyPr>
            <a:normAutofit/>
          </a:bodyPr>
          <a:lstStyle/>
          <a:p>
            <a:r>
              <a:rPr lang="en-US" sz="2000" dirty="0" err="1"/>
              <a:t>Match.Gropus</a:t>
            </a:r>
            <a:r>
              <a:rPr lang="en-US" sz="2000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Captures	-&gt; </a:t>
            </a:r>
            <a:r>
              <a:rPr lang="en-US" sz="1800" dirty="0" err="1"/>
              <a:t>CaptureCollection</a:t>
            </a:r>
            <a:endParaRPr lang="en-US" sz="1800" dirty="0"/>
          </a:p>
          <a:p>
            <a:r>
              <a:rPr lang="en-US" sz="2000" dirty="0" err="1"/>
              <a:t>CaptureCollection</a:t>
            </a:r>
            <a:r>
              <a:rPr lang="en-US" sz="2000" dirty="0"/>
              <a:t> captures all </a:t>
            </a:r>
            <a:r>
              <a:rPr lang="en-US" sz="2000" dirty="0" err="1"/>
              <a:t>match.Groups</a:t>
            </a:r>
            <a:r>
              <a:rPr lang="en-US" sz="2000" dirty="0"/>
              <a:t>[xxx].Value</a:t>
            </a:r>
          </a:p>
          <a:p>
            <a:r>
              <a:rPr lang="en-US" sz="2000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pat = </a:t>
            </a:r>
            <a:r>
              <a:rPr lang="en-US" sz="1800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Regex(pat);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  <a:br>
              <a:rPr lang="en-US" sz="1800" dirty="0"/>
            </a:b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$"Last word: </a:t>
            </a:r>
            <a:r>
              <a:rPr lang="en-US" sz="1800" dirty="0"/>
              <a:t>{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"word"</a:t>
            </a:r>
            <a:r>
              <a:rPr lang="en-US" sz="1800" dirty="0"/>
              <a:t>].Value}</a:t>
            </a:r>
            <a:r>
              <a:rPr lang="en-US" sz="1800" dirty="0">
                <a:solidFill>
                  <a:srgbClr val="C00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$“Sentence: </a:t>
            </a:r>
            <a:r>
              <a:rPr lang="en-US" sz="1800" dirty="0"/>
              <a:t>{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“sentence"</a:t>
            </a:r>
            <a:r>
              <a:rPr lang="en-US" sz="1800" dirty="0"/>
              <a:t>].Value}</a:t>
            </a:r>
            <a:r>
              <a:rPr lang="en-US" sz="1800" dirty="0">
                <a:solidFill>
                  <a:srgbClr val="C00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>
                <a:solidFill>
                  <a:srgbClr val="0070C0"/>
                </a:solidFill>
              </a:rPr>
              <a:t>CaptureCollection</a:t>
            </a:r>
            <a:r>
              <a:rPr lang="en-US" sz="1800"/>
              <a:t> </a:t>
            </a:r>
            <a:r>
              <a:rPr lang="en-US" sz="1800" dirty="0"/>
              <a:t>cs = 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"word"</a:t>
            </a:r>
            <a:r>
              <a:rPr lang="en-US" sz="1800" dirty="0"/>
              <a:t>].Captures;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foreach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FFFF00"/>
                </a:highlight>
              </a:rPr>
              <a:t>Capture</a:t>
            </a:r>
            <a:r>
              <a:rPr lang="en-US" sz="1800" dirty="0"/>
              <a:t> c </a:t>
            </a:r>
            <a:r>
              <a:rPr lang="en-US" sz="1800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cs)</a:t>
            </a:r>
            <a:br>
              <a:rPr lang="en-US" sz="1800" dirty="0"/>
            </a:br>
            <a:r>
              <a:rPr lang="en-US" dirty="0"/>
              <a:t>	   </a:t>
            </a:r>
            <a:r>
              <a:rPr lang="en-US" sz="1800" dirty="0" err="1"/>
              <a:t>Console.WriteLine</a:t>
            </a:r>
            <a:r>
              <a:rPr lang="en-US" sz="1800" dirty="0"/>
              <a:t>(</a:t>
            </a:r>
            <a:r>
              <a:rPr lang="en-US" sz="1800" dirty="0" err="1"/>
              <a:t>c.Value</a:t>
            </a:r>
            <a:r>
              <a:rPr lang="en-US" sz="1800" dirty="0"/>
              <a:t>);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8166435" y="3901118"/>
            <a:ext cx="3091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Sentence: The silver …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261"/>
            <a:ext cx="8596668" cy="11100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5" y="1674421"/>
            <a:ext cx="9666513" cy="494013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We did </a:t>
            </a:r>
            <a:r>
              <a:rPr lang="en-US" sz="1900" b="1" u="sng" dirty="0"/>
              <a:t>not</a:t>
            </a:r>
            <a:r>
              <a:rPr lang="en-US" sz="1900" dirty="0"/>
              <a:t> cover the entire set of possibilities of RE</a:t>
            </a:r>
          </a:p>
          <a:p>
            <a:pPr lvl="1"/>
            <a:r>
              <a:rPr lang="en-US" sz="1900" dirty="0"/>
              <a:t>We did not cover the \p{xxx} and \P{xxx} (see: </a:t>
            </a:r>
            <a:r>
              <a:rPr lang="en-US" sz="1900" dirty="0">
                <a:hlinkClick r:id="rId3"/>
              </a:rPr>
              <a:t>http://www.regular-expressions.info/unicode.html#category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We did not cover some anchors or some group constructs like balancing-group</a:t>
            </a:r>
          </a:p>
          <a:p>
            <a:pPr lvl="1"/>
            <a:r>
              <a:rPr lang="en-US" sz="1900" dirty="0"/>
              <a:t>We did not cover back reference like \1 or \k&lt;name&gt;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sz="900" dirty="0"/>
          </a:p>
          <a:p>
            <a:r>
              <a:rPr lang="en-US" sz="1900" b="1" dirty="0"/>
              <a:t>Test</a:t>
            </a:r>
            <a:r>
              <a:rPr lang="en-US" sz="1900" dirty="0"/>
              <a:t> your regular expression patterns before committing them to code.  Search for “.net regular expression tester”.  Ex: </a:t>
            </a:r>
            <a:r>
              <a:rPr lang="en-US" sz="1900" dirty="0">
                <a:hlinkClick r:id="rId4"/>
              </a:rPr>
              <a:t>http://derekslager.com/blog/posts/2007/09/a-better-dotnet-regular-expression-tester.ashx</a:t>
            </a:r>
            <a:endParaRPr lang="en-US" sz="1900" dirty="0"/>
          </a:p>
          <a:p>
            <a:endParaRPr lang="en-US" sz="900" dirty="0"/>
          </a:p>
          <a:p>
            <a:r>
              <a:rPr lang="en-US" sz="1900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sz="1900" dirty="0"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rgbClr val="0070C0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sz="19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z="1900" dirty="0"/>
              <a:t>Book: Mastering Regular Expressions </a:t>
            </a:r>
            <a:r>
              <a:rPr lang="en-US" sz="1900" dirty="0">
                <a:hlinkClick r:id="rId6"/>
              </a:rPr>
              <a:t>https://www.barnesandnoble.com/w/mastering-regular-expressions-jeffrey-e-f-friedl/1100323112?ean=9781449332532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talk</a:t>
            </a:r>
            <a:br>
              <a:rPr lang="en-US" dirty="0"/>
            </a:br>
            <a:r>
              <a:rPr lang="en-US" sz="2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sz="2000" b="1" dirty="0"/>
              <a:t>Introduction: </a:t>
            </a:r>
            <a:r>
              <a:rPr lang="en-US" sz="2000" dirty="0"/>
              <a:t>What are and why use regular expressions</a:t>
            </a:r>
          </a:p>
          <a:p>
            <a:endParaRPr lang="en-US" dirty="0"/>
          </a:p>
          <a:p>
            <a:r>
              <a:rPr lang="en-US" sz="2000" b="1" dirty="0"/>
              <a:t>Syntax of RE</a:t>
            </a:r>
          </a:p>
          <a:p>
            <a:pPr lvl="1"/>
            <a:r>
              <a:rPr lang="en-US" sz="1800" b="1" dirty="0"/>
              <a:t>Match: </a:t>
            </a:r>
            <a:r>
              <a:rPr lang="en-US" sz="1800" dirty="0"/>
              <a:t>Search for string(s) that follow a pattern within a given text</a:t>
            </a:r>
          </a:p>
          <a:p>
            <a:pPr lvl="1"/>
            <a:r>
              <a:rPr lang="en-US" sz="1800" b="1" dirty="0"/>
              <a:t>Replace:   </a:t>
            </a:r>
            <a:r>
              <a:rPr lang="en-US" sz="1800" dirty="0"/>
              <a:t>Replace matched string(s) with a replacement string(s)</a:t>
            </a:r>
          </a:p>
          <a:p>
            <a:endParaRPr lang="en-US" dirty="0"/>
          </a:p>
          <a:p>
            <a:r>
              <a:rPr lang="en-US" sz="2000" b="1" dirty="0"/>
              <a:t>Advanced / Expert:   </a:t>
            </a:r>
            <a:r>
              <a:rPr lang="en-US" sz="2000" dirty="0"/>
              <a:t>Beyond the syntax--tricks, tips and examples</a:t>
            </a:r>
          </a:p>
          <a:p>
            <a:endParaRPr lang="en-US" dirty="0"/>
          </a:p>
          <a:p>
            <a:r>
              <a:rPr lang="en-US" sz="2000" b="1" dirty="0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"/>
    </mc:Choice>
    <mc:Fallback xmlns="">
      <p:transition spd="slow" advTm="7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LINQPad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LINQPad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LINQPad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95"/>
    </mc:Choice>
    <mc:Fallback xmlns="">
      <p:transition spd="slow" advTm="848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67627"/>
            <a:ext cx="8431041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78"/>
    </mc:Choice>
    <mc:Fallback xmlns="">
      <p:transition spd="slow" advTm="313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0299"/>
            <a:ext cx="9084183" cy="4795059"/>
          </a:xfrm>
        </p:spPr>
        <p:txBody>
          <a:bodyPr>
            <a:normAutofit/>
          </a:bodyPr>
          <a:lstStyle/>
          <a:p>
            <a:r>
              <a:rPr lang="en-US" sz="2000" dirty="0"/>
              <a:t>Whenever you need to parse or lexically analyze text</a:t>
            </a:r>
          </a:p>
          <a:p>
            <a:r>
              <a:rPr lang="en-US" sz="2000" dirty="0"/>
              <a:t>When you need to modify input text</a:t>
            </a:r>
          </a:p>
          <a:p>
            <a:endParaRPr lang="en-US" dirty="0"/>
          </a:p>
          <a:p>
            <a:r>
              <a:rPr lang="en-US" sz="2000" b="1" dirty="0"/>
              <a:t>Example:  </a:t>
            </a:r>
            <a:r>
              <a:rPr lang="en-US" sz="2000" dirty="0"/>
              <a:t>Human input—allow more flexibility</a:t>
            </a:r>
          </a:p>
          <a:p>
            <a:r>
              <a:rPr lang="en-US" sz="2000" b="1" dirty="0"/>
              <a:t>Example:  </a:t>
            </a:r>
            <a:r>
              <a:rPr lang="en-US" sz="2000" dirty="0"/>
              <a:t>A textual stream from an upstream system that follows a known pattern and you need to extract information from it</a:t>
            </a:r>
          </a:p>
          <a:p>
            <a:r>
              <a:rPr lang="en-US" sz="2000" b="1" dirty="0"/>
              <a:t>Example:  </a:t>
            </a:r>
            <a:r>
              <a:rPr lang="en-US" sz="2000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sz="2000" b="1" dirty="0"/>
              <a:t>Antipattern</a:t>
            </a:r>
          </a:p>
          <a:p>
            <a:pPr lvl="1"/>
            <a:r>
              <a:rPr lang="en-US" sz="1800" dirty="0"/>
              <a:t>When the search is simple and rigid that you do not need the extra machinery of RE</a:t>
            </a:r>
          </a:p>
          <a:p>
            <a:pPr lvl="1"/>
            <a:r>
              <a:rPr lang="en-US" sz="1800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7"/>
    </mc:Choice>
    <mc:Fallback xmlns="">
      <p:transition spd="slow" advTm="732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Text, Pattern,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sz="2000" u="sng" dirty="0"/>
              <a:t>Text</a:t>
            </a:r>
            <a:r>
              <a:rPr lang="en-US" sz="2000" dirty="0"/>
              <a:t>, </a:t>
            </a:r>
            <a:r>
              <a:rPr lang="en-US" sz="2000" u="sng" dirty="0"/>
              <a:t>input</a:t>
            </a:r>
            <a:r>
              <a:rPr lang="en-US" sz="2000" dirty="0"/>
              <a:t> or </a:t>
            </a:r>
            <a:r>
              <a:rPr lang="en-US" sz="2000" u="sng" dirty="0"/>
              <a:t>input-text</a:t>
            </a:r>
            <a:r>
              <a:rPr lang="en-US" sz="2000" dirty="0"/>
              <a:t> is where we will look for the </a:t>
            </a:r>
            <a:r>
              <a:rPr lang="en-US" sz="2000" u="sng" dirty="0"/>
              <a:t>pattern</a:t>
            </a:r>
            <a:r>
              <a:rPr lang="en-US" sz="2000" dirty="0"/>
              <a:t> (the string specified by the </a:t>
            </a:r>
            <a:r>
              <a:rPr lang="en-US" sz="2000" u="sng" dirty="0"/>
              <a:t>pattern</a:t>
            </a:r>
            <a:r>
              <a:rPr lang="en-US" sz="2000" dirty="0"/>
              <a:t>).</a:t>
            </a:r>
          </a:p>
          <a:p>
            <a:endParaRPr lang="en-US" sz="800" dirty="0"/>
          </a:p>
          <a:p>
            <a:r>
              <a:rPr lang="en-US" sz="2000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Example: </a:t>
            </a:r>
            <a:r>
              <a:rPr lang="en-US" sz="1800" dirty="0" err="1"/>
              <a:t>DateTime</a:t>
            </a:r>
            <a:r>
              <a:rPr lang="en-US" sz="1800" dirty="0"/>
              <a:t> (MM/dd/</a:t>
            </a:r>
            <a:r>
              <a:rPr lang="en-US" sz="1800" dirty="0" err="1"/>
              <a:t>yyyy</a:t>
            </a:r>
            <a:r>
              <a:rPr lang="en-US" sz="1800" dirty="0"/>
              <a:t> </a:t>
            </a:r>
            <a:r>
              <a:rPr lang="en-US" sz="1800" dirty="0" err="1"/>
              <a:t>HH:mm</a:t>
            </a:r>
            <a:r>
              <a:rPr lang="en-US" sz="1800" dirty="0"/>
              <a:t>):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Notice the </a:t>
            </a:r>
            <a:r>
              <a:rPr lang="en-US" sz="1800" dirty="0">
                <a:solidFill>
                  <a:srgbClr val="C00000"/>
                </a:solidFill>
              </a:rPr>
              <a:t>“@”</a:t>
            </a:r>
            <a:r>
              <a:rPr lang="en-US" sz="1800" dirty="0"/>
              <a:t> prefix, w/out the prefix: </a:t>
            </a:r>
            <a:r>
              <a:rPr lang="en-US" sz="1800" dirty="0">
                <a:solidFill>
                  <a:srgbClr val="C00000"/>
                </a:solidFill>
              </a:rPr>
              <a:t>“\\d+/\\d+/\\d+( \\d+:\\d+)?”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There is a difference between a string character-escape and RE escape.</a:t>
            </a:r>
            <a:br>
              <a:rPr lang="en-US" sz="1800" dirty="0"/>
            </a:br>
            <a:r>
              <a:rPr lang="en-US" sz="1800" dirty="0"/>
              <a:t>Example: </a:t>
            </a:r>
            <a:r>
              <a:rPr lang="en-US" sz="1800" dirty="0">
                <a:solidFill>
                  <a:srgbClr val="C00000"/>
                </a:solidFill>
              </a:rPr>
              <a:t>“\b”</a:t>
            </a:r>
            <a:r>
              <a:rPr lang="en-US" sz="1800" dirty="0"/>
              <a:t> (backspace) and </a:t>
            </a:r>
            <a:r>
              <a:rPr lang="en-US" sz="1800" dirty="0">
                <a:solidFill>
                  <a:srgbClr val="C00000"/>
                </a:solidFill>
              </a:rPr>
              <a:t>“\\b”</a:t>
            </a:r>
            <a:r>
              <a:rPr lang="en-US" sz="1800" dirty="0"/>
              <a:t> (or </a:t>
            </a:r>
            <a:r>
              <a:rPr lang="en-US" sz="1800" dirty="0">
                <a:solidFill>
                  <a:srgbClr val="C00000"/>
                </a:solidFill>
              </a:rPr>
              <a:t>@“\b”</a:t>
            </a:r>
            <a:r>
              <a:rPr lang="en-US" sz="1800" dirty="0"/>
              <a:t>—word boundary).  Most other constructs evaluate to the same string equivalence, like </a:t>
            </a:r>
            <a:r>
              <a:rPr lang="en-US" sz="1800" dirty="0">
                <a:solidFill>
                  <a:srgbClr val="C00000"/>
                </a:solidFill>
              </a:rPr>
              <a:t>“\\n”</a:t>
            </a:r>
            <a:r>
              <a:rPr lang="en-US" sz="1800" dirty="0"/>
              <a:t> are evaluated by the RE and result in </a:t>
            </a:r>
            <a:r>
              <a:rPr lang="en-US" sz="1800" dirty="0">
                <a:solidFill>
                  <a:srgbClr val="C00000"/>
                </a:solidFill>
              </a:rPr>
              <a:t>“\n”</a:t>
            </a:r>
            <a:r>
              <a:rPr lang="en-US" sz="1800" dirty="0"/>
              <a:t>.</a:t>
            </a:r>
          </a:p>
          <a:p>
            <a:endParaRPr lang="en-US" sz="800" dirty="0"/>
          </a:p>
          <a:p>
            <a:r>
              <a:rPr lang="en-US" sz="2000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285"/>
    </mc:Choice>
    <mc:Fallback xmlns="">
      <p:transition spd="slow" advTm="242285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18080</TotalTime>
  <Words>5300</Words>
  <Application>Microsoft Office PowerPoint</Application>
  <PresentationFormat>Widescreen</PresentationFormat>
  <Paragraphs>463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C# Regular expressions Zero to Hero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Text, Pattern, Groups</vt:lpstr>
      <vt:lpstr>Example of date match MM/dd/yyyy HH:mm:ss.fff</vt:lpstr>
      <vt:lpstr>Regular Expression--C# Handling Boiler plate code</vt:lpstr>
      <vt:lpstr>Match: Instance vs Static IsMatch, Matches similar interface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Multiple Captures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483</cp:revision>
  <dcterms:created xsi:type="dcterms:W3CDTF">2018-05-05T21:45:27Z</dcterms:created>
  <dcterms:modified xsi:type="dcterms:W3CDTF">2021-03-19T03:45:34Z</dcterms:modified>
</cp:coreProperties>
</file>