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6" r:id="rId5"/>
    <p:sldId id="277" r:id="rId6"/>
    <p:sldId id="259" r:id="rId7"/>
    <p:sldId id="261" r:id="rId8"/>
    <p:sldId id="278" r:id="rId9"/>
    <p:sldId id="279" r:id="rId10"/>
    <p:sldId id="280" r:id="rId11"/>
    <p:sldId id="281" r:id="rId12"/>
    <p:sldId id="288" r:id="rId13"/>
    <p:sldId id="284" r:id="rId14"/>
    <p:sldId id="287" r:id="rId15"/>
    <p:sldId id="285" r:id="rId16"/>
    <p:sldId id="282" r:id="rId17"/>
    <p:sldId id="273" r:id="rId18"/>
    <p:sldId id="286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דניאל יוחנן" initials="די" lastIdx="1" clrIdx="0">
    <p:extLst>
      <p:ext uri="{19B8F6BF-5375-455C-9EA6-DF929625EA0E}">
        <p15:presenceInfo xmlns:p15="http://schemas.microsoft.com/office/powerpoint/2012/main" userId="bffb426bb129fb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5ED"/>
    <a:srgbClr val="AB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1B98E86-E852-44A4-8A62-8AF081BC00A1}" type="datetimeFigureOut">
              <a:rPr lang="he-IL" smtClean="0"/>
              <a:t>י"ז/אב/תשפ"א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6C67862-7418-439D-A785-52AE8AF3A1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74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834DEE-D876-40B5-B3C0-1DA5DB519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19D37DF-1E84-4D74-9FC3-D73279479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89669A-2D69-4D12-BA77-A4C10EA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8797-AA93-4972-96EF-03341418C6B8}" type="datetime8">
              <a:rPr lang="he-IL" smtClean="0"/>
              <a:t>26 יולי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50A8E1-0B87-43D7-B205-521BB018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8176C0-5D87-4A97-AB58-0A6FE229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742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3EBE2E-9E10-438F-8B28-9C081631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076CFB-98C5-42BB-80D1-E5AAACEA7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D7957E-6A1B-47B2-8983-608D079D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1A00-60AA-4B8C-9ACF-FD1EF5580509}" type="datetime8">
              <a:rPr lang="he-IL" smtClean="0"/>
              <a:t>26 יולי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EFF3CA-1C06-4121-800A-CC1DD201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8A27DD-1C0B-418C-B73E-ECDFF5A8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158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ABFC3E4-0499-4DF5-8AFB-CF28BF3F6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CFA8DEF-B903-489E-A13B-3CBE03DBD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1D15A0-D8AC-4399-9549-70D8D71C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7849-0B00-4581-86B7-AEE46CAAB793}" type="datetime8">
              <a:rPr lang="he-IL" smtClean="0"/>
              <a:t>26 יולי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B06978-A0E1-44ED-BAD7-EA2B41CD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79748F-7EE6-445B-8025-6D5F8C65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3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4AD121-7F11-4600-93CB-00487631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077AD4-94D1-4B3A-A9A5-A1330247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5807ACE-7742-42AB-9433-3D6ED5DC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FA77-9789-4520-B468-8A2BD645EED3}" type="datetime8">
              <a:rPr lang="he-IL" smtClean="0"/>
              <a:t>26 יולי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A79ECA-795A-490B-88BB-6608E42B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216D12-4CAC-4B55-ABD7-78E8FB14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021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7E6961-2D01-4223-8E34-DBCB03C8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48886F-D28B-4FA6-8BFA-95B3DCA3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93C534-680D-4E00-B6E2-AB98A941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ABF-0012-44D0-AE8A-E00AA2F8FC71}" type="datetime8">
              <a:rPr lang="he-IL" smtClean="0"/>
              <a:t>26 יולי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24A0FE-8533-49B5-808E-60F6C537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8EC3D2-D2E8-4C1A-814F-71D93825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70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D01CE1-2616-4AA0-A5F7-181FC960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ABCA50-17B9-4721-967A-EDCED3392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5AF4635-6CEF-4AB3-8439-5CD64C6FF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DFEF8A1-843B-49A7-AF05-3F3B0B0B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90F2-7080-4C6F-ABF3-88D87E013AB5}" type="datetime8">
              <a:rPr lang="he-IL" smtClean="0"/>
              <a:t>26 יולי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AEFE1F-2896-4B40-B228-76FF43E4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6D8174-9A9F-4296-9110-FF7EDF42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95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BE92DC-17C3-4AC0-B35A-020C23EE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F809A2A-0F2E-47C6-95D2-F27BC661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C7CA3B2-FDB7-41B1-AD99-5A3884C4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E06DC69-2CD4-4796-8727-E7E397852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C17FB35-4CF5-489F-BEF0-64BE3B16C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6C36088-1EB3-43AD-A7BF-2206FCE8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3C4-A9D2-4BF8-ACB2-113321761E56}" type="datetime8">
              <a:rPr lang="he-IL" smtClean="0"/>
              <a:t>26 יולי 21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36A0AB3-BDE3-478A-AD86-6C9E5AAF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8C3189C-32AF-462A-A731-B26F7C31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621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C97A7C-121C-4AE6-B9CE-7C5F4C7B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64D34B1-57B8-47C7-B221-0B6F8757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6A4-5BD0-410A-9EB4-2EE49CF26DA7}" type="datetime8">
              <a:rPr lang="he-IL" smtClean="0"/>
              <a:t>26 יולי 21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1899B5A-322D-4036-9E7F-3C1A870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34BBD3-D364-4F46-BF03-CF483A9D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12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0BC5AA5-2F2D-47F6-9A43-373B6AF2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A3BD-B61D-4D86-A495-76120ECA16A1}" type="datetime8">
              <a:rPr lang="he-IL" smtClean="0"/>
              <a:t>26 יולי 21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BE7CF22-B162-414E-A8A1-2C724DD2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D4B9A5F-8E41-4CDF-BF11-C2B96DFD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27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64CBC0-B341-4481-A2B3-AD3CC900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55BDC2-5B5C-4924-923F-2F17134E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4488096-2E4C-4363-9C48-E80CC1E8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51F9E78-A55A-4CED-9384-24EAF3C4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D8CB-97EB-4D84-BA6B-82B36BE1D4B6}" type="datetime8">
              <a:rPr lang="he-IL" smtClean="0"/>
              <a:t>26 יולי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E154894-E068-4EE3-B44B-2E10F088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210F31-EAC6-4FED-A844-BEC56D0E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45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DC5292-5EB5-4697-BFBE-6D3DCC85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142AD08-AC59-413C-9198-2DDA8AD01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0FA07FE-3D63-4402-B117-7EF2C9B45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8D117C2-103B-4D03-AD85-E13EDE8E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D1-9302-43A0-88DB-2FF0CB900C4F}" type="datetime8">
              <a:rPr lang="he-IL" smtClean="0"/>
              <a:t>26 יולי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256F8B0-F93B-4F45-AA7D-242F6E0A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1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F2A2D73-233A-49E0-9DED-EA167B53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01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41000">
              <a:srgbClr val="ABC0E4"/>
            </a:gs>
            <a:gs pos="66000">
              <a:srgbClr val="ABC0E4"/>
            </a:gs>
            <a:gs pos="100000">
              <a:srgbClr val="C7D5E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EF87014-E926-474B-9FE4-C7A36C4D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31C98B0-37A5-4457-B1AC-CB95F80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81E29D-4D04-4EF0-A1A6-DF4FE1019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D63F-471A-4AF2-B5F9-AE3C8AE0ECC2}" type="datetime8">
              <a:rPr lang="he-IL" smtClean="0"/>
              <a:t>26 יולי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99E303-DA1E-49CB-9515-E1362561A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1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BC3285-3C3D-4FF5-A689-96C8250A2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1CBF7-F988-497A-8E8D-047C943B4F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291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ADDBEC0-46DD-4ABD-815B-69D07449A356}"/>
              </a:ext>
            </a:extLst>
          </p:cNvPr>
          <p:cNvSpPr txBox="1"/>
          <p:nvPr/>
        </p:nvSpPr>
        <p:spPr>
          <a:xfrm>
            <a:off x="1145059" y="378941"/>
            <a:ext cx="9984260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/>
              <a:t>Time side-channel attack</a:t>
            </a:r>
            <a:br>
              <a:rPr lang="en-US" sz="4000" dirty="0"/>
            </a:br>
            <a:br>
              <a:rPr lang="he-IL" sz="4000" dirty="0"/>
            </a:br>
            <a:r>
              <a:rPr lang="en-US" dirty="0"/>
              <a:t>By: Avi Feder &amp;&amp; Daniel Yochanan</a:t>
            </a:r>
            <a:endParaRPr lang="he-IL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D7BF2AD-C69C-4693-83F9-1AC90ACF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1</a:t>
            </a:fld>
            <a:endParaRPr lang="he-IL"/>
          </a:p>
        </p:txBody>
      </p:sp>
      <p:pic>
        <p:nvPicPr>
          <p:cNvPr id="8" name="תמונה 7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9769EBBF-35B4-4552-9DA9-8F736D33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20" y="2487385"/>
            <a:ext cx="8824338" cy="36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2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A5E32-3FDD-4B1C-B951-A5BFA7DF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RSA Timing attack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DEAF13-470B-4D56-B82D-AD3FBAB6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החלק השלישי והאחרון של הפרויקט שלנו עוסק במתקפה על מערכת</a:t>
            </a:r>
            <a:r>
              <a:rPr lang="en-US" dirty="0"/>
              <a:t>.RSA 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בחלק זה נממש מערכת </a:t>
            </a:r>
            <a:r>
              <a:rPr lang="en-US" dirty="0"/>
              <a:t>RSA</a:t>
            </a:r>
            <a:r>
              <a:rPr lang="he-IL" dirty="0"/>
              <a:t> על לוח </a:t>
            </a:r>
            <a:r>
              <a:rPr lang="en-US" dirty="0"/>
              <a:t>Arduino</a:t>
            </a:r>
            <a:r>
              <a:rPr lang="he-IL" dirty="0"/>
              <a:t> שיהיה עבורנו קופסא שחורה, שחותמת על הודעות שאנחנו שולחים אליה באמצעות המפתח הפרטי שלה.</a:t>
            </a:r>
          </a:p>
          <a:p>
            <a:pPr marL="0" indent="0">
              <a:buNone/>
            </a:pPr>
            <a:r>
              <a:rPr lang="he-IL" dirty="0"/>
              <a:t>לאחר מכן באמצעות אך ורק מדידת זמני החתימה של הודעות שונות שנשלח, נצליח למצוא ולדעת מה המפתח הפרטי של המערכת.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2CF787B-37F8-433A-820F-8F2ABCF1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10</a:t>
            </a:fld>
            <a:endParaRPr lang="he-IL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1495E93A-518E-4072-A115-A981727A9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19" b="90640" l="8871" r="89113">
                        <a14:foregroundMark x1="35081" y1="14778" x2="35081" y2="14778"/>
                        <a14:foregroundMark x1="34274" y1="13300" x2="34274" y2="13300"/>
                        <a14:foregroundMark x1="35484" y1="11330" x2="35484" y2="11330"/>
                        <a14:foregroundMark x1="31855" y1="7389" x2="33065" y2="7389"/>
                        <a14:foregroundMark x1="35887" y1="7389" x2="35887" y2="7389"/>
                        <a14:foregroundMark x1="28226" y1="9360" x2="28226" y2="9360"/>
                        <a14:foregroundMark x1="25403" y1="11330" x2="25403" y2="11330"/>
                        <a14:foregroundMark x1="24194" y1="18227" x2="24194" y2="18227"/>
                        <a14:foregroundMark x1="24194" y1="19212" x2="24194" y2="19212"/>
                        <a14:foregroundMark x1="25000" y1="16256" x2="25000" y2="16256"/>
                        <a14:foregroundMark x1="25000" y1="16256" x2="25000" y2="16115"/>
                        <a14:foregroundMark x1="29780" y1="10345" x2="30645" y2="9852"/>
                        <a14:foregroundMark x1="29096" y1="10735" x2="29780" y2="10345"/>
                        <a14:foregroundMark x1="26426" y1="12257" x2="27224" y2="11802"/>
                        <a14:foregroundMark x1="24597" y1="13300" x2="25075" y2="13028"/>
                        <a14:foregroundMark x1="37097" y1="7389" x2="37097" y2="7389"/>
                        <a14:foregroundMark x1="35887" y1="6897" x2="34677" y2="6404"/>
                        <a14:foregroundMark x1="34274" y1="5911" x2="32258" y2="5419"/>
                        <a14:foregroundMark x1="32258" y1="5419" x2="32258" y2="5419"/>
                        <a14:foregroundMark x1="42742" y1="16749" x2="42742" y2="16749"/>
                        <a14:foregroundMark x1="42742" y1="13793" x2="42742" y2="13793"/>
                        <a14:foregroundMark x1="42742" y1="11823" x2="42742" y2="11823"/>
                        <a14:foregroundMark x1="43145" y1="17241" x2="43145" y2="17241"/>
                        <a14:foregroundMark x1="42742" y1="21675" x2="42742" y2="21675"/>
                        <a14:foregroundMark x1="40323" y1="24631" x2="40323" y2="24631"/>
                        <a14:foregroundMark x1="37097" y1="38916" x2="37097" y2="38916"/>
                        <a14:foregroundMark x1="42339" y1="41379" x2="42339" y2="41379"/>
                        <a14:foregroundMark x1="42339" y1="39901" x2="42339" y2="39901"/>
                        <a14:foregroundMark x1="74597" y1="40394" x2="74597" y2="40394"/>
                        <a14:foregroundMark x1="73387" y1="33990" x2="73387" y2="33990"/>
                        <a14:foregroundMark x1="43548" y1="84729" x2="43548" y2="84729"/>
                        <a14:foregroundMark x1="46774" y1="85714" x2="46774" y2="85714"/>
                        <a14:foregroundMark x1="25806" y1="88177" x2="25806" y2="88177"/>
                        <a14:foregroundMark x1="39919" y1="13300" x2="39919" y2="13300"/>
                        <a14:foregroundMark x1="37903" y1="11330" x2="37903" y2="11330"/>
                        <a14:foregroundMark x1="35081" y1="10345" x2="35081" y2="10345"/>
                        <a14:foregroundMark x1="33065" y1="9360" x2="33065" y2="9360"/>
                        <a14:foregroundMark x1="33871" y1="8867" x2="33871" y2="8867"/>
                        <a14:foregroundMark x1="35081" y1="8867" x2="35081" y2="8867"/>
                        <a14:foregroundMark x1="35887" y1="9360" x2="35887" y2="9360"/>
                        <a14:foregroundMark x1="37097" y1="9852" x2="37097" y2="9852"/>
                        <a14:foregroundMark x1="37500" y1="9852" x2="37500" y2="9852"/>
                        <a14:foregroundMark x1="39516" y1="11823" x2="39516" y2="11823"/>
                        <a14:foregroundMark x1="39919" y1="12315" x2="39919" y2="12315"/>
                        <a14:foregroundMark x1="41129" y1="13793" x2="41129" y2="13793"/>
                        <a14:foregroundMark x1="41129" y1="15764" x2="41129" y2="15764"/>
                        <a14:foregroundMark x1="33065" y1="10345" x2="33065" y2="10345"/>
                        <a14:foregroundMark x1="33065" y1="10837" x2="33065" y2="10837"/>
                        <a14:foregroundMark x1="33065" y1="10345" x2="33065" y2="10345"/>
                        <a14:foregroundMark x1="32661" y1="10345" x2="32661" y2="10345"/>
                        <a14:foregroundMark x1="32661" y1="10345" x2="32661" y2="10345"/>
                        <a14:foregroundMark x1="31855" y1="9852" x2="31855" y2="9852"/>
                        <a14:foregroundMark x1="31855" y1="9852" x2="31855" y2="9852"/>
                        <a14:foregroundMark x1="32258" y1="9360" x2="32258" y2="9360"/>
                        <a14:foregroundMark x1="32258" y1="9360" x2="32258" y2="9360"/>
                        <a14:foregroundMark x1="32258" y1="9360" x2="32258" y2="9360"/>
                        <a14:foregroundMark x1="33065" y1="8374" x2="33065" y2="8374"/>
                        <a14:foregroundMark x1="31855" y1="8374" x2="31855" y2="8374"/>
                        <a14:foregroundMark x1="30242" y1="8374" x2="30242" y2="8374"/>
                        <a14:foregroundMark x1="29032" y1="8374" x2="29032" y2="8374"/>
                        <a14:foregroundMark x1="45161" y1="89163" x2="45161" y2="89163"/>
                        <a14:foregroundMark x1="43145" y1="89163" x2="43145" y2="89163"/>
                        <a14:foregroundMark x1="47177" y1="89163" x2="47177" y2="89163"/>
                        <a14:foregroundMark x1="45565" y1="89655" x2="45968" y2="90148"/>
                        <a14:foregroundMark x1="42339" y1="89655" x2="42339" y2="89655"/>
                        <a14:foregroundMark x1="41129" y1="90640" x2="41129" y2="90640"/>
                        <a14:foregroundMark x1="20968" y1="43842" x2="20968" y2="43842"/>
                        <a14:foregroundMark x1="29032" y1="8867" x2="29032" y2="8867"/>
                        <a14:foregroundMark x1="29839" y1="8374" x2="29839" y2="8374"/>
                        <a14:foregroundMark x1="29435" y1="8867" x2="29435" y2="8867"/>
                        <a14:foregroundMark x1="29435" y1="8374" x2="29435" y2="8374"/>
                        <a14:foregroundMark x1="28226" y1="9852" x2="28226" y2="9852"/>
                        <a14:foregroundMark x1="28226" y1="9360" x2="28226" y2="9360"/>
                        <a14:foregroundMark x1="28226" y1="9360" x2="28226" y2="9360"/>
                        <a14:foregroundMark x1="28226" y1="9360" x2="28226" y2="9360"/>
                        <a14:foregroundMark x1="28226" y1="9360" x2="28226" y2="9360"/>
                        <a14:foregroundMark x1="28226" y1="9360" x2="28226" y2="9360"/>
                        <a14:foregroundMark x1="28226" y1="9360" x2="28226" y2="9360"/>
                        <a14:foregroundMark x1="28226" y1="9360" x2="28226" y2="9360"/>
                        <a14:foregroundMark x1="28226" y1="9360" x2="28226" y2="9360"/>
                        <a14:foregroundMark x1="28226" y1="9360" x2="28226" y2="9360"/>
                        <a14:foregroundMark x1="27419" y1="9360" x2="27419" y2="9360"/>
                        <a14:foregroundMark x1="27419" y1="9360" x2="27419" y2="9360"/>
                        <a14:foregroundMark x1="27419" y1="9360" x2="27419" y2="9360"/>
                        <a14:foregroundMark x1="27823" y1="8867" x2="27823" y2="8867"/>
                        <a14:foregroundMark x1="27823" y1="8867" x2="27823" y2="8867"/>
                        <a14:foregroundMark x1="29839" y1="8867" x2="29839" y2="8867"/>
                        <a14:foregroundMark x1="27823" y1="11823" x2="27823" y2="11823"/>
                        <a14:foregroundMark x1="27823" y1="12315" x2="27823" y2="12315"/>
                        <a14:foregroundMark x1="25403" y1="12808" x2="25403" y2="12808"/>
                        <a14:foregroundMark x1="25806" y1="12808" x2="25806" y2="12808"/>
                        <a14:foregroundMark x1="30645" y1="9360" x2="30645" y2="9360"/>
                        <a14:foregroundMark x1="30645" y1="8867" x2="30645" y2="8867"/>
                        <a14:foregroundMark x1="30645" y1="8374" x2="30645" y2="8374"/>
                        <a14:backgroundMark x1="43145" y1="12315" x2="43145" y2="12315"/>
                        <a14:backgroundMark x1="42339" y1="9852" x2="42339" y2="9852"/>
                        <a14:backgroundMark x1="39112" y1="8374" x2="38306" y2="7882"/>
                        <a14:backgroundMark x1="39919" y1="8867" x2="39112" y2="8374"/>
                        <a14:backgroundMark x1="35887" y1="5419" x2="35081" y2="5419"/>
                        <a14:backgroundMark x1="34274" y1="5419" x2="34274" y2="5419"/>
                        <a14:backgroundMark x1="29839" y1="5419" x2="28226" y2="5911"/>
                        <a14:backgroundMark x1="25403" y1="6404" x2="25403" y2="6404"/>
                        <a14:backgroundMark x1="22984" y1="12315" x2="22984" y2="12315"/>
                        <a14:backgroundMark x1="22581" y1="15271" x2="22581" y2="15271"/>
                        <a14:backgroundMark x1="24194" y1="12808" x2="24194" y2="12808"/>
                        <a14:backgroundMark x1="27151" y1="8374" x2="28226" y2="7389"/>
                        <a14:backgroundMark x1="26613" y1="8867" x2="27151" y2="8374"/>
                        <a14:backgroundMark x1="29435" y1="6897" x2="31048" y2="6404"/>
                        <a14:backgroundMark x1="34677" y1="4926" x2="34677" y2="4926"/>
                        <a14:backgroundMark x1="34677" y1="6404" x2="34677" y2="6404"/>
                        <a14:backgroundMark x1="32258" y1="5419" x2="32258" y2="5419"/>
                        <a14:backgroundMark x1="24597" y1="11823" x2="24597" y2="11823"/>
                        <a14:backgroundMark x1="25000" y1="11823" x2="25000" y2="11823"/>
                        <a14:backgroundMark x1="25403" y1="9360" x2="25403" y2="9360"/>
                        <a14:backgroundMark x1="25403" y1="10345" x2="25403" y2="10345"/>
                        <a14:backgroundMark x1="33065" y1="5911" x2="33065" y2="5911"/>
                        <a14:backgroundMark x1="37500" y1="6404" x2="37500" y2="6404"/>
                        <a14:backgroundMark x1="36290" y1="5911" x2="36290" y2="5911"/>
                        <a14:backgroundMark x1="36290" y1="6897" x2="36290" y2="6897"/>
                        <a14:backgroundMark x1="37097" y1="6897" x2="37097" y2="6897"/>
                        <a14:backgroundMark x1="39113" y1="8867" x2="39113" y2="8867"/>
                        <a14:backgroundMark x1="43548" y1="13793" x2="43548" y2="13793"/>
                        <a14:backgroundMark x1="42339" y1="13300" x2="42339" y2="13300"/>
                        <a14:backgroundMark x1="43548" y1="16256" x2="43548" y2="16256"/>
                        <a14:backgroundMark x1="43145" y1="14286" x2="43145" y2="14286"/>
                        <a14:backgroundMark x1="42742" y1="14286" x2="42742" y2="14286"/>
                        <a14:backgroundMark x1="43145" y1="17241" x2="43145" y2="17241"/>
                        <a14:backgroundMark x1="43145" y1="22167" x2="43145" y2="22167"/>
                        <a14:backgroundMark x1="35484" y1="6897" x2="35484" y2="6897"/>
                        <a14:backgroundMark x1="32661" y1="6897" x2="32661" y2="6897"/>
                        <a14:backgroundMark x1="31855" y1="6897" x2="31855" y2="6897"/>
                        <a14:backgroundMark x1="33871" y1="6897" x2="33871" y2="6897"/>
                        <a14:backgroundMark x1="33468" y1="7389" x2="33468" y2="7389"/>
                        <a14:backgroundMark x1="34274" y1="74384" x2="34274" y2="74384"/>
                        <a14:backgroundMark x1="23387" y1="56158" x2="23387" y2="56158"/>
                        <a14:backgroundMark x1="27016" y1="42365" x2="27016" y2="42365"/>
                        <a14:backgroundMark x1="43145" y1="91626" x2="43145" y2="91626"/>
                        <a14:backgroundMark x1="45161" y1="90148" x2="45161" y2="90148"/>
                        <a14:backgroundMark x1="40323" y1="90148" x2="40323" y2="90148"/>
                        <a14:backgroundMark x1="43145" y1="89655" x2="43145" y2="89655"/>
                        <a14:backgroundMark x1="41935" y1="90148" x2="41935" y2="90148"/>
                        <a14:backgroundMark x1="45968" y1="90148" x2="45968" y2="90148"/>
                        <a14:backgroundMark x1="47984" y1="90148" x2="47984" y2="90148"/>
                        <a14:backgroundMark x1="46371" y1="88670" x2="46371" y2="88670"/>
                        <a14:backgroundMark x1="47177" y1="89655" x2="47177" y2="89655"/>
                        <a14:backgroundMark x1="45565" y1="89655" x2="45565" y2="89655"/>
                        <a14:backgroundMark x1="42339" y1="90148" x2="42339" y2="90148"/>
                        <a14:backgroundMark x1="44758" y1="89655" x2="44758" y2="89655"/>
                        <a14:backgroundMark x1="42339" y1="89655" x2="42339" y2="89655"/>
                        <a14:backgroundMark x1="28226" y1="7882" x2="28226" y2="7882"/>
                        <a14:backgroundMark x1="30645" y1="7389" x2="30645" y2="7389"/>
                        <a14:backgroundMark x1="29435" y1="7389" x2="29435" y2="7389"/>
                        <a14:backgroundMark x1="29032" y1="7882" x2="29032" y2="7882"/>
                        <a14:backgroundMark x1="27823" y1="8867" x2="27823" y2="8867"/>
                        <a14:backgroundMark x1="26613" y1="9852" x2="26613" y2="9852"/>
                        <a14:backgroundMark x1="29839" y1="7882" x2="29839" y2="7882"/>
                        <a14:backgroundMark x1="31452" y1="7389" x2="31452" y2="7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6783"/>
            <a:ext cx="3536373" cy="2894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437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A5E32-3FDD-4B1C-B951-A5BFA7DF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7418"/>
            <a:ext cx="10515600" cy="1325563"/>
          </a:xfrm>
        </p:spPr>
        <p:txBody>
          <a:bodyPr/>
          <a:lstStyle/>
          <a:p>
            <a:r>
              <a:rPr lang="he-IL" dirty="0"/>
              <a:t>כיצד עובדת מערכת הצפנה </a:t>
            </a:r>
            <a:r>
              <a:rPr lang="en-US" dirty="0"/>
              <a:t>RSA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2DEAF13-470B-4D56-B82D-AD3FBAB67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4276"/>
                <a:ext cx="10515600" cy="460268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he-IL" dirty="0"/>
                  <a:t>במערכת </a:t>
                </a:r>
                <a:r>
                  <a:rPr lang="en-US" dirty="0"/>
                  <a:t>RSA</a:t>
                </a:r>
                <a:r>
                  <a:rPr lang="he-IL" dirty="0"/>
                  <a:t> יש שני מפתחות א-סימטריים, אחד פרטי - </a:t>
                </a:r>
                <a:r>
                  <a:rPr lang="en-US" dirty="0"/>
                  <a:t>d</a:t>
                </a:r>
                <a:r>
                  <a:rPr lang="he-IL" dirty="0"/>
                  <a:t> ואחד ציבורי - </a:t>
                </a:r>
                <a:r>
                  <a:rPr lang="en-US" dirty="0"/>
                  <a:t>e</a:t>
                </a:r>
                <a:r>
                  <a:rPr lang="he-IL" dirty="0"/>
                  <a:t>. והכל בעולם מודולו </a:t>
                </a:r>
                <a:r>
                  <a:rPr lang="en-US" dirty="0"/>
                  <a:t>n</a:t>
                </a:r>
                <a:r>
                  <a:rPr lang="he-IL" dirty="0"/>
                  <a:t>.</a:t>
                </a:r>
              </a:p>
              <a:p>
                <a:pPr marL="0" indent="0" algn="just">
                  <a:buNone/>
                </a:pPr>
                <a:r>
                  <a:rPr lang="he-IL" dirty="0"/>
                  <a:t>בשביל לחתום על הודעה </a:t>
                </a:r>
                <a:r>
                  <a:rPr lang="en-US" dirty="0"/>
                  <a:t>m</a:t>
                </a:r>
                <a:r>
                  <a:rPr lang="he-IL" dirty="0"/>
                  <a:t>, לוח ה</a:t>
                </a:r>
                <a:r>
                  <a:rPr lang="en-US" dirty="0"/>
                  <a:t> Arduino</a:t>
                </a:r>
                <a:r>
                  <a:rPr lang="he-IL" dirty="0"/>
                  <a:t>מבצע את הפעולה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b="0" dirty="0"/>
              </a:p>
              <a:p>
                <a:pPr marL="0" indent="0" algn="just">
                  <a:buNone/>
                </a:pPr>
                <a:r>
                  <a:rPr lang="he-IL" dirty="0"/>
                  <a:t>באמצעות </a:t>
                </a:r>
                <a:r>
                  <a:rPr lang="en-US" dirty="0"/>
                  <a:t>Repeated Squaring</a:t>
                </a:r>
                <a:r>
                  <a:rPr lang="he-IL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/>
                  <a:t>Repeated Squaring</a:t>
                </a:r>
                <a:r>
                  <a:rPr lang="he-IL" dirty="0"/>
                  <a:t> היא שיטה לביצוע </a:t>
                </a:r>
                <a:r>
                  <a:rPr lang="en-US" dirty="0"/>
                  <a:t> modular exponent</a:t>
                </a:r>
                <a:r>
                  <a:rPr lang="he-IL" dirty="0"/>
                  <a:t>(פעולת החזקה </a:t>
                </a:r>
                <a:r>
                  <a:rPr lang="he-IL" dirty="0" err="1"/>
                  <a:t>והמודולו</a:t>
                </a:r>
                <a:r>
                  <a:rPr lang="he-IL" dirty="0"/>
                  <a:t>) בצורה יעילה.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he-IL" dirty="0"/>
                  <a:t>בשיטה זו אנו ממירים את </a:t>
                </a:r>
                <a:r>
                  <a:rPr lang="en-US" dirty="0"/>
                  <a:t>d</a:t>
                </a:r>
                <a:r>
                  <a:rPr lang="he-IL" dirty="0"/>
                  <a:t> (המפתח הפרטי) למספר בינארי ואז עוברים ביט ביט משמאל לימין.</a:t>
                </a:r>
              </a:p>
              <a:p>
                <a:pPr marL="0" indent="0" algn="just">
                  <a:buNone/>
                </a:pPr>
                <a:r>
                  <a:rPr lang="he-IL" dirty="0"/>
                  <a:t>בכל ביט אנו נעלה את </a:t>
                </a:r>
                <a:r>
                  <a:rPr lang="en-US" dirty="0"/>
                  <a:t>m</a:t>
                </a:r>
                <a:r>
                  <a:rPr lang="he-IL" dirty="0"/>
                  <a:t> בריבוע. ובנוסף, אם הביט הינו 1, נכפיל את הערך שקיבלנו עם ההודעה המקורית. </a:t>
                </a:r>
              </a:p>
              <a:p>
                <a:pPr marL="0" indent="0" algn="just">
                  <a:buNone/>
                </a:pPr>
                <a:r>
                  <a:rPr lang="he-IL" dirty="0"/>
                  <a:t>כמובן שבכל </a:t>
                </a:r>
                <a:r>
                  <a:rPr lang="he-IL" dirty="0" err="1"/>
                  <a:t>איטרציה</a:t>
                </a:r>
                <a:r>
                  <a:rPr lang="he-IL" dirty="0"/>
                  <a:t> (כאשר סורקים את הביטים משמאל לימין) מבצעים הפחתה (</a:t>
                </a:r>
                <a:r>
                  <a:rPr lang="en-US" dirty="0"/>
                  <a:t>%n</a:t>
                </a:r>
                <a:r>
                  <a:rPr lang="he-IL" dirty="0"/>
                  <a:t>) במידת הצורך כדי </a:t>
                </a:r>
                <a:r>
                  <a:rPr lang="he-IL" dirty="0" err="1"/>
                  <a:t>להשאר</a:t>
                </a:r>
                <a:r>
                  <a:rPr lang="he-IL" dirty="0"/>
                  <a:t> בעולם </a:t>
                </a:r>
                <a:r>
                  <a:rPr lang="he-IL" dirty="0" err="1"/>
                  <a:t>המודולו</a:t>
                </a:r>
                <a:r>
                  <a:rPr lang="he-IL" dirty="0"/>
                  <a:t> </a:t>
                </a:r>
                <a:r>
                  <a:rPr lang="en-US" dirty="0"/>
                  <a:t>n</a:t>
                </a:r>
                <a:r>
                  <a:rPr lang="he-IL" dirty="0"/>
                  <a:t>.</a:t>
                </a:r>
              </a:p>
              <a:p>
                <a:pPr marL="0" indent="0" algn="just">
                  <a:buNone/>
                </a:pPr>
                <a:r>
                  <a:rPr lang="he-IL" dirty="0"/>
                  <a:t>ההפחתה הזאת היא נקודת החולשה של המערכת שננצל במתקפה. 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2DEAF13-470B-4D56-B82D-AD3FBAB67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4276"/>
                <a:ext cx="10515600" cy="4602687"/>
              </a:xfrm>
              <a:blipFill>
                <a:blip r:embed="rId2"/>
                <a:stretch>
                  <a:fillRect l="-1681" t="-3179" r="-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2CF787B-37F8-433A-820F-8F2ABCF1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98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2DEAF13-470B-4D56-B82D-AD3FBAB67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84415"/>
                <a:ext cx="10515600" cy="5126697"/>
              </a:xfrm>
            </p:spPr>
            <p:txBody>
              <a:bodyPr>
                <a:noAutofit/>
              </a:bodyPr>
              <a:lstStyle/>
              <a:p>
                <a:pPr marL="0" indent="0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e-IL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נראה דוגמה כיצד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Repeated Squaring</a:t>
                </a:r>
                <a:r>
                  <a:rPr lang="he-IL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הופך לנו את הפעולה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12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45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𝑚𝑜𝑑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40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he-IL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לפעולה פשוטה: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indent="0" algn="l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12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45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 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3657261988008837196714082302655030834027437228032</m:t>
                    </m:r>
                  </m:oMath>
                </a14:m>
                <a:r>
                  <a:rPr lang="en-US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3657261988008837196714082302655030834027437228032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𝑚𝑜𝑑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40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32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indent="0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e-IL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נפעל בצורה כזאת:</a:t>
                </a:r>
              </a:p>
              <a:p>
                <a:pPr marL="0" indent="0" algn="r" rtl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12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45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𝑚𝑜𝑑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r" rtl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45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10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101101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r" rtl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12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14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4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24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𝑚𝑜𝑑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r" rtl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24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12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6912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32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𝑚𝑜𝑑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r" rtl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32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12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12288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8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𝑚𝑜𝑑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r" rtl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8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64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24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𝑚𝑜𝑑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r" rtl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24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12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6912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32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𝑚𝑜𝑑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40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2DEAF13-470B-4D56-B82D-AD3FBAB67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84415"/>
                <a:ext cx="10515600" cy="5126697"/>
              </a:xfrm>
              <a:blipFill>
                <a:blip r:embed="rId2"/>
                <a:stretch>
                  <a:fillRect t="-595" r="-6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2CF787B-37F8-433A-820F-8F2ABCF1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12</a:t>
            </a:fld>
            <a:endParaRPr lang="he-IL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FB56069D-7829-4A6A-9C58-476D9A348626}"/>
              </a:ext>
            </a:extLst>
          </p:cNvPr>
          <p:cNvSpPr txBox="1">
            <a:spLocks/>
          </p:cNvSpPr>
          <p:nvPr/>
        </p:nvSpPr>
        <p:spPr>
          <a:xfrm>
            <a:off x="838199" y="4012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Repeated Squaring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955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A5E32-3FDD-4B1C-B951-A5BFA7DF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126"/>
          </a:xfrm>
        </p:spPr>
        <p:txBody>
          <a:bodyPr/>
          <a:lstStyle/>
          <a:p>
            <a:r>
              <a:rPr lang="he-IL" dirty="0"/>
              <a:t>הרעיון מאחורי ההתקפה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2DEAF13-470B-4D56-B82D-AD3FBAB67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449" y="1442301"/>
                <a:ext cx="10703351" cy="491405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he-IL" dirty="0"/>
                  <a:t>נניח שנמצא </a:t>
                </a:r>
                <a:r>
                  <a:rPr lang="en-US" dirty="0"/>
                  <a:t> Y, Z</a:t>
                </a:r>
                <a:r>
                  <a:rPr lang="he-IL" dirty="0"/>
                  <a:t>כך שמתקיים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וגם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he-IL" dirty="0"/>
                  <a:t>כלומר, </a:t>
                </a:r>
                <a:r>
                  <a:rPr lang="en-US" dirty="0"/>
                  <a:t>Y</a:t>
                </a:r>
                <a:r>
                  <a:rPr lang="he-IL" dirty="0"/>
                  <a:t> לא יצטרך הפחתה גם אם נעלה אותו בריבוע ונכפיל בערך המקורי שלו (כלומר נעלה בשלישית).</a:t>
                </a:r>
              </a:p>
              <a:p>
                <a:pPr marL="0" indent="0" algn="just">
                  <a:buNone/>
                </a:pPr>
                <a:r>
                  <a:rPr lang="he-IL" dirty="0"/>
                  <a:t>ולעומת זאת, </a:t>
                </a:r>
                <a:r>
                  <a:rPr lang="en-US" dirty="0"/>
                  <a:t>Z</a:t>
                </a:r>
                <a:r>
                  <a:rPr lang="he-IL" dirty="0"/>
                  <a:t> לא יצטרך הפחתה רק אם נעלה אותו בריבוע. אבל ברגע שנכפיל אותו אח"כ בערך המקורי שלו (כלומר נעלה בשלישית) הוא יצטרך הפחתה.</a:t>
                </a:r>
              </a:p>
              <a:p>
                <a:pPr marL="0" indent="0" algn="just">
                  <a:buNone/>
                </a:pPr>
                <a:r>
                  <a:rPr lang="he-IL" dirty="0"/>
                  <a:t>את שתי ההודעות האלו נשלח ל</a:t>
                </a:r>
                <a:r>
                  <a:rPr lang="en-US" dirty="0"/>
                  <a:t>Arduino</a:t>
                </a:r>
                <a:r>
                  <a:rPr lang="he-IL" dirty="0"/>
                  <a:t> על מנת שיחתום אותם עם המפתח הפרטי שלו.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2DEAF13-470B-4D56-B82D-AD3FBAB67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449" y="1442301"/>
                <a:ext cx="10703351" cy="4914050"/>
              </a:xfrm>
              <a:blipFill>
                <a:blip r:embed="rId2"/>
                <a:stretch>
                  <a:fillRect l="-2164" t="-2481" r="-11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2CF787B-37F8-433A-820F-8F2ABCF1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23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A5E32-3FDD-4B1C-B951-A5BFA7DF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126"/>
          </a:xfrm>
        </p:spPr>
        <p:txBody>
          <a:bodyPr/>
          <a:lstStyle/>
          <a:p>
            <a:r>
              <a:rPr lang="he-IL" dirty="0"/>
              <a:t>הרעיון מאחורי ההתקפה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DEAF13-470B-4D56-B82D-AD3FBAB6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1953061"/>
            <a:ext cx="10703351" cy="39508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e-IL" dirty="0"/>
              <a:t>כעת לאחר ששלחנו את ההודעות לחתימה, אנו מתחלקים לשני מקרים: </a:t>
            </a:r>
          </a:p>
          <a:p>
            <a:pPr marL="0" indent="0" algn="just">
              <a:buNone/>
            </a:pPr>
            <a:r>
              <a:rPr lang="he-IL" u="sng" dirty="0"/>
              <a:t>במקרה הראשון</a:t>
            </a:r>
            <a:r>
              <a:rPr lang="he-IL" dirty="0"/>
              <a:t> – הביט הוא 1, לכן נצטרך להכפיל את ההודעה הנחתמת בהודעה המקורית ולא רק להעלות אותה בריבוע.</a:t>
            </a:r>
          </a:p>
          <a:p>
            <a:pPr marL="0" indent="0" algn="just">
              <a:buNone/>
            </a:pPr>
            <a:r>
              <a:rPr lang="he-IL" dirty="0"/>
              <a:t>במקרה כזה, הודעה </a:t>
            </a:r>
            <a:r>
              <a:rPr lang="en-US" dirty="0"/>
              <a:t>Z</a:t>
            </a:r>
            <a:r>
              <a:rPr lang="he-IL" dirty="0"/>
              <a:t> תרוץ יותר זמן. כי כאשר מעלים את </a:t>
            </a:r>
            <a:r>
              <a:rPr lang="en-US" dirty="0"/>
              <a:t>Z</a:t>
            </a:r>
            <a:r>
              <a:rPr lang="he-IL" dirty="0"/>
              <a:t> בשלישית נצטרך לבצע גם הפחתה לעומת </a:t>
            </a:r>
            <a:r>
              <a:rPr lang="en-US" dirty="0"/>
              <a:t>Y</a:t>
            </a:r>
            <a:r>
              <a:rPr lang="he-IL" dirty="0"/>
              <a:t> שלא.</a:t>
            </a:r>
          </a:p>
          <a:p>
            <a:pPr marL="0" indent="0" algn="just">
              <a:buNone/>
            </a:pPr>
            <a:r>
              <a:rPr lang="he-IL" u="sng" dirty="0"/>
              <a:t>במקרה שני</a:t>
            </a:r>
            <a:r>
              <a:rPr lang="he-IL" dirty="0"/>
              <a:t> – הביט הוא 0, לכן נצטרך רק להעלות את ההודעה הנחתמת בריבוע, בלי להכפיל את ההודעה הנחתמת בהודעה המקורית .</a:t>
            </a:r>
          </a:p>
          <a:p>
            <a:pPr marL="0" indent="0" algn="just">
              <a:buNone/>
            </a:pPr>
            <a:r>
              <a:rPr lang="he-IL" dirty="0"/>
              <a:t>במקרה כזה שתי ההודעות ירוצו באותו זמן מכיוון ששתיהן לא יצטרכו הפחתה.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2CF787B-37F8-433A-820F-8F2ABCF1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14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AF22978-AB08-4746-97EF-0712B2FDA499}"/>
                  </a:ext>
                </a:extLst>
              </p:cNvPr>
              <p:cNvSpPr txBox="1"/>
              <p:nvPr/>
            </p:nvSpPr>
            <p:spPr>
              <a:xfrm>
                <a:off x="838200" y="718606"/>
                <a:ext cx="2789548" cy="132343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2000" dirty="0"/>
                  <a:t>תזכורת: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/>
                  <a:t> ו-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endParaRPr lang="he-IL" sz="2000" dirty="0"/>
              </a:p>
              <a:p>
                <a:endParaRPr lang="he-IL" sz="2000" dirty="0"/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AF22978-AB08-4746-97EF-0712B2FD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18606"/>
                <a:ext cx="2789548" cy="1323439"/>
              </a:xfrm>
              <a:prstGeom prst="rect">
                <a:avLst/>
              </a:prstGeom>
              <a:blipFill>
                <a:blip r:embed="rId2"/>
                <a:stretch>
                  <a:fillRect t="-2304" r="-21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39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A5E32-3FDD-4B1C-B951-A5BFA7DF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618"/>
          </a:xfrm>
        </p:spPr>
        <p:txBody>
          <a:bodyPr/>
          <a:lstStyle/>
          <a:p>
            <a:r>
              <a:rPr lang="he-IL" dirty="0"/>
              <a:t>הרעיון מאחורי ההתקפה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DEAF13-470B-4D56-B82D-AD3FBAB6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56"/>
            <a:ext cx="10515600" cy="420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כעת, לאחר שנשלח את ההודעות ונדע מהם זמני הריצה שלוקח לחתום אותן, נוכל להשוות בין זמני הריצה של </a:t>
            </a:r>
            <a:r>
              <a:rPr lang="en-US" dirty="0"/>
              <a:t>Y</a:t>
            </a:r>
            <a:r>
              <a:rPr lang="he-IL" dirty="0"/>
              <a:t> ו</a:t>
            </a:r>
            <a:r>
              <a:rPr lang="en-US" dirty="0"/>
              <a:t>Z</a:t>
            </a:r>
            <a:r>
              <a:rPr lang="he-IL" dirty="0"/>
              <a:t>, ואם הם פחות או יותר שווים נדע שהביט הבא הוא 0 (כי לא הייתה הפחתה להודעה </a:t>
            </a:r>
            <a:r>
              <a:rPr lang="en-US" dirty="0"/>
              <a:t>Z</a:t>
            </a:r>
            <a:r>
              <a:rPr lang="he-IL" dirty="0"/>
              <a:t>), אחרת נדע שהביט הוא 1 (כי להודעה </a:t>
            </a:r>
            <a:r>
              <a:rPr lang="en-US" dirty="0"/>
              <a:t>Z</a:t>
            </a:r>
            <a:r>
              <a:rPr lang="he-IL" dirty="0"/>
              <a:t> הייתה הפחתה).</a:t>
            </a:r>
          </a:p>
          <a:p>
            <a:pPr marL="0" indent="0">
              <a:buNone/>
            </a:pPr>
            <a:r>
              <a:rPr lang="he-IL" dirty="0"/>
              <a:t>כך נעשה שוב ושוב עד שנפרוץ את כל המפתח!</a:t>
            </a:r>
          </a:p>
          <a:p>
            <a:pPr marL="0" indent="0">
              <a:buNone/>
            </a:pPr>
            <a:r>
              <a:rPr lang="he-IL" dirty="0"/>
              <a:t>כמובן שלא באמת נסתפק בלשלוח הודעה אחת מכל סוג ונשלח הרבה יותר ונעשה ממוצע.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2CF787B-37F8-433A-820F-8F2ABCF1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15</a:t>
            </a:fld>
            <a:endParaRPr lang="he-IL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914670C8-6D58-4996-B76A-20AAECE4C791}"/>
              </a:ext>
            </a:extLst>
          </p:cNvPr>
          <p:cNvGrpSpPr/>
          <p:nvPr/>
        </p:nvGrpSpPr>
        <p:grpSpPr>
          <a:xfrm>
            <a:off x="1346746" y="3973685"/>
            <a:ext cx="6043367" cy="2654251"/>
            <a:chOff x="3121643" y="3841709"/>
            <a:chExt cx="5948714" cy="2883118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986F577E-25DC-41E8-A494-4544E844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1643" y="3841709"/>
              <a:ext cx="5948714" cy="2879766"/>
            </a:xfrm>
            <a:prstGeom prst="rect">
              <a:avLst/>
            </a:prstGeom>
          </p:spPr>
        </p:pic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4566BD04-51F1-4FC1-BDAF-408ABC248FA1}"/>
                </a:ext>
              </a:extLst>
            </p:cNvPr>
            <p:cNvSpPr txBox="1"/>
            <p:nvPr/>
          </p:nvSpPr>
          <p:spPr>
            <a:xfrm>
              <a:off x="5174396" y="6157149"/>
              <a:ext cx="4938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1">
              <a:spAutoFit/>
            </a:bodyPr>
            <a:lstStyle/>
            <a:p>
              <a:r>
                <a:rPr lang="en-US" dirty="0"/>
                <a:t>Y’s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96E340E1-D295-41E6-B002-733ABC3A1279}"/>
                </a:ext>
              </a:extLst>
            </p:cNvPr>
            <p:cNvSpPr txBox="1"/>
            <p:nvPr/>
          </p:nvSpPr>
          <p:spPr>
            <a:xfrm>
              <a:off x="3901399" y="6157149"/>
              <a:ext cx="4938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1">
              <a:spAutoFit/>
            </a:bodyPr>
            <a:lstStyle/>
            <a:p>
              <a:r>
                <a:rPr lang="en-US" dirty="0"/>
                <a:t>Z’s</a:t>
              </a:r>
              <a:endParaRPr lang="he-IL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E4CBEDA-F5A6-4C6C-AA07-7039C73FDB62}"/>
                </a:ext>
              </a:extLst>
            </p:cNvPr>
            <p:cNvSpPr txBox="1"/>
            <p:nvPr/>
          </p:nvSpPr>
          <p:spPr>
            <a:xfrm>
              <a:off x="6589691" y="6157149"/>
              <a:ext cx="4938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1">
              <a:spAutoFit/>
            </a:bodyPr>
            <a:lstStyle/>
            <a:p>
              <a:r>
                <a:rPr lang="en-US" dirty="0"/>
                <a:t>Z’s</a:t>
              </a:r>
              <a:endParaRPr lang="he-IL" dirty="0"/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4A6B599C-2A29-461E-B2B9-E52E77287E8C}"/>
                </a:ext>
              </a:extLst>
            </p:cNvPr>
            <p:cNvSpPr txBox="1"/>
            <p:nvPr/>
          </p:nvSpPr>
          <p:spPr>
            <a:xfrm>
              <a:off x="7862688" y="6157149"/>
              <a:ext cx="4938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1">
              <a:spAutoFit/>
            </a:bodyPr>
            <a:lstStyle/>
            <a:p>
              <a:r>
                <a:rPr lang="en-US" dirty="0"/>
                <a:t>Y’s</a:t>
              </a:r>
              <a:endParaRPr lang="he-IL" dirty="0"/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EC3E61D7-93A2-4172-B275-D8DA7AD731A9}"/>
                </a:ext>
              </a:extLst>
            </p:cNvPr>
            <p:cNvSpPr txBox="1"/>
            <p:nvPr/>
          </p:nvSpPr>
          <p:spPr>
            <a:xfrm>
              <a:off x="4372156" y="6400749"/>
              <a:ext cx="98759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r>
                <a:rPr lang="he-IL" sz="1400" dirty="0"/>
                <a:t>הביט הוא 0</a:t>
              </a: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1A2085FC-A997-4990-B42A-6375C7D1A36F}"/>
                </a:ext>
              </a:extLst>
            </p:cNvPr>
            <p:cNvSpPr txBox="1"/>
            <p:nvPr/>
          </p:nvSpPr>
          <p:spPr>
            <a:xfrm>
              <a:off x="6994424" y="6390511"/>
              <a:ext cx="987590" cy="3343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r>
                <a:rPr lang="he-IL" sz="1400" dirty="0"/>
                <a:t>הביט הוא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52EDE875-8725-453F-98FC-635E1E4E5218}"/>
                  </a:ext>
                </a:extLst>
              </p:cNvPr>
              <p:cNvSpPr txBox="1"/>
              <p:nvPr/>
            </p:nvSpPr>
            <p:spPr>
              <a:xfrm>
                <a:off x="7489760" y="4400202"/>
                <a:ext cx="3963687" cy="230832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תזכורת: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ו-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he-IL" dirty="0"/>
              </a:p>
              <a:p>
                <a:r>
                  <a:rPr lang="he-IL" dirty="0"/>
                  <a:t>אם הביט הוא 1:</a:t>
                </a:r>
              </a:p>
              <a:p>
                <a:r>
                  <a:rPr lang="he-IL" dirty="0"/>
                  <a:t>זמן הריצה של </a:t>
                </a:r>
                <a:r>
                  <a:rPr lang="en-US" dirty="0"/>
                  <a:t>Z</a:t>
                </a:r>
                <a:r>
                  <a:rPr lang="he-IL" dirty="0"/>
                  <a:t> יהיה גדול בממוצע מזמן הריצה של </a:t>
                </a:r>
                <a:r>
                  <a:rPr lang="en-US" dirty="0"/>
                  <a:t>Y</a:t>
                </a:r>
                <a:r>
                  <a:rPr lang="he-IL" dirty="0"/>
                  <a:t> מכיוון שתהיה הפחתה עבור </a:t>
                </a:r>
                <a:r>
                  <a:rPr lang="en-US" dirty="0"/>
                  <a:t>Z</a:t>
                </a:r>
                <a:r>
                  <a:rPr lang="he-IL" dirty="0"/>
                  <a:t>.</a:t>
                </a:r>
              </a:p>
              <a:p>
                <a:r>
                  <a:rPr lang="he-IL" dirty="0"/>
                  <a:t>אם הביט הוא 0:</a:t>
                </a:r>
              </a:p>
              <a:p>
                <a:r>
                  <a:rPr lang="he-IL" dirty="0"/>
                  <a:t>זמני הריצה יהיו שווים בממוצע.</a:t>
                </a:r>
              </a:p>
            </p:txBody>
          </p:sp>
        </mc:Choice>
        <mc:Fallback xmlns=""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52EDE875-8725-453F-98FC-635E1E4E5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760" y="4400202"/>
                <a:ext cx="3963687" cy="2308324"/>
              </a:xfrm>
              <a:prstGeom prst="rect">
                <a:avLst/>
              </a:prstGeom>
              <a:blipFill>
                <a:blip r:embed="rId3"/>
                <a:stretch>
                  <a:fillRect l="-1231" t="-1587" r="-1231" b="-34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06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A5E32-3FDD-4B1C-B951-A5BFA7DF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80"/>
            <a:ext cx="10515600" cy="1325563"/>
          </a:xfrm>
        </p:spPr>
        <p:txBody>
          <a:bodyPr/>
          <a:lstStyle/>
          <a:p>
            <a:r>
              <a:rPr lang="he-IL" dirty="0"/>
              <a:t>ההתקפה עצמה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DEAF13-470B-4D56-B82D-AD3FBAB6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338" y="1187778"/>
            <a:ext cx="10109462" cy="545812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he-IL" dirty="0"/>
              <a:t>בכדי שיהיה לנו חומר לניתוח הזמנים אנחנו שולחים אלפי הודעות רנדומליות ל</a:t>
            </a:r>
            <a:r>
              <a:rPr lang="en-US" dirty="0"/>
              <a:t>Arduino</a:t>
            </a:r>
            <a:r>
              <a:rPr lang="he-IL" dirty="0"/>
              <a:t> על מנת שיחתום אותן באמצעות המפתח הפרטי שלו ומודדים עבור כל הודעה כמה זמן לקח לו לחתום אותה.</a:t>
            </a:r>
          </a:p>
          <a:p>
            <a:pPr marL="0" indent="0" algn="just">
              <a:buNone/>
            </a:pPr>
            <a:r>
              <a:rPr lang="he-IL" dirty="0"/>
              <a:t>בשלב הראשוני ידוע לנו שהביט הראשון של המפתח הפרטי הוא 1 ואנחנו רוצים לגלות כל פעם מה הביט הבא במפתח.</a:t>
            </a:r>
          </a:p>
          <a:p>
            <a:pPr marL="0" indent="0" algn="just">
              <a:buNone/>
            </a:pPr>
            <a:r>
              <a:rPr lang="he-IL" dirty="0"/>
              <a:t>כעת ניקח את רשימת ההודעות ששלחנו ונפעיל על כל אחת מההודעות את האלגוריתם </a:t>
            </a:r>
            <a:r>
              <a:rPr lang="en-US" dirty="0"/>
              <a:t>Repeated squaring</a:t>
            </a:r>
            <a:r>
              <a:rPr lang="he-IL" dirty="0"/>
              <a:t> עד הביט שידוע לנו. עבור כל אחת מההודעות נבדוק האם בביט הבא בהנחה שהוא 1 יש הפחתה או לא (כלומר, האם היה צורך ב% או לא). </a:t>
            </a:r>
          </a:p>
          <a:p>
            <a:pPr marL="0" indent="0" algn="just">
              <a:buNone/>
            </a:pPr>
            <a:r>
              <a:rPr lang="he-IL" dirty="0"/>
              <a:t>כך שנחלק בעצם את הרשימה שלנו לשתי קבוצות:</a:t>
            </a:r>
          </a:p>
          <a:p>
            <a:pPr marL="0" indent="0" algn="just">
              <a:buNone/>
            </a:pPr>
            <a:r>
              <a:rPr lang="he-IL" dirty="0"/>
              <a:t>קבוצה א – כל ההודעות שבהן היה צורך בהפחתה אם הביט הבא הוא 1.</a:t>
            </a:r>
          </a:p>
          <a:p>
            <a:pPr marL="0" indent="0" algn="just">
              <a:buNone/>
            </a:pPr>
            <a:r>
              <a:rPr lang="he-IL" dirty="0"/>
              <a:t>קבוצה ב – שאר ההודעות. כלומר ההודעות שבהן לא היה צורך בהפחתה אם הביט הבא הוא 1.</a:t>
            </a:r>
          </a:p>
          <a:p>
            <a:pPr marL="0" indent="0" algn="just">
              <a:buNone/>
            </a:pPr>
            <a:r>
              <a:rPr lang="he-IL" dirty="0"/>
              <a:t>כעת נחשב את ממוצע זמן הריצה עבור כל קבוצה. ונבדוק האם הפרש הזמנים הינו זניח ולכן הביט הוא 0 או שהפרש הזמנים לא זניח ולכן הביט הוא 1.</a:t>
            </a:r>
          </a:p>
          <a:p>
            <a:pPr marL="0" indent="0" algn="just">
              <a:buNone/>
            </a:pPr>
            <a:endParaRPr lang="he-IL" dirty="0"/>
          </a:p>
          <a:p>
            <a:pPr marL="0" indent="0" algn="just">
              <a:buNone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2CF787B-37F8-433A-820F-8F2ABCF1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16</a:t>
            </a:fld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B873954-807D-4F3D-BD67-92C96E9DC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33" b="89778" l="9778" r="89778">
                        <a14:foregroundMark x1="25333" y1="64889" x2="25333" y2="64889"/>
                        <a14:foregroundMark x1="17333" y1="62222" x2="17333" y2="62222"/>
                        <a14:foregroundMark x1="20889" y1="62222" x2="20889" y2="62222"/>
                        <a14:foregroundMark x1="12444" y1="56889" x2="12444" y2="56889"/>
                        <a14:foregroundMark x1="15556" y1="55111" x2="15556" y2="55111"/>
                        <a14:foregroundMark x1="13778" y1="55111" x2="13778" y2="55111"/>
                        <a14:foregroundMark x1="32444" y1="62222" x2="32444" y2="62222"/>
                        <a14:foregroundMark x1="68000" y1="9333" x2="68000" y2="9333"/>
                        <a14:foregroundMark x1="32444" y1="28444" x2="32444" y2="28444"/>
                        <a14:foregroundMark x1="33333" y1="27111" x2="33333" y2="27111"/>
                        <a14:foregroundMark x1="32444" y1="27111" x2="32444" y2="27111"/>
                        <a14:foregroundMark x1="32000" y1="27111" x2="32000" y2="27111"/>
                        <a14:foregroundMark x1="31556" y1="28444" x2="31556" y2="28444"/>
                        <a14:foregroundMark x1="31556" y1="28444" x2="31556" y2="28444"/>
                        <a14:foregroundMark x1="31111" y1="28444" x2="31111" y2="28444"/>
                        <a14:foregroundMark x1="30667" y1="28444" x2="30667" y2="28444"/>
                        <a14:backgroundMark x1="17333" y1="62222" x2="17333" y2="62222"/>
                        <a14:backgroundMark x1="12889" y1="52000" x2="12889" y2="52000"/>
                        <a14:backgroundMark x1="13333" y1="52444" x2="13333" y2="52444"/>
                        <a14:backgroundMark x1="74222" y1="83111" x2="74222" y2="83111"/>
                        <a14:backgroundMark x1="61778" y1="77333" x2="61778" y2="77333"/>
                        <a14:backgroundMark x1="60889" y1="74667" x2="60889" y2="74667"/>
                        <a14:backgroundMark x1="63111" y1="78222" x2="63111" y2="78222"/>
                        <a14:backgroundMark x1="63556" y1="52000" x2="63556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3" y="3573981"/>
            <a:ext cx="1753385" cy="17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7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D795A4-9E85-4204-9C42-EBDFE2A4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760"/>
            <a:ext cx="10515600" cy="1325563"/>
          </a:xfrm>
        </p:spPr>
        <p:txBody>
          <a:bodyPr/>
          <a:lstStyle/>
          <a:p>
            <a:r>
              <a:rPr lang="he-IL" dirty="0"/>
              <a:t>ההתקפה עצמה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F22353-F2FE-4273-A321-06CB440A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220685"/>
            <a:ext cx="9829800" cy="39562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e-IL" dirty="0"/>
              <a:t>הרצנו מבעוד מועד את הסקריפט ששולח הודעות רנדומליות ל</a:t>
            </a:r>
            <a:r>
              <a:rPr lang="en-US" dirty="0"/>
              <a:t>Arduino</a:t>
            </a:r>
            <a:r>
              <a:rPr lang="he-IL" dirty="0"/>
              <a:t> ומחשב את זמני הריצה עבור כל הודעה (לוקח לסקריפט לרוץ כמה שעות טובות ולכן הכנו מראש).</a:t>
            </a:r>
          </a:p>
          <a:p>
            <a:pPr marL="0" indent="0">
              <a:buNone/>
            </a:pPr>
            <a:r>
              <a:rPr lang="he-IL" dirty="0"/>
              <a:t>נריץ כעת את הקוד שמבצע ניתוח על זמני הריצה האלו ובעצם פורץ את המפתח הפרטי.</a:t>
            </a:r>
          </a:p>
          <a:p>
            <a:pPr marL="0" indent="0">
              <a:buNone/>
            </a:pPr>
            <a:endParaRPr lang="he-IL" dirty="0"/>
          </a:p>
          <a:p>
            <a:pPr marL="0" indent="0" algn="just">
              <a:buNone/>
            </a:pPr>
            <a:endParaRPr lang="he-IL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he-IL" dirty="0"/>
              <a:t> 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173AD23-0AB1-40C5-A838-3B7786E0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17</a:t>
            </a:fld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F11E21FA-C391-44BC-A509-276B97E43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3438" y1="75765" x2="45250" y2="86118"/>
                        <a14:backgroundMark x1="45250" y1="86118" x2="45938" y2="86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213" y="3838235"/>
            <a:ext cx="2951416" cy="31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5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D795A4-9E85-4204-9C42-EBDFE2A4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760"/>
            <a:ext cx="10515600" cy="1325563"/>
          </a:xfrm>
        </p:spPr>
        <p:txBody>
          <a:bodyPr/>
          <a:lstStyle/>
          <a:p>
            <a:r>
              <a:rPr lang="he-IL" dirty="0"/>
              <a:t>לסיכום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F22353-F2FE-4273-A321-06CB440A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474" y="2220685"/>
            <a:ext cx="7345326" cy="395627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he-IL" dirty="0"/>
              <a:t>למדנו מהו </a:t>
            </a:r>
            <a:r>
              <a:rPr lang="en-US" dirty="0"/>
              <a:t>Timing attack</a:t>
            </a:r>
            <a:r>
              <a:rPr lang="he-IL" dirty="0"/>
              <a:t>, הראנו כיצד לפרוץ מערכת קוד לבניין ובנוסף הראנו כיצד להתגבר על הגנות כמו הוספת </a:t>
            </a:r>
            <a:r>
              <a:rPr lang="en-US" dirty="0"/>
              <a:t>delay</a:t>
            </a:r>
            <a:r>
              <a:rPr lang="he-IL" dirty="0"/>
              <a:t> רנדומלי ולהמשיך להצליח לפרוץ את המערכת.</a:t>
            </a:r>
          </a:p>
          <a:p>
            <a:pPr marL="0" indent="0">
              <a:buNone/>
            </a:pPr>
            <a:r>
              <a:rPr lang="he-IL" dirty="0"/>
              <a:t>כמו כן למדנו איך מערכת ה</a:t>
            </a:r>
            <a:r>
              <a:rPr lang="en-US" dirty="0"/>
              <a:t>RSA </a:t>
            </a:r>
            <a:r>
              <a:rPr lang="he-IL" dirty="0"/>
              <a:t> עובדת ומה עלינו לעשות על מנת לפרוץ גם אותה.</a:t>
            </a:r>
          </a:p>
          <a:p>
            <a:pPr marL="0" indent="0">
              <a:buNone/>
            </a:pPr>
            <a:endParaRPr lang="he-IL" dirty="0"/>
          </a:p>
          <a:p>
            <a:pPr marL="0" indent="0" algn="just">
              <a:buNone/>
            </a:pPr>
            <a:r>
              <a:rPr lang="he-IL" dirty="0">
                <a:sym typeface="Wingdings" panose="05000000000000000000" pitchFamily="2" charset="2"/>
              </a:rPr>
              <a:t>כל זאת עשינו באמצעות ניתוח של זמני ריצה!</a:t>
            </a:r>
          </a:p>
          <a:p>
            <a:pPr marL="0" indent="0" algn="just">
              <a:buNone/>
            </a:pPr>
            <a:r>
              <a:rPr lang="he-IL" dirty="0">
                <a:sym typeface="Wingdings" panose="05000000000000000000" pitchFamily="2" charset="2"/>
              </a:rPr>
              <a:t>מקווים שנהניתם :)</a:t>
            </a:r>
          </a:p>
          <a:p>
            <a:pPr marL="0" indent="0" algn="just">
              <a:buNone/>
            </a:pPr>
            <a:r>
              <a:rPr lang="he-IL" dirty="0"/>
              <a:t>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4621BAB-6162-41D7-BFCD-9BEE81EB0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2231" y1="19404" x2="65308" y2="74638"/>
                        <a14:foregroundMark x1="62923" y1="33191" x2="64154" y2="75915"/>
                        <a14:foregroundMark x1="68462" y1="32596" x2="64154" y2="45277"/>
                        <a14:foregroundMark x1="68077" y1="19234" x2="75846" y2="23574"/>
                        <a14:foregroundMark x1="44154" y1="17872" x2="38615" y2="21191"/>
                        <a14:foregroundMark x1="40000" y1="13277" x2="42538" y2="25532"/>
                        <a14:foregroundMark x1="47538" y1="31234" x2="47923" y2="78298"/>
                        <a14:foregroundMark x1="40769" y1="72170" x2="51692" y2="70468"/>
                        <a14:foregroundMark x1="43538" y1="55149" x2="50077" y2="57277"/>
                        <a14:foregroundMark x1="45538" y1="43915" x2="45923" y2="33447"/>
                        <a14:foregroundMark x1="43923" y1="75064" x2="45308" y2="75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37" y="2021884"/>
            <a:ext cx="4581427" cy="4140905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173AD23-0AB1-40C5-A838-3B7786E0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15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40C66F-32F2-4729-8C52-7D0B96F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אז מה זה </a:t>
            </a:r>
            <a:r>
              <a:rPr lang="en-US" dirty="0"/>
              <a:t>Time side-channel attack</a:t>
            </a:r>
            <a:r>
              <a:rPr lang="he-IL" dirty="0"/>
              <a:t>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1FE241-8C95-46B5-9E54-1AD1B073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907" y="1552246"/>
            <a:ext cx="7810893" cy="4352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side-channel attack</a:t>
            </a:r>
            <a:r>
              <a:rPr lang="he-IL" dirty="0"/>
              <a:t> היא מתקפה המנצלת מידע שמושג מאופן היישום הפיזי או השימוש של מערכת, שניתן לנצל כדי לתקוף מערכות, או כדי להשיג מידע מסווג 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Time side-channel attack</a:t>
            </a:r>
            <a:r>
              <a:rPr lang="he-IL" dirty="0"/>
              <a:t> היא מתקפה מסוג זה המתבססת על מדידות זמנים של חישובים ופעולות כלשהם בצד הנתקף. כך שבאמצעות אנליזה על זמנים אלו, התוקף יכול להשיג מידע סודי כמו מפתח ההצפנה המערכת הנתקפת.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E2BFFAF-77C2-4F15-AFCC-3F38C9C5F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54" b="93968" l="9763" r="89974">
                        <a14:foregroundMark x1="29815" y1="67302" x2="29815" y2="67302"/>
                        <a14:foregroundMark x1="40106" y1="8254" x2="40106" y2="8254"/>
                        <a14:foregroundMark x1="63852" y1="93968" x2="63852" y2="93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21" y="1124599"/>
            <a:ext cx="3229486" cy="5368276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8F07B64-2824-4722-AB4A-C4250D64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60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CB911D-B8C1-4A32-A429-12B075A9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הקדמה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60D97-5C0A-4CD0-981D-B1BBA985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3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he-IL" dirty="0"/>
              <a:t>בחלק הראשון של הפרויקט מימשנו </a:t>
            </a:r>
            <a:r>
              <a:rPr lang="en-US" dirty="0"/>
              <a:t>Timing attack</a:t>
            </a:r>
            <a:r>
              <a:rPr lang="he-IL" dirty="0"/>
              <a:t> על מערכת של קוד לבניין.</a:t>
            </a:r>
          </a:p>
          <a:p>
            <a:pPr marL="0" indent="0" algn="just">
              <a:buNone/>
            </a:pPr>
            <a:r>
              <a:rPr lang="he-IL" dirty="0"/>
              <a:t>לפני שיכלנו להתחיל לממש את ההתקפה היינו צריכים ליצור מערכת כזאת.</a:t>
            </a:r>
          </a:p>
          <a:p>
            <a:pPr marL="0" indent="0" algn="just">
              <a:buNone/>
            </a:pPr>
            <a:r>
              <a:rPr lang="he-IL" dirty="0"/>
              <a:t>לקחנו לוח </a:t>
            </a:r>
            <a:r>
              <a:rPr lang="en-US" dirty="0"/>
              <a:t>Arduino</a:t>
            </a:r>
            <a:r>
              <a:rPr lang="he-IL" dirty="0"/>
              <a:t> וחיברנו אליו חמישה כפתורים ושני </a:t>
            </a:r>
            <a:r>
              <a:rPr lang="he-IL" dirty="0" err="1"/>
              <a:t>לדים</a:t>
            </a:r>
            <a:r>
              <a:rPr lang="he-IL" dirty="0"/>
              <a:t>, לד ירוק  הנדלק  כאשר מזינים את הקוד הנכון, ולד את אדום הנדלק כאשר מזינים קוד שגוי.</a:t>
            </a:r>
          </a:p>
          <a:p>
            <a:pPr marL="0" indent="0" algn="just">
              <a:buNone/>
            </a:pPr>
            <a:r>
              <a:rPr lang="he-IL" dirty="0"/>
              <a:t>כמובן שמעבר לחיבור הפיזי של הרכיבים ללוח,</a:t>
            </a:r>
          </a:p>
          <a:p>
            <a:pPr marL="0" indent="0" algn="just">
              <a:buNone/>
            </a:pPr>
            <a:r>
              <a:rPr lang="he-IL" dirty="0"/>
              <a:t>עלינו לתכנת את הלוח שיפעל ככה.</a:t>
            </a:r>
            <a:endParaRPr lang="he-IL" strike="sngStrike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B3CE6A-CDD9-4A36-9C8F-CFA77624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3</a:t>
            </a:fld>
            <a:endParaRPr lang="he-IL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A44E89C4-A4A5-4A99-8775-CE82F7B90F36}"/>
              </a:ext>
            </a:extLst>
          </p:cNvPr>
          <p:cNvGrpSpPr/>
          <p:nvPr/>
        </p:nvGrpSpPr>
        <p:grpSpPr>
          <a:xfrm>
            <a:off x="1825752" y="3548130"/>
            <a:ext cx="2562225" cy="2160032"/>
            <a:chOff x="9076944" y="4295447"/>
            <a:chExt cx="2562225" cy="2160032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E50CD177-EB2E-4E49-ABCB-459753AB0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76944" y="4664779"/>
              <a:ext cx="2562225" cy="1790700"/>
            </a:xfrm>
            <a:prstGeom prst="rect">
              <a:avLst/>
            </a:prstGeom>
          </p:spPr>
        </p:pic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970BECA6-97DC-48CC-9A5C-AF4A5CD97621}"/>
                </a:ext>
              </a:extLst>
            </p:cNvPr>
            <p:cNvSpPr txBox="1"/>
            <p:nvPr/>
          </p:nvSpPr>
          <p:spPr>
            <a:xfrm>
              <a:off x="9507568" y="4295447"/>
              <a:ext cx="15459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לוח </a:t>
              </a:r>
              <a:r>
                <a:rPr lang="en-US" dirty="0"/>
                <a:t>:Arduino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50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B3CE6A-CDD9-4A36-9C8F-CFA77624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4</a:t>
            </a:fld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70BECA6-97DC-48CC-9A5C-AF4A5CD97621}"/>
              </a:ext>
            </a:extLst>
          </p:cNvPr>
          <p:cNvSpPr txBox="1"/>
          <p:nvPr/>
        </p:nvSpPr>
        <p:spPr>
          <a:xfrm>
            <a:off x="6675120" y="482200"/>
            <a:ext cx="46858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מערכת הקוד לבניין שלנו נראית כך: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8C93B8E-513C-409F-A5B1-FDE8C862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65" y="1171219"/>
            <a:ext cx="6461270" cy="54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7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CB911D-B8C1-4A32-A429-12B075A9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he-IL" dirty="0"/>
              <a:t>החולשה בצד הנתקף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60D97-5C0A-4CD0-981D-B1BBA985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191"/>
            <a:ext cx="10515600" cy="488324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he-IL" dirty="0"/>
              <a:t>מערכת הקוד לבניין שלנו עובדת כך:</a:t>
            </a:r>
          </a:p>
          <a:p>
            <a:pPr marL="0" indent="0" algn="just">
              <a:buNone/>
            </a:pPr>
            <a:r>
              <a:rPr lang="he-IL" dirty="0"/>
              <a:t>כאשר מבצעים חמש לחיצות ובעצם מזינים קוד כלשהו, המערכת משווה את הקוד שהוזן לקוד השמור במערכת באמצעות השוואת מחרוזות פשוטה.</a:t>
            </a:r>
          </a:p>
          <a:p>
            <a:pPr marL="0" indent="0" algn="just">
              <a:buNone/>
            </a:pPr>
            <a:r>
              <a:rPr lang="he-IL" dirty="0"/>
              <a:t>היא עוברת בו זמנית על שתי המחרוזות (זאת שהוקשה והמחרוזת </a:t>
            </a:r>
            <a:r>
              <a:rPr lang="he-IL" dirty="0" err="1"/>
              <a:t>שבזכרון</a:t>
            </a:r>
            <a:r>
              <a:rPr lang="he-IL" dirty="0"/>
              <a:t>) ומשווה תו </a:t>
            </a:r>
            <a:r>
              <a:rPr lang="he-IL" dirty="0" err="1"/>
              <a:t>תו</a:t>
            </a:r>
            <a:r>
              <a:rPr lang="he-IL" dirty="0"/>
              <a:t>. ברגע שהיא מזהה שאחד מהתווים לא שווה היא מדליקה את הנורה האדומה.</a:t>
            </a:r>
          </a:p>
          <a:p>
            <a:pPr marL="0" indent="0" algn="just">
              <a:buNone/>
            </a:pPr>
            <a:r>
              <a:rPr lang="he-IL" dirty="0"/>
              <a:t>רק כאשר המערכת תסיים לעבור על כל התווים של הקוד, כלומר אם כל התווים זהים, המערכת תדליק נורה ירוקה.</a:t>
            </a:r>
          </a:p>
          <a:p>
            <a:pPr marL="0" indent="0" algn="just">
              <a:buNone/>
            </a:pPr>
            <a:r>
              <a:rPr lang="he-IL" dirty="0"/>
              <a:t>מה שקיבלנו בעצם, זאת מערכת שככל שהקוד המוזן בה יותר נכון, ככה זמן הריצה של השוואת המחרוזות </a:t>
            </a:r>
            <a:r>
              <a:rPr lang="he-IL" dirty="0" err="1"/>
              <a:t>יקח</a:t>
            </a:r>
            <a:r>
              <a:rPr lang="he-IL" dirty="0"/>
              <a:t> יותר זמן. וככה ייקח לנורה האדומה יותר זמן להידלק. </a:t>
            </a:r>
          </a:p>
          <a:p>
            <a:pPr marL="0" indent="0" algn="just">
              <a:buNone/>
            </a:pPr>
            <a:r>
              <a:rPr lang="he-IL" dirty="0"/>
              <a:t>וזאת החולשה שאנחנו ננצל על מנת לפרוץ את המערכת  :)</a:t>
            </a:r>
          </a:p>
          <a:p>
            <a:pPr marL="0" indent="0" algn="just">
              <a:buNone/>
            </a:pPr>
            <a:r>
              <a:rPr lang="he-IL" dirty="0"/>
              <a:t>כלומר, אנו נמדוד את זמן התגובה של המערכת ללחיצות שלנו </a:t>
            </a:r>
          </a:p>
          <a:p>
            <a:pPr marL="0" indent="0" algn="just">
              <a:buNone/>
            </a:pPr>
            <a:r>
              <a:rPr lang="he-IL" dirty="0"/>
              <a:t>ונסיק לפי זמן התגובה , במה תווים בקוד צדקנו.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B3CE6A-CDD9-4A36-9C8F-CFA77624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5</a:t>
            </a:fld>
            <a:endParaRPr lang="he-IL"/>
          </a:p>
        </p:txBody>
      </p:sp>
      <p:pic>
        <p:nvPicPr>
          <p:cNvPr id="7" name="Picture 4" descr="21 idées de Développement professionnel | bonhomme blanc, développement  professionnel, image bonhomme">
            <a:extLst>
              <a:ext uri="{FF2B5EF4-FFF2-40B4-BE49-F238E27FC236}">
                <a16:creationId xmlns:a16="http://schemas.microsoft.com/office/drawing/2014/main" id="{2615AC3D-258E-479D-9BD3-5D6199F1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1" b="91613" l="3309" r="96324">
                        <a14:foregroundMark x1="30515" y1="45806" x2="43382" y2="63871"/>
                        <a14:foregroundMark x1="42647" y1="63226" x2="55882" y2="74839"/>
                        <a14:foregroundMark x1="56250" y1="76129" x2="53676" y2="85161"/>
                        <a14:foregroundMark x1="52941" y1="83871" x2="53676" y2="92903"/>
                        <a14:foregroundMark x1="53676" y1="92903" x2="60294" y2="92258"/>
                        <a14:foregroundMark x1="59926" y1="91613" x2="61397" y2="75484"/>
                        <a14:foregroundMark x1="88971" y1="72258" x2="93015" y2="73548"/>
                        <a14:foregroundMark x1="96691" y1="56129" x2="96691" y2="46452"/>
                        <a14:foregroundMark x1="60294" y1="4516" x2="50000" y2="6452"/>
                        <a14:foregroundMark x1="3309" y1="31613" x2="8824" y2="53548"/>
                        <a14:backgroundMark x1="52941" y1="85806" x2="56250" y2="78065"/>
                        <a14:backgroundMark x1="56250" y1="77419" x2="37132" y2="60645"/>
                        <a14:backgroundMark x1="37132" y1="60645" x2="11397" y2="60645"/>
                        <a14:backgroundMark x1="63235" y1="50968" x2="66544" y2="52903"/>
                        <a14:backgroundMark x1="58824" y1="39355" x2="58824" y2="39355"/>
                        <a14:backgroundMark x1="65809" y1="65161" x2="85294" y2="72258"/>
                        <a14:backgroundMark x1="53676" y1="77419" x2="56250" y2="81290"/>
                        <a14:backgroundMark x1="54412" y1="77419" x2="56618" y2="79355"/>
                        <a14:backgroundMark x1="55882" y1="77419" x2="52206" y2="84516"/>
                        <a14:backgroundMark x1="52941" y1="92903" x2="54412" y2="93548"/>
                        <a14:backgroundMark x1="61765" y1="89032" x2="59559" y2="941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" y="4962572"/>
            <a:ext cx="3319144" cy="189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9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48D4D9-D8B8-442B-9487-0A76F886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מימוש המתקפה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01CD47-1C60-4908-97A2-A1D54D02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009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he-IL" dirty="0"/>
              <a:t>את המתקפה שלנו ביצענו באמצעות לוח </a:t>
            </a:r>
            <a:r>
              <a:rPr lang="en-US" dirty="0" err="1"/>
              <a:t>Tiva</a:t>
            </a:r>
            <a:r>
              <a:rPr lang="he-IL" dirty="0"/>
              <a:t> אשר חיברנו למגעים של הכפתורים והנורות.</a:t>
            </a:r>
          </a:p>
          <a:p>
            <a:pPr marL="0" indent="0" algn="just">
              <a:buNone/>
            </a:pPr>
            <a:r>
              <a:rPr lang="he-IL" dirty="0"/>
              <a:t>כך שלוח ה</a:t>
            </a:r>
            <a:r>
              <a:rPr lang="en-US" dirty="0" err="1"/>
              <a:t>Tiva</a:t>
            </a:r>
            <a:r>
              <a:rPr lang="he-IL" dirty="0"/>
              <a:t> שלנו יכול "ללחוץ" על הכפתורים ולמדוד כמה זמן לקח למערכת הקוד לבניין להדליק את הנורה האדומה או הירוקה במקרה של הצלחה.</a:t>
            </a:r>
          </a:p>
          <a:p>
            <a:pPr marL="0" indent="0" algn="just">
              <a:buNone/>
            </a:pPr>
            <a:r>
              <a:rPr lang="he-IL" dirty="0"/>
              <a:t>תחילה נזין קוד שמתחיל בספרה 1 ונמדוד כמה זמן לקח לנורה האדומה להידלק, לאחר מכן נזין קוד שמתחיל בספרה 2 ונמדוד זמנים, וכך הלאה..</a:t>
            </a:r>
          </a:p>
          <a:p>
            <a:pPr marL="0" indent="0" algn="just">
              <a:buNone/>
            </a:pPr>
            <a:r>
              <a:rPr lang="he-IL" dirty="0"/>
              <a:t>כעת כשיש לנו את זמני הריצה של כל הספרות עבור התו הראשון של הקוד נוכל לקבוע שהתו הראשון של הקוד מתחיל בספרה שעבורה הזמנים שמדדנו היו הכי גדולים.</a:t>
            </a:r>
          </a:p>
          <a:p>
            <a:pPr marL="0" indent="0" algn="just">
              <a:buNone/>
            </a:pPr>
            <a:r>
              <a:rPr lang="he-IL" dirty="0"/>
              <a:t>וכך נעבור תו </a:t>
            </a:r>
            <a:r>
              <a:rPr lang="he-IL" dirty="0" err="1"/>
              <a:t>תו</a:t>
            </a:r>
            <a:r>
              <a:rPr lang="he-IL" dirty="0"/>
              <a:t> עד שנשיג את הסיסמא כולה ונפרוץ למערכת!</a:t>
            </a:r>
          </a:p>
          <a:p>
            <a:pPr marL="0" indent="0" algn="just">
              <a:buNone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85E9B82-7C53-4865-883A-43869C75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04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48D4D9-D8B8-442B-9487-0A76F886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שיפור של המערכת הנתקפת?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01CD47-1C60-4908-97A2-A1D54D02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e-IL" dirty="0"/>
              <a:t>לכאורה, על מנת לנסות למנוע מתקפה שכזו, ניתן להוסיף בכל בדיקה של תו </a:t>
            </a:r>
            <a:r>
              <a:rPr lang="en-US" dirty="0"/>
              <a:t>delay</a:t>
            </a:r>
            <a:r>
              <a:rPr lang="he-IL" dirty="0"/>
              <a:t> של זמן רנדומלי. כך נגרום שזמן הריצה של השוואת המחרוזות לא יהיה קבוע, והתוקף לא יוכל להניח שקוד שלקח לו יותר זמן לרוץ הוא יותר נכון.</a:t>
            </a:r>
          </a:p>
          <a:p>
            <a:pPr marL="0" indent="0" algn="just">
              <a:buNone/>
            </a:pP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C95B777-D8AC-4E67-ABC3-B95B23E61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615" y1="35006" x2="45615" y2="35006"/>
                        <a14:foregroundMark x1="55385" y1="33660" x2="55385" y2="33660"/>
                        <a14:foregroundMark x1="60000" y1="33170" x2="60000" y2="33170"/>
                        <a14:foregroundMark x1="62692" y1="35863" x2="62692" y2="35863"/>
                        <a14:foregroundMark x1="72615" y1="34027" x2="72615" y2="34027"/>
                        <a14:foregroundMark x1="77692" y1="36720" x2="77692" y2="36720"/>
                        <a14:foregroundMark x1="82769" y1="34272" x2="82769" y2="34272"/>
                        <a14:foregroundMark x1="88846" y1="34272" x2="88846" y2="34272"/>
                        <a14:foregroundMark x1="85846" y1="43084" x2="85846" y2="43084"/>
                        <a14:foregroundMark x1="78385" y1="30477" x2="78385" y2="30477"/>
                        <a14:foregroundMark x1="76385" y1="44186" x2="76385" y2="44186"/>
                        <a14:foregroundMark x1="70462" y1="42595" x2="70462" y2="42595"/>
                        <a14:foregroundMark x1="19231" y1="28886" x2="19231" y2="28886"/>
                        <a14:foregroundMark x1="16231" y1="28641" x2="16231" y2="28641"/>
                        <a14:foregroundMark x1="13308" y1="29376" x2="13308" y2="29376"/>
                        <a14:foregroundMark x1="14000" y1="29131" x2="14000" y2="29131"/>
                        <a14:foregroundMark x1="15000" y1="27785" x2="15000" y2="27785"/>
                        <a14:foregroundMark x1="16385" y1="27540" x2="16385" y2="27540"/>
                        <a14:foregroundMark x1="17538" y1="27540" x2="17538" y2="27540"/>
                        <a14:foregroundMark x1="18385" y1="27540" x2="18385" y2="27540"/>
                        <a14:foregroundMark x1="19077" y1="27540" x2="19077" y2="27540"/>
                        <a14:foregroundMark x1="19923" y1="27540" x2="19923" y2="27540"/>
                        <a14:foregroundMark x1="20462" y1="28029" x2="20462" y2="28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7" y="3258643"/>
            <a:ext cx="4858303" cy="3053257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BAE553A-4226-46B8-8542-6CDAD59F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7</a:t>
            </a:fld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DC5C47E-50F3-4646-A9AF-53DBDEC67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501" y="3761296"/>
            <a:ext cx="4193341" cy="2103162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9182A404-7C69-41D9-85AF-3EB48D63935C}"/>
              </a:ext>
            </a:extLst>
          </p:cNvPr>
          <p:cNvSpPr/>
          <p:nvPr/>
        </p:nvSpPr>
        <p:spPr>
          <a:xfrm>
            <a:off x="6711885" y="4115072"/>
            <a:ext cx="2469822" cy="221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940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48D4D9-D8B8-442B-9487-0A76F886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עדיין פריץ!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01CD47-1C60-4908-97A2-A1D54D02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684" y="1706644"/>
            <a:ext cx="738511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he-IL" dirty="0"/>
              <a:t>הוספת </a:t>
            </a:r>
            <a:r>
              <a:rPr lang="en-US" dirty="0"/>
              <a:t>delay</a:t>
            </a:r>
            <a:r>
              <a:rPr lang="he-IL" dirty="0"/>
              <a:t> רנדומלי אומנם מוסיפה קושי מסוים בפריצה אבל גם את זה ניתן לפרוץ.</a:t>
            </a:r>
          </a:p>
          <a:p>
            <a:pPr marL="0" indent="0" algn="just">
              <a:buNone/>
            </a:pPr>
            <a:r>
              <a:rPr lang="he-IL" dirty="0"/>
              <a:t>במתקפה זו נשתמש באותה הטכניקה של המתקפה הקודמת, רק שבמקום להזין רק פעם אחת כל קוד שניסינו, נזין מספר פעמים את אותו הקוד ונחשב את ממוצע הזמנים עבור כל קוד.</a:t>
            </a:r>
          </a:p>
          <a:p>
            <a:pPr marL="0" indent="0" algn="just">
              <a:buNone/>
            </a:pPr>
            <a:r>
              <a:rPr lang="he-IL" dirty="0"/>
              <a:t>כך נתקדם תו </a:t>
            </a:r>
            <a:r>
              <a:rPr lang="he-IL" dirty="0" err="1"/>
              <a:t>תו</a:t>
            </a:r>
            <a:r>
              <a:rPr lang="he-IL" dirty="0"/>
              <a:t> עד שלבסוף גם הפעם נמצא את הקוד הנכון ונפרוץ למערכת.</a:t>
            </a:r>
          </a:p>
          <a:p>
            <a:pPr marL="0" indent="0" algn="just">
              <a:buNone/>
            </a:pP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BAE553A-4226-46B8-8542-6CDAD59F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8</a:t>
            </a:fld>
            <a:endParaRPr lang="he-IL"/>
          </a:p>
        </p:txBody>
      </p:sp>
      <p:pic>
        <p:nvPicPr>
          <p:cNvPr id="2050" name="Picture 2" descr="18 idées de Bonhomme blanc | bonhomme blanc, bonhomme, image bonhomme">
            <a:extLst>
              <a:ext uri="{FF2B5EF4-FFF2-40B4-BE49-F238E27FC236}">
                <a16:creationId xmlns:a16="http://schemas.microsoft.com/office/drawing/2014/main" id="{BEB6605B-B53C-44DD-9587-ADB1586C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4219" l="8438" r="92500">
                        <a14:foregroundMark x1="92656" y1="67656" x2="92656" y2="67656"/>
                        <a14:foregroundMark x1="25781" y1="6875" x2="25781" y2="6875"/>
                        <a14:foregroundMark x1="8438" y1="67344" x2="8438" y2="67344"/>
                        <a14:foregroundMark x1="71406" y1="94219" x2="71406" y2="94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1" y="1706644"/>
            <a:ext cx="3710233" cy="371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2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A5E32-3FDD-4B1C-B951-A5BFA7DF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הרעיון מאחורי המתקפה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DEAF13-470B-4D56-B82D-AD3FBAB6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e-IL" dirty="0"/>
              <a:t>כפי שהראנו, כעת יש למערכת תוספת זמן רנדומלית בין </a:t>
            </a:r>
            <a:r>
              <a:rPr lang="en-US" dirty="0"/>
              <a:t> .[a, b]</a:t>
            </a:r>
          </a:p>
          <a:p>
            <a:pPr marL="0" indent="0" algn="just">
              <a:buNone/>
            </a:pPr>
            <a:r>
              <a:rPr lang="he-IL" dirty="0"/>
              <a:t>לכן, אם נזין כל קוד מספר פעמים, ונחשב עבורו את ממוצע זמני הריצה, אנחנו נקבל בממוצע את זמן הריצה האמיתי שלו בתוספת של 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)/2</a:t>
            </a:r>
            <a:r>
              <a:rPr lang="he-IL" dirty="0"/>
              <a:t>.</a:t>
            </a:r>
          </a:p>
          <a:p>
            <a:pPr marL="0" indent="0" algn="just">
              <a:buNone/>
            </a:pPr>
            <a:r>
              <a:rPr lang="he-IL" dirty="0"/>
              <a:t>כך, מכיוון שעבור כל קוד אנחנו מחשבים את ממוצע זמן הריצה שלו, אנחנו מקבלים עבור על הקודים את זמן הריצה האמיתי שלהם בתוספת קבועה לכולם.</a:t>
            </a:r>
          </a:p>
          <a:p>
            <a:pPr marL="0" indent="0" algn="just">
              <a:buNone/>
            </a:pPr>
            <a:r>
              <a:rPr lang="he-IL" dirty="0"/>
              <a:t>ולכן עדיין נוכל לזהות לאיזה קוד לקח הכי הרבה זמן לרוץ ולפרוץ את המערכת!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2CF787B-37F8-433A-820F-8F2ABCF1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CBF7-F988-497A-8E8D-047C943B4F5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43375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1515</Words>
  <Application>Microsoft Office PowerPoint</Application>
  <PresentationFormat>מסך רחב</PresentationFormat>
  <Paragraphs>131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ערכת נושא Office</vt:lpstr>
      <vt:lpstr>מצגת של PowerPoint‏</vt:lpstr>
      <vt:lpstr>אז מה זה Time side-channel attack?</vt:lpstr>
      <vt:lpstr>הקדמה</vt:lpstr>
      <vt:lpstr>מצגת של PowerPoint‏</vt:lpstr>
      <vt:lpstr>החולשה בצד הנתקף</vt:lpstr>
      <vt:lpstr>מימוש המתקפה</vt:lpstr>
      <vt:lpstr>שיפור של המערכת הנתקפת?</vt:lpstr>
      <vt:lpstr>עדיין פריץ!</vt:lpstr>
      <vt:lpstr>הרעיון מאחורי המתקפה</vt:lpstr>
      <vt:lpstr>RSA Timing attack</vt:lpstr>
      <vt:lpstr>כיצד עובדת מערכת הצפנה RSA</vt:lpstr>
      <vt:lpstr>מצגת של PowerPoint‏</vt:lpstr>
      <vt:lpstr>הרעיון מאחורי ההתקפה</vt:lpstr>
      <vt:lpstr>הרעיון מאחורי ההתקפה</vt:lpstr>
      <vt:lpstr>הרעיון מאחורי ההתקפה</vt:lpstr>
      <vt:lpstr>ההתקפה עצמה</vt:lpstr>
      <vt:lpstr>ההתקפה עצמה</vt:lpstr>
      <vt:lpstr>לסיכום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avi feder</dc:creator>
  <cp:lastModifiedBy>Avi Feder</cp:lastModifiedBy>
  <cp:revision>109</cp:revision>
  <dcterms:created xsi:type="dcterms:W3CDTF">2020-12-16T12:27:33Z</dcterms:created>
  <dcterms:modified xsi:type="dcterms:W3CDTF">2021-07-26T11:56:07Z</dcterms:modified>
</cp:coreProperties>
</file>