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71" r:id="rId3"/>
    <p:sldId id="573" r:id="rId4"/>
    <p:sldId id="574" r:id="rId5"/>
    <p:sldId id="576" r:id="rId6"/>
    <p:sldId id="577" r:id="rId7"/>
    <p:sldId id="572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1F3"/>
    <a:srgbClr val="BCE5F5"/>
    <a:srgbClr val="B6E2F3"/>
    <a:srgbClr val="57BCE5"/>
    <a:srgbClr val="CCEBF7"/>
    <a:srgbClr val="E0F3FA"/>
    <a:srgbClr val="D6E9F6"/>
    <a:srgbClr val="EA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76255" autoAdjust="0"/>
  </p:normalViewPr>
  <p:slideViewPr>
    <p:cSldViewPr snapToGrid="0">
      <p:cViewPr>
        <p:scale>
          <a:sx n="63" d="100"/>
          <a:sy n="63" d="100"/>
        </p:scale>
        <p:origin x="137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2A77D3-94EB-472B-B484-90C289D0FB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AE54-04C3-4AAC-823B-6D5717CAA0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32EF8-4CF4-42FF-8734-4D968FBEC86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F738D-D985-4EA9-AD8A-CBDDA9768C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57FA0-DEEC-4026-8002-86E8D2924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BBEC9-F893-49B1-99AD-33E3FE948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2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122E9-4CE2-4666-A089-586F8F5016A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5AFFE-FFA3-46A3-B28A-8371A7C3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6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21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weak learner</a:t>
            </a:r>
            <a:r>
              <a:rPr lang="en-US" dirty="0"/>
              <a:t> is a machine learning model that performs </a:t>
            </a:r>
            <a:r>
              <a:rPr lang="en-US" b="1" dirty="0"/>
              <a:t>slightly better than random guessing</a:t>
            </a:r>
            <a:r>
              <a:rPr lang="en-US" dirty="0"/>
              <a:t> but is not powerful enough on its own.</a:t>
            </a:r>
          </a:p>
          <a:p>
            <a:r>
              <a:rPr lang="en-US" dirty="0"/>
              <a:t>A </a:t>
            </a:r>
            <a:r>
              <a:rPr lang="en-US" b="1" dirty="0"/>
              <a:t>strong learner</a:t>
            </a:r>
            <a:r>
              <a:rPr lang="en-US" dirty="0"/>
              <a:t> is a machine learning model that </a:t>
            </a:r>
            <a:r>
              <a:rPr lang="en-US" b="1" dirty="0"/>
              <a:t>makes highly accurate predictions</a:t>
            </a:r>
            <a:r>
              <a:rPr lang="en-US" dirty="0"/>
              <a:t> by effectively capturing patterns in data.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132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appearing </a:t>
            </a:r>
            <a:r>
              <a:rPr lang="en-US" b="1" dirty="0"/>
              <a:t>higher</a:t>
            </a:r>
            <a:r>
              <a:rPr lang="en-US" dirty="0"/>
              <a:t> in any list receive a </a:t>
            </a:r>
            <a:r>
              <a:rPr lang="en-US" b="1" dirty="0"/>
              <a:t>higher</a:t>
            </a:r>
            <a:r>
              <a:rPr lang="en-US" dirty="0"/>
              <a:t> score.</a:t>
            </a:r>
          </a:p>
          <a:p>
            <a:r>
              <a:rPr lang="en-US" dirty="0"/>
              <a:t>If a document appears in </a:t>
            </a:r>
            <a:r>
              <a:rPr lang="en-US" b="1" dirty="0"/>
              <a:t>multiple lists</a:t>
            </a:r>
            <a:r>
              <a:rPr lang="en-US" dirty="0"/>
              <a:t>, it gets </a:t>
            </a:r>
            <a:r>
              <a:rPr lang="en-US" b="1" dirty="0"/>
              <a:t>reinforced</a:t>
            </a:r>
            <a:r>
              <a:rPr lang="en-US" dirty="0"/>
              <a:t> in the final ranking.</a:t>
            </a:r>
          </a:p>
          <a:p>
            <a:r>
              <a:rPr lang="en-US" b="1" dirty="0"/>
              <a:t>Lower-ranked</a:t>
            </a:r>
            <a:r>
              <a:rPr lang="en-US" dirty="0"/>
              <a:t> documents still contribute but with diminishing influence.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607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/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P@10</a:t>
            </a:r>
            <a:endParaRPr lang="en-I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0.41</a:t>
            </a:r>
            <a:endParaRPr lang="en-I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0.526</a:t>
            </a:r>
            <a:endParaRPr lang="en-I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0.468</a:t>
            </a:r>
            <a:endParaRPr lang="en-I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0.496</a:t>
            </a:r>
            <a:endParaRPr lang="en-IL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800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  <a:noFill/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  <a:noFill/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>
              <a:lumMod val="50000"/>
            </a:schemeClr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rgbClr val="0070C0"/>
                </a:solidFill>
              </a:endParaRPr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1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289711" y="1514475"/>
            <a:ext cx="11805427" cy="45719"/>
            <a:chOff x="1522413" y="1514475"/>
            <a:chExt cx="10569575" cy="64008"/>
          </a:xfrm>
          <a:solidFill>
            <a:schemeClr val="accent1">
              <a:lumMod val="50000"/>
            </a:schemeClr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07" y="329223"/>
            <a:ext cx="11566055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84" y="1636688"/>
            <a:ext cx="11544779" cy="4267200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8640"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77240"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005840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234440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>
              <a:lumMod val="50000"/>
            </a:schemeClr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99" y="321310"/>
            <a:ext cx="11672443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63" y="1772091"/>
            <a:ext cx="544357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503" y="1772091"/>
            <a:ext cx="596033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3" name="line">
            <a:extLst>
              <a:ext uri="{FF2B5EF4-FFF2-40B4-BE49-F238E27FC236}">
                <a16:creationId xmlns:a16="http://schemas.microsoft.com/office/drawing/2014/main" id="{1837912E-57D6-43E0-BB9C-C44E39507347}"/>
              </a:ext>
            </a:extLst>
          </p:cNvPr>
          <p:cNvGrpSpPr/>
          <p:nvPr userDrawn="1"/>
        </p:nvGrpSpPr>
        <p:grpSpPr bwMode="invGray">
          <a:xfrm>
            <a:off x="289711" y="1514475"/>
            <a:ext cx="11805427" cy="45719"/>
            <a:chOff x="1522413" y="1514475"/>
            <a:chExt cx="10569575" cy="64008"/>
          </a:xfrm>
          <a:solidFill>
            <a:schemeClr val="accent1">
              <a:lumMod val="50000"/>
            </a:schemeClr>
          </a:solidFill>
        </p:grpSpPr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EAB8A873-F8D9-40D0-96AC-49BCE8259D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B35C4F3B-6DE6-4F6A-8A71-F350128806E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9C94A12B-1951-4AD9-9137-0D223BC57D3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EBEDA7C3-38E9-4FB2-9AB5-1745AD107D7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39F49E0C-CC32-4441-A067-711364E856C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EC37DF14-0E06-4D9B-AAA9-95BA91F94B8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362E7E99-39D8-4FBA-BDEE-3A5CDDCA7D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D7930478-F8CA-4490-A494-AD0795EC9F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B584B5B1-91C8-426F-BB97-354BADB139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9787BC6D-1348-40A1-BA94-D6B4FFA594C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BC3BB053-D90F-4AEF-A2CF-AE941DB8ED9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BE7CB96F-8083-4CFD-9D95-1392C5610F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A6767477-9740-47B4-89BB-D39DB91811C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D6224D0D-97F7-4A7C-9AC8-8E6E7D5F43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7770B8FD-0D9F-4510-BCCB-7DCFC13647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D2D3884-FFAC-4A7B-961F-E6E7A9FBCA0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E4DD4481-E4FD-4374-916D-17F741E9D91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13835087-6846-4902-851B-066337F0689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28174693-20CC-4452-9F3D-8844AFFC36B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676B3589-C316-4F2C-ACD6-D1E0EB7DCF5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2B41C333-2C9C-4ED5-A246-C8C19A2A473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88406206-9080-4D21-A922-71D2A4CD7A3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D25B767E-781D-4372-80A8-A9CE62932F7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95903981-D0CD-4147-B161-90DA679F737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D36CEE1B-2DA1-44F1-BB97-19EBB745E3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EB35F26D-624E-4A24-84A4-33468480789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C86F1447-2629-4878-B4D1-F542E7DC67D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B02635DF-E197-439C-81FE-4ADCF8243E8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B9F68B0C-BC9B-48A0-931A-3E1DEB0BFE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60DD649F-84C1-43B8-9296-BF1B203211E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1AF346F7-78CC-4793-A4FA-6BDA228CE85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8C2DB3A5-0FFF-40A4-B16E-6CC766AB63D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74EEDC03-181D-41EB-A010-761E85A8044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82A05869-4856-4C64-9B9E-A399137E98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A392DAD4-A953-48E7-B8B3-BF016568161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ABEC692D-5C3C-4234-9C36-52F730B871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B6CDE430-33F8-4759-ADD2-6942963A0A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0BE8C22E-425C-409D-9BBA-D846171FD3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25FD9336-6793-4AE6-952E-8FAAABA6154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D8E2A7F6-ACD3-47EC-B8C1-3CED8D3261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4930281B-AD65-424F-AEB0-CAE5C32C453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23BCDCC1-0E65-486D-ADB8-3AE7E9B9DF0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8D2A351D-2887-4677-99D2-C48435E0F3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26DF39F5-BE37-46A7-9F4E-DACEC57902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B720775E-FA7A-48D9-82DB-06B8993AF72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34F479AB-DB81-460D-9946-B5220149C6C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6A5C1BA8-F981-4FC3-A424-CF1EAF05D0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1" name="Freeform 59">
              <a:extLst>
                <a:ext uri="{FF2B5EF4-FFF2-40B4-BE49-F238E27FC236}">
                  <a16:creationId xmlns:a16="http://schemas.microsoft.com/office/drawing/2014/main" id="{FF34F462-3C45-43AC-A9E3-3DE2E07C06C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2" name="Freeform 60">
              <a:extLst>
                <a:ext uri="{FF2B5EF4-FFF2-40B4-BE49-F238E27FC236}">
                  <a16:creationId xmlns:a16="http://schemas.microsoft.com/office/drawing/2014/main" id="{C8E076DC-D165-494A-BFB2-3467AE6703A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3" name="Freeform 61">
              <a:extLst>
                <a:ext uri="{FF2B5EF4-FFF2-40B4-BE49-F238E27FC236}">
                  <a16:creationId xmlns:a16="http://schemas.microsoft.com/office/drawing/2014/main" id="{5D448E27-15B7-4469-A5A3-EBF4603C49B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4" name="Freeform 62">
              <a:extLst>
                <a:ext uri="{FF2B5EF4-FFF2-40B4-BE49-F238E27FC236}">
                  <a16:creationId xmlns:a16="http://schemas.microsoft.com/office/drawing/2014/main" id="{5F70759D-B766-41EE-A37C-095DC55FE459}"/>
                </a:ext>
              </a:extLst>
            </p:cNvPr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5" name="Freeform 63">
              <a:extLst>
                <a:ext uri="{FF2B5EF4-FFF2-40B4-BE49-F238E27FC236}">
                  <a16:creationId xmlns:a16="http://schemas.microsoft.com/office/drawing/2014/main" id="{431D3274-E3C7-4004-A4C3-C058BC70027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6" name="Freeform 64">
              <a:extLst>
                <a:ext uri="{FF2B5EF4-FFF2-40B4-BE49-F238E27FC236}">
                  <a16:creationId xmlns:a16="http://schemas.microsoft.com/office/drawing/2014/main" id="{CA19C0EE-D2B2-45DD-BA2E-050FCFD0AE6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E0520F09-B825-4AE8-A3BE-D651977B2CF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F2045425-2FD1-42B4-A502-F053370E84F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9" name="Freeform 67">
              <a:extLst>
                <a:ext uri="{FF2B5EF4-FFF2-40B4-BE49-F238E27FC236}">
                  <a16:creationId xmlns:a16="http://schemas.microsoft.com/office/drawing/2014/main" id="{B3EDB288-12CD-4879-9ED6-A77029C8582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0" name="Freeform 68">
              <a:extLst>
                <a:ext uri="{FF2B5EF4-FFF2-40B4-BE49-F238E27FC236}">
                  <a16:creationId xmlns:a16="http://schemas.microsoft.com/office/drawing/2014/main" id="{E49FABA0-DD70-469A-B3B7-B9F7C0D049E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1" name="Freeform 69">
              <a:extLst>
                <a:ext uri="{FF2B5EF4-FFF2-40B4-BE49-F238E27FC236}">
                  <a16:creationId xmlns:a16="http://schemas.microsoft.com/office/drawing/2014/main" id="{B895E217-4AC7-4CEF-B773-A9EAF6C1C96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2" name="Freeform 70">
              <a:extLst>
                <a:ext uri="{FF2B5EF4-FFF2-40B4-BE49-F238E27FC236}">
                  <a16:creationId xmlns:a16="http://schemas.microsoft.com/office/drawing/2014/main" id="{766B8E57-4986-4504-A11E-BE4E824C02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3" name="Freeform 71">
              <a:extLst>
                <a:ext uri="{FF2B5EF4-FFF2-40B4-BE49-F238E27FC236}">
                  <a16:creationId xmlns:a16="http://schemas.microsoft.com/office/drawing/2014/main" id="{AE890877-CE2A-4E4F-9166-E8CDF8A8312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4" name="Freeform 72">
              <a:extLst>
                <a:ext uri="{FF2B5EF4-FFF2-40B4-BE49-F238E27FC236}">
                  <a16:creationId xmlns:a16="http://schemas.microsoft.com/office/drawing/2014/main" id="{BA184166-4589-4B4D-8AF2-D6C3BB9EBED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5" name="Freeform 73">
              <a:extLst>
                <a:ext uri="{FF2B5EF4-FFF2-40B4-BE49-F238E27FC236}">
                  <a16:creationId xmlns:a16="http://schemas.microsoft.com/office/drawing/2014/main" id="{776E2833-0012-4326-B38D-C68A82B680C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6" name="Freeform 74">
              <a:extLst>
                <a:ext uri="{FF2B5EF4-FFF2-40B4-BE49-F238E27FC236}">
                  <a16:creationId xmlns:a16="http://schemas.microsoft.com/office/drawing/2014/main" id="{B83AC3A4-ECD3-4E38-A08B-79D7106A010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7" name="Freeform 75">
              <a:extLst>
                <a:ext uri="{FF2B5EF4-FFF2-40B4-BE49-F238E27FC236}">
                  <a16:creationId xmlns:a16="http://schemas.microsoft.com/office/drawing/2014/main" id="{1ACDDA15-07D7-4C17-B8BC-DECE15FA3CB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8" name="Freeform 76">
              <a:extLst>
                <a:ext uri="{FF2B5EF4-FFF2-40B4-BE49-F238E27FC236}">
                  <a16:creationId xmlns:a16="http://schemas.microsoft.com/office/drawing/2014/main" id="{A86A9BBF-A5A3-4DE3-AE2A-3BF4678BE96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9" name="Freeform 77">
              <a:extLst>
                <a:ext uri="{FF2B5EF4-FFF2-40B4-BE49-F238E27FC236}">
                  <a16:creationId xmlns:a16="http://schemas.microsoft.com/office/drawing/2014/main" id="{A0983212-11BB-4A60-900F-63CE50BD08C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0" name="Freeform 78">
              <a:extLst>
                <a:ext uri="{FF2B5EF4-FFF2-40B4-BE49-F238E27FC236}">
                  <a16:creationId xmlns:a16="http://schemas.microsoft.com/office/drawing/2014/main" id="{67A67AEC-8AE9-4418-A086-69A368EDAA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1" name="Freeform 79">
              <a:extLst>
                <a:ext uri="{FF2B5EF4-FFF2-40B4-BE49-F238E27FC236}">
                  <a16:creationId xmlns:a16="http://schemas.microsoft.com/office/drawing/2014/main" id="{E6833A2E-6468-4013-9549-061B4B446F2B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2" name="Freeform 80">
              <a:extLst>
                <a:ext uri="{FF2B5EF4-FFF2-40B4-BE49-F238E27FC236}">
                  <a16:creationId xmlns:a16="http://schemas.microsoft.com/office/drawing/2014/main" id="{F74C54B8-56D6-47D0-B8FA-7AA1D00F615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3" name="Freeform 81">
              <a:extLst>
                <a:ext uri="{FF2B5EF4-FFF2-40B4-BE49-F238E27FC236}">
                  <a16:creationId xmlns:a16="http://schemas.microsoft.com/office/drawing/2014/main" id="{A80CE477-F349-441C-A838-92C7F4C5A30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4" name="Freeform 82">
              <a:extLst>
                <a:ext uri="{FF2B5EF4-FFF2-40B4-BE49-F238E27FC236}">
                  <a16:creationId xmlns:a16="http://schemas.microsoft.com/office/drawing/2014/main" id="{6F38BE8A-01D1-4FD7-AD3E-191B423EB3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5" name="Freeform 83">
              <a:extLst>
                <a:ext uri="{FF2B5EF4-FFF2-40B4-BE49-F238E27FC236}">
                  <a16:creationId xmlns:a16="http://schemas.microsoft.com/office/drawing/2014/main" id="{BF5CA4FB-6F57-4601-83C1-7BF6E8EFD22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6" name="Freeform 84">
              <a:extLst>
                <a:ext uri="{FF2B5EF4-FFF2-40B4-BE49-F238E27FC236}">
                  <a16:creationId xmlns:a16="http://schemas.microsoft.com/office/drawing/2014/main" id="{9EA2B33E-A2CE-4905-911E-AE549993694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7" name="Freeform 85">
              <a:extLst>
                <a:ext uri="{FF2B5EF4-FFF2-40B4-BE49-F238E27FC236}">
                  <a16:creationId xmlns:a16="http://schemas.microsoft.com/office/drawing/2014/main" id="{A241D029-05D7-4228-86E5-00D564C6F3A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1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accent1">
              <a:lumMod val="50000"/>
            </a:schemeClr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accent1">
              <a:lumMod val="50000"/>
            </a:schemeClr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  <a:solidFill>
            <a:schemeClr val="accent1">
              <a:lumMod val="50000"/>
            </a:schemeClr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  <a:solidFill>
            <a:schemeClr val="accent1">
              <a:lumMod val="50000"/>
            </a:schemeClr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05000"/>
            <a:ext cx="9068991" cy="2667000"/>
          </a:xfrm>
        </p:spPr>
        <p:txBody>
          <a:bodyPr/>
          <a:lstStyle/>
          <a:p>
            <a:r>
              <a:rPr lang="en-US" sz="3600" dirty="0"/>
              <a:t>Text Retrieval and Search Engines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910342"/>
            <a:ext cx="9146381" cy="1472719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Final Project – Part A presentation</a:t>
            </a:r>
            <a:b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Avi Ferdman &amp; Ariel Suller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714AA-D8CD-4E18-A890-BD5268436E00}"/>
              </a:ext>
            </a:extLst>
          </p:cNvPr>
          <p:cNvSpPr txBox="1"/>
          <p:nvPr/>
        </p:nvSpPr>
        <p:spPr>
          <a:xfrm>
            <a:off x="904824" y="638306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9">
              <a:spcBef>
                <a:spcPct val="50000"/>
              </a:spcBef>
              <a:buClrTx/>
              <a:buSzTx/>
              <a:buNone/>
            </a:pPr>
            <a:r>
              <a:rPr lang="en-US" altLang="he-IL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Semester 1 - 2025</a:t>
            </a:r>
          </a:p>
        </p:txBody>
      </p:sp>
      <p:pic>
        <p:nvPicPr>
          <p:cNvPr id="5" name="Picture 4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A47F77C-435E-EA85-B577-23D55777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1" y="393619"/>
            <a:ext cx="1822892" cy="1095254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F853846-B7D7-F6AA-0A33-02BF6989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1" y="5845026"/>
            <a:ext cx="445833" cy="7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C115-0BC2-99BA-4790-F9B96035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Scoring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9106B-81F1-C294-6F09-586F7E7CB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Combine two methods to one: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– </a:t>
                </a:r>
              </a:p>
              <a:p>
                <a:pPr marL="0" indent="0">
                  <a:buNone/>
                </a:pP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– weight parameter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9106B-81F1-C294-6F09-586F7E7CB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2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BE539-F76F-0462-395E-DBEF813F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9AC0-F510-C665-C908-41B85873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D9CA-7044-D75E-4B96-89DEB27B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Scores using Algorithm 1 (without LGMB Reranking stage)</a:t>
            </a:r>
          </a:p>
          <a:p>
            <a:r>
              <a:rPr lang="en-US" dirty="0"/>
              <a:t>Calculate Query Likelihood with Dirichlet smoothing (keep top 1000 ranked document)</a:t>
            </a:r>
          </a:p>
          <a:p>
            <a:r>
              <a:rPr lang="en-US" dirty="0"/>
              <a:t>Calculate Hybrid Scoring between both algorithms</a:t>
            </a:r>
          </a:p>
          <a:p>
            <a:r>
              <a:rPr lang="en-US" dirty="0"/>
              <a:t>Use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Reranker</a:t>
            </a:r>
            <a:r>
              <a:rPr lang="en-US" dirty="0"/>
              <a:t> to re-rank top retrieved documents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27664-C4D0-9020-C8C2-AB28BED0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507A-924E-3391-AE42-15B2E6D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Reciprocal Rank Fusion (RRF)</a:t>
            </a:r>
            <a:r>
              <a:rPr lang="en-US" sz="1200" dirty="0"/>
              <a:t> [Cormack, G. V., Clarke, C. L. A., &amp; </a:t>
            </a:r>
            <a:r>
              <a:rPr lang="en-US" sz="1200" dirty="0" err="1"/>
              <a:t>Buettcher</a:t>
            </a:r>
            <a:r>
              <a:rPr lang="en-US" sz="1200" dirty="0"/>
              <a:t>, S. (2009)]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3BD82-0F4D-4520-3C2E-B1F616233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Rank aggregation method </a:t>
                </a:r>
              </a:p>
              <a:p>
                <a:r>
                  <a:rPr lang="en-US" dirty="0"/>
                  <a:t>Given multiple ranked lists from different retrieved models, the score each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computed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𝑅𝑅𝐹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–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number of ranked lists (retrieval models)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ranked list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A small constant (prevent division by zero and smooth)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3BD82-0F4D-4520-3C2E-B1F616233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5" t="-2714" r="-845" b="-14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F2DD8-7AFA-2735-681D-F6DBE385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E245-8AAF-08E9-BB20-047C8BFB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3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E7EE-69BC-1AFD-25A3-09D12D9A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Algorithms 1 and 2</a:t>
            </a:r>
          </a:p>
          <a:p>
            <a:r>
              <a:rPr lang="en-US" dirty="0"/>
              <a:t>Calculate RRF using both scores and keep top 1000 ranked documents.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E3EA6-16BA-1002-C411-1A7D9B7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AAE5-6B34-1CAF-D88F-7CF1450E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CC74EA-2C35-B723-2EA2-995AD6D5D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88937"/>
              </p:ext>
            </p:extLst>
          </p:nvPr>
        </p:nvGraphicFramePr>
        <p:xfrm>
          <a:off x="2247900" y="2367280"/>
          <a:ext cx="7696200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268329311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760663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BM25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2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BM25 + RM3 + LGBM Reranking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0.2934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6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 QLD, BM25 + RM3, LGBM Reranking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5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RRF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0.3108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317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09B1E-8608-6E23-F43E-CF3A7927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6BB457-F3DF-C379-8ED8-E8757260A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Thanks.</a:t>
            </a:r>
            <a:endParaRPr lang="en-IL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BAC8F1-6720-0B2F-95E3-AC621A80F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5D9A7-AC07-5874-FE40-E31680E671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049000" y="6400800"/>
            <a:ext cx="1143000" cy="276225"/>
          </a:xfrm>
        </p:spPr>
        <p:txBody>
          <a:bodyPr/>
          <a:lstStyle/>
          <a:p>
            <a:fld id="{25BA54BD-C84D-46CE-8B72-31BFB26ABA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E2F4C4F2-FF48-1F7A-CC20-6CD47AD6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1" y="5845026"/>
            <a:ext cx="445833" cy="72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6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123-3E2E-40B2-80A5-A27E0A0E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D6C3-26F2-4610-9E3B-3EE41E40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Achieve highest retrieval effectiveness as measured using MAP.</a:t>
            </a:r>
          </a:p>
          <a:p>
            <a:pPr marL="0" indent="0">
              <a:buNone/>
            </a:pPr>
            <a:r>
              <a:rPr lang="en-US" b="1" dirty="0"/>
              <a:t>Task:</a:t>
            </a:r>
            <a:r>
              <a:rPr lang="en-US" dirty="0"/>
              <a:t> Given 50 queries with relevance judgments, Rank 199 other queries for which the relevance is unknown. 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CA1A-5319-4045-A767-29EEE7C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6BC9-1AD4-B9E0-6ED9-9199A55F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BM25 Scoring </a:t>
            </a:r>
            <a:r>
              <a:rPr lang="en-US" sz="2000" dirty="0"/>
              <a:t>[Robertson, S. E., &amp; Walker, S. (1994)]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75D31-53DA-0545-9024-4FC308A79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Score each document with respect to a query by: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𝑎𝑣𝑔𝑑𝑙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Term in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inverse document frequency for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- term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length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– average document length in collection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term frequency saturation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length normalization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75D31-53DA-0545-9024-4FC308A79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9" t="-32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F0298-D1DD-040C-9ECF-DD4DB335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E3E-4495-C45D-0B20-A71BD261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RM3 Feedback </a:t>
            </a:r>
            <a:r>
              <a:rPr lang="en-US" sz="2000" dirty="0"/>
              <a:t>[</a:t>
            </a:r>
            <a:r>
              <a:rPr lang="it-IT" sz="2000" dirty="0"/>
              <a:t>Lavrenko, V., &amp; Croft, W. B. (2001)]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7F7ED-DF1D-AEC2-748C-271C610EB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Query expansion technique</a:t>
                </a:r>
              </a:p>
              <a:p>
                <a:r>
                  <a:rPr lang="en-US" dirty="0"/>
                  <a:t>Steps:</a:t>
                </a:r>
              </a:p>
              <a:p>
                <a:pPr marL="0" indent="0">
                  <a:buNone/>
                </a:pPr>
                <a:r>
                  <a:rPr lang="en-US" dirty="0"/>
                  <a:t>1. Retrieve and initial ranking for the query (with BM25, for example)</a:t>
                </a:r>
              </a:p>
              <a:p>
                <a:pPr marL="0" indent="0">
                  <a:buNone/>
                </a:pPr>
                <a:r>
                  <a:rPr lang="en-US" dirty="0"/>
                  <a:t>2. Estimate the relevance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–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final query model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interpolation parameter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maximum likelihood estimate (MLE) of the word www in the original query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estimated relevance model, computed from 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retrieved documents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7F7ED-DF1D-AEC2-748C-271C610EB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1" t="-2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B3E4-EE76-B402-75FF-63B7898A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280F-3798-3F12-BB27-AFAF343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660B-4F56-754B-4F6E-4E148A3B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learning approach</a:t>
            </a:r>
          </a:p>
          <a:p>
            <a:r>
              <a:rPr lang="en-US" dirty="0"/>
              <a:t>Learn from labeled data to improve ranking performance 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BC95-4518-993E-C91C-4C528FAB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65F9-EABD-2937-0D95-7CAFAA0B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Reranker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2D27-9155-985E-CD31-28EFC927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Gradient Boosting Machine.</a:t>
            </a:r>
          </a:p>
          <a:p>
            <a:pPr lvl="1"/>
            <a:r>
              <a:rPr lang="en-US" dirty="0"/>
              <a:t>Gradient Boosting Machine – create a strong learner by combining multiple weak learners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LightGBM</a:t>
            </a:r>
            <a:r>
              <a:rPr lang="en-US" dirty="0"/>
              <a:t> – the learners are decision trees used to minimize loss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6D7FB-52FF-C5D6-06BA-EC8CFC86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5" descr="A graph of a function&#10;&#10;AI-generated content may be incorrect.">
            <a:extLst>
              <a:ext uri="{FF2B5EF4-FFF2-40B4-BE49-F238E27FC236}">
                <a16:creationId xmlns:a16="http://schemas.microsoft.com/office/drawing/2014/main" id="{B7129597-2A25-073F-D059-07063E31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63" y="3429000"/>
            <a:ext cx="4992873" cy="31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286-570B-031E-6869-5B94629B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5258-BECE-CE69-5585-F3B3C715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BM25 with RM3 expansion and get top 1000 ranked documents.</a:t>
            </a:r>
          </a:p>
          <a:p>
            <a:r>
              <a:rPr lang="en-US" dirty="0"/>
              <a:t>Use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Reranker</a:t>
            </a:r>
            <a:r>
              <a:rPr lang="en-US" dirty="0"/>
              <a:t> to re-rank top retrieved documents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045B-A587-A049-1158-19E26674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88AD-2B90-DF33-A1DA-2EF29CA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Likelihood </a:t>
            </a:r>
            <a:r>
              <a:rPr lang="en-US" sz="2000" dirty="0"/>
              <a:t>[</a:t>
            </a:r>
            <a:r>
              <a:rPr lang="pt-BR" sz="2000" dirty="0"/>
              <a:t>Ponte, J. M., &amp; Croft, W. B. (1998)]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5CB9-CFFA-45A0-701C-5FFB1465E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Probabilistic model</a:t>
                </a:r>
              </a:p>
              <a:p>
                <a:r>
                  <a:rPr lang="en-US" dirty="0"/>
                  <a:t>Score based 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Terms in the query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Probability of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derived from document language model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Frequency of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 query 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A5CB9-CFFA-45A0-701C-5FFB1465E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5" t="-2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5DCD-B090-B64D-1985-12BDD392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7EA9-7C7B-2833-DD22-321AA317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QL with Dirichlet Smoothing </a:t>
            </a:r>
            <a:r>
              <a:rPr lang="en-US" sz="2000" dirty="0"/>
              <a:t>[</a:t>
            </a:r>
            <a:r>
              <a:rPr lang="it-IT" sz="2000" dirty="0"/>
              <a:t>Zhai, C., &amp; Lafferty, J. (2001)]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18392-BE49-CDCC-D778-D51A6518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Score based on –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–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- Term probability in the collection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smoothing parameter controlling balance between document-specific and collection-level probabilities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18392-BE49-CDCC-D778-D51A65187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0" t="-2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59541-56CD-FDE8-2E84-257C6411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49463</TotalTime>
  <Words>761</Words>
  <Application>Microsoft Office PowerPoint</Application>
  <PresentationFormat>Widescreen</PresentationFormat>
  <Paragraphs>110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Corbel</vt:lpstr>
      <vt:lpstr>Chalkboard 16x9</vt:lpstr>
      <vt:lpstr>Text Retrieval and Search Engines</vt:lpstr>
      <vt:lpstr>The Project</vt:lpstr>
      <vt:lpstr>BM25 Scoring [Robertson, S. E., &amp; Walker, S. (1994)]</vt:lpstr>
      <vt:lpstr>RM3 Feedback [Lavrenko, V., &amp; Croft, W. B. (2001)]</vt:lpstr>
      <vt:lpstr>Learning to rank</vt:lpstr>
      <vt:lpstr>LightGBM Reranker</vt:lpstr>
      <vt:lpstr>Algorithm 1</vt:lpstr>
      <vt:lpstr>Query Likelihood [Ponte, J. M., &amp; Croft, W. B. (1998)]</vt:lpstr>
      <vt:lpstr>QL with Dirichlet Smoothing [Zhai, C., &amp; Lafferty, J. (2001)]</vt:lpstr>
      <vt:lpstr>Hybrid Scoring</vt:lpstr>
      <vt:lpstr>Algorithm 2</vt:lpstr>
      <vt:lpstr>Reciprocal Rank Fusion (RRF) [Cormack, G. V., Clarke, C. L. A., &amp; Buettcher, S. (2009)]</vt:lpstr>
      <vt:lpstr>Algorithm 3</vt:lpstr>
      <vt:lpstr>Evaluation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Lecture_4_Hands_On_Lab</dc:title>
  <dc:creator>Eilon Sheetrit</dc:creator>
  <cp:lastModifiedBy>ArielDavid Suller</cp:lastModifiedBy>
  <cp:revision>357</cp:revision>
  <dcterms:created xsi:type="dcterms:W3CDTF">2019-12-08T15:56:03Z</dcterms:created>
  <dcterms:modified xsi:type="dcterms:W3CDTF">2025-01-30T16:11:49Z</dcterms:modified>
</cp:coreProperties>
</file>