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3" r:id="rId3"/>
    <p:sldId id="257" r:id="rId4"/>
    <p:sldId id="259" r:id="rId5"/>
    <p:sldId id="285" r:id="rId6"/>
    <p:sldId id="258" r:id="rId7"/>
    <p:sldId id="260" r:id="rId8"/>
    <p:sldId id="261" r:id="rId9"/>
    <p:sldId id="262" r:id="rId10"/>
    <p:sldId id="263" r:id="rId11"/>
    <p:sldId id="269" r:id="rId12"/>
    <p:sldId id="265" r:id="rId13"/>
    <p:sldId id="266" r:id="rId14"/>
    <p:sldId id="270" r:id="rId15"/>
    <p:sldId id="272" r:id="rId16"/>
    <p:sldId id="287"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68"/>
    <p:restoredTop sz="94681"/>
  </p:normalViewPr>
  <p:slideViewPr>
    <p:cSldViewPr snapToGrid="0" snapToObjects="1" showGuides="1">
      <p:cViewPr varScale="1">
        <p:scale>
          <a:sx n="109" d="100"/>
          <a:sy n="109" d="100"/>
        </p:scale>
        <p:origin x="216" y="60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300396" cy="2492990"/>
          </a:xfrm>
          <a:prstGeom prst="rect">
            <a:avLst/>
          </a:prstGeom>
          <a:solidFill>
            <a:schemeClr val="bg2">
              <a:lumMod val="25000"/>
            </a:schemeClr>
          </a:solidFill>
        </p:spPr>
        <p:txBody>
          <a:bodyPr wrap="none" rtlCol="0">
            <a:spAutoFit/>
          </a:bodyPr>
          <a:lstStyle/>
          <a:p>
            <a:r>
              <a:rPr lang="en-US" sz="6600" dirty="0">
                <a:solidFill>
                  <a:srgbClr val="FF6600"/>
                </a:solidFill>
              </a:rPr>
              <a:t>G2M Cab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21-Jan-2023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Company Presence in Different Cities</a:t>
            </a:r>
            <a:endParaRPr lang="en-US" sz="4300" dirty="0">
              <a:solidFill>
                <a:schemeClr val="accent2"/>
              </a:solidFill>
              <a:latin typeface="+mj-lt"/>
            </a:endParaRPr>
          </a:p>
        </p:txBody>
      </p:sp>
      <p:pic>
        <p:nvPicPr>
          <p:cNvPr id="5" name="Picture 4" descr="Chart&#10;&#10;Description automatically generated">
            <a:extLst>
              <a:ext uri="{FF2B5EF4-FFF2-40B4-BE49-F238E27FC236}">
                <a16:creationId xmlns:a16="http://schemas.microsoft.com/office/drawing/2014/main" id="{1D70E33C-D215-087C-AE13-0856D8690B41}"/>
              </a:ext>
            </a:extLst>
          </p:cNvPr>
          <p:cNvPicPr>
            <a:picLocks noChangeAspect="1"/>
          </p:cNvPicPr>
          <p:nvPr/>
        </p:nvPicPr>
        <p:blipFill>
          <a:blip r:embed="rId2"/>
          <a:stretch>
            <a:fillRect/>
          </a:stretch>
        </p:blipFill>
        <p:spPr>
          <a:xfrm>
            <a:off x="-6531" y="1450035"/>
            <a:ext cx="5856346" cy="3397932"/>
          </a:xfrm>
          <a:prstGeom prst="rect">
            <a:avLst/>
          </a:prstGeom>
        </p:spPr>
      </p:pic>
      <p:pic>
        <p:nvPicPr>
          <p:cNvPr id="9" name="Picture 8" descr="Chart&#10;&#10;Description automatically generated">
            <a:extLst>
              <a:ext uri="{FF2B5EF4-FFF2-40B4-BE49-F238E27FC236}">
                <a16:creationId xmlns:a16="http://schemas.microsoft.com/office/drawing/2014/main" id="{E0176046-A72C-C059-4E74-DE079CD36267}"/>
              </a:ext>
            </a:extLst>
          </p:cNvPr>
          <p:cNvPicPr>
            <a:picLocks noChangeAspect="1"/>
          </p:cNvPicPr>
          <p:nvPr/>
        </p:nvPicPr>
        <p:blipFill>
          <a:blip r:embed="rId3"/>
          <a:stretch>
            <a:fillRect/>
          </a:stretch>
        </p:blipFill>
        <p:spPr>
          <a:xfrm>
            <a:off x="5424383" y="3534888"/>
            <a:ext cx="6767618" cy="3323112"/>
          </a:xfrm>
          <a:prstGeom prst="rect">
            <a:avLst/>
          </a:prstGeom>
        </p:spPr>
      </p:pic>
      <p:sp>
        <p:nvSpPr>
          <p:cNvPr id="10" name="TextBox 9">
            <a:extLst>
              <a:ext uri="{FF2B5EF4-FFF2-40B4-BE49-F238E27FC236}">
                <a16:creationId xmlns:a16="http://schemas.microsoft.com/office/drawing/2014/main" id="{1F42742E-9FA5-50AD-ECF5-7E52F03E5E67}"/>
              </a:ext>
            </a:extLst>
          </p:cNvPr>
          <p:cNvSpPr txBox="1"/>
          <p:nvPr/>
        </p:nvSpPr>
        <p:spPr>
          <a:xfrm>
            <a:off x="629780" y="5093583"/>
            <a:ext cx="4583723" cy="1477328"/>
          </a:xfrm>
          <a:prstGeom prst="rect">
            <a:avLst/>
          </a:prstGeom>
          <a:noFill/>
        </p:spPr>
        <p:txBody>
          <a:bodyPr wrap="square" rtlCol="0">
            <a:spAutoFit/>
          </a:bodyPr>
          <a:lstStyle/>
          <a:p>
            <a:pPr marL="285750" indent="-285750">
              <a:buFont typeface="Arial" panose="020B0604020202020204" pitchFamily="34" charset="0"/>
              <a:buChar char="•"/>
            </a:pPr>
            <a:r>
              <a:rPr lang="en-SG" b="0" i="0" dirty="0">
                <a:solidFill>
                  <a:srgbClr val="000000"/>
                </a:solidFill>
                <a:effectLst/>
              </a:rPr>
              <a:t>Yellow Cab serviced more rides in 15 of the 19 represented cities. </a:t>
            </a:r>
            <a:endParaRPr lang="en-SG" dirty="0">
              <a:solidFill>
                <a:srgbClr val="000000"/>
              </a:solidFill>
            </a:endParaRPr>
          </a:p>
          <a:p>
            <a:endParaRPr lang="en-SG" dirty="0">
              <a:solidFill>
                <a:srgbClr val="000000"/>
              </a:solidFill>
            </a:endParaRPr>
          </a:p>
          <a:p>
            <a:pPr marL="285750" indent="-285750">
              <a:buFont typeface="Arial" panose="020B0604020202020204" pitchFamily="34" charset="0"/>
              <a:buChar char="•"/>
            </a:pPr>
            <a:r>
              <a:rPr lang="en-SG" b="0" i="0" dirty="0">
                <a:solidFill>
                  <a:srgbClr val="000000"/>
                </a:solidFill>
                <a:effectLst/>
              </a:rPr>
              <a:t>Yellow Cab has a higher presence in most cities.</a:t>
            </a:r>
            <a:endParaRPr lang="en-US" dirty="0"/>
          </a:p>
        </p:txBody>
      </p:sp>
      <p:sp>
        <p:nvSpPr>
          <p:cNvPr id="11" name="TextBox 10">
            <a:extLst>
              <a:ext uri="{FF2B5EF4-FFF2-40B4-BE49-F238E27FC236}">
                <a16:creationId xmlns:a16="http://schemas.microsoft.com/office/drawing/2014/main" id="{16E3996A-C13A-4028-5803-73596B98410F}"/>
              </a:ext>
            </a:extLst>
          </p:cNvPr>
          <p:cNvSpPr txBox="1"/>
          <p:nvPr/>
        </p:nvSpPr>
        <p:spPr>
          <a:xfrm>
            <a:off x="6106023" y="1503563"/>
            <a:ext cx="5404337" cy="2031325"/>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rgbClr val="000000"/>
                </a:solidFill>
              </a:rPr>
              <a:t>C</a:t>
            </a:r>
            <a:r>
              <a:rPr lang="en-SG" b="0" i="0" dirty="0">
                <a:solidFill>
                  <a:srgbClr val="000000"/>
                </a:solidFill>
                <a:effectLst/>
              </a:rPr>
              <a:t>ities in which a large portion of the population are cab users, such as Boston, Washington, LA, and Chicago, are dominated by Yellow Cab.</a:t>
            </a:r>
          </a:p>
          <a:p>
            <a:pPr marL="285750" indent="-285750">
              <a:buFont typeface="Arial" panose="020B0604020202020204" pitchFamily="34" charset="0"/>
              <a:buChar char="•"/>
            </a:pPr>
            <a:endParaRPr lang="en-SG" b="0" i="0" dirty="0">
              <a:solidFill>
                <a:srgbClr val="000000"/>
              </a:solidFill>
              <a:effectLst/>
            </a:endParaRPr>
          </a:p>
          <a:p>
            <a:pPr marL="285750" indent="-285750">
              <a:buFont typeface="Arial" panose="020B0604020202020204" pitchFamily="34" charset="0"/>
              <a:buChar char="•"/>
            </a:pPr>
            <a:r>
              <a:rPr lang="en-SG" b="0" i="0" dirty="0">
                <a:effectLst/>
              </a:rPr>
              <a:t>In New York, the city with the most cab rides in tota</a:t>
            </a:r>
            <a:r>
              <a:rPr lang="en-SG" dirty="0">
                <a:solidFill>
                  <a:srgbClr val="000000"/>
                </a:solidFill>
              </a:rPr>
              <a:t>l, Yellow Cab was the more popular choice by a large margin.</a:t>
            </a:r>
            <a:endParaRPr lang="en-US" dirty="0"/>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Base by Gender</a:t>
            </a:r>
          </a:p>
        </p:txBody>
      </p:sp>
      <p:pic>
        <p:nvPicPr>
          <p:cNvPr id="3" name="Picture 2" descr="Chart, bar chart&#10;&#10;Description automatically generated">
            <a:extLst>
              <a:ext uri="{FF2B5EF4-FFF2-40B4-BE49-F238E27FC236}">
                <a16:creationId xmlns:a16="http://schemas.microsoft.com/office/drawing/2014/main" id="{9D7ADA2A-ECE2-B781-6C64-D260715BF416}"/>
              </a:ext>
            </a:extLst>
          </p:cNvPr>
          <p:cNvPicPr>
            <a:picLocks noChangeAspect="1"/>
          </p:cNvPicPr>
          <p:nvPr/>
        </p:nvPicPr>
        <p:blipFill>
          <a:blip r:embed="rId2"/>
          <a:stretch>
            <a:fillRect/>
          </a:stretch>
        </p:blipFill>
        <p:spPr>
          <a:xfrm>
            <a:off x="338503" y="1751561"/>
            <a:ext cx="7818632" cy="4674632"/>
          </a:xfrm>
          <a:prstGeom prst="rect">
            <a:avLst/>
          </a:prstGeom>
        </p:spPr>
      </p:pic>
      <p:sp>
        <p:nvSpPr>
          <p:cNvPr id="4" name="TextBox 3">
            <a:extLst>
              <a:ext uri="{FF2B5EF4-FFF2-40B4-BE49-F238E27FC236}">
                <a16:creationId xmlns:a16="http://schemas.microsoft.com/office/drawing/2014/main" id="{1246B89B-3AEA-F5FE-E908-FD4CA46AB2A5}"/>
              </a:ext>
            </a:extLst>
          </p:cNvPr>
          <p:cNvSpPr txBox="1"/>
          <p:nvPr/>
        </p:nvSpPr>
        <p:spPr>
          <a:xfrm>
            <a:off x="8276492" y="2696253"/>
            <a:ext cx="3200400" cy="3416320"/>
          </a:xfrm>
          <a:prstGeom prst="rect">
            <a:avLst/>
          </a:prstGeom>
          <a:noFill/>
        </p:spPr>
        <p:txBody>
          <a:bodyPr wrap="square" rtlCol="0">
            <a:spAutoFit/>
          </a:bodyPr>
          <a:lstStyle/>
          <a:p>
            <a:pPr marL="285750" indent="-285750">
              <a:buFont typeface="Arial" panose="020B0604020202020204" pitchFamily="34" charset="0"/>
              <a:buChar char="•"/>
            </a:pPr>
            <a:r>
              <a:rPr lang="en-SG" dirty="0"/>
              <a:t>M</a:t>
            </a:r>
            <a:r>
              <a:rPr lang="en-SG" b="0" i="0" dirty="0">
                <a:effectLst/>
              </a:rPr>
              <a:t>en make up the majority of the customer base for both cab companies.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Yellow Cab has a larger customer base for both genders.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Both more men and more women are Yellow Cab customers than Pink Cab customers.</a:t>
            </a:r>
            <a:endParaRPr lang="en-US" dirty="0"/>
          </a:p>
        </p:txBody>
      </p:sp>
    </p:spTree>
    <p:extLst>
      <p:ext uri="{BB962C8B-B14F-4D97-AF65-F5344CB8AC3E}">
        <p14:creationId xmlns:p14="http://schemas.microsoft.com/office/powerpoint/2010/main" val="3036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Base by Age Group</a:t>
            </a:r>
            <a:endParaRPr lang="en-US" sz="4400" dirty="0">
              <a:solidFill>
                <a:schemeClr val="accent2"/>
              </a:solidFill>
              <a:latin typeface="+mj-lt"/>
            </a:endParaRPr>
          </a:p>
        </p:txBody>
      </p:sp>
      <p:pic>
        <p:nvPicPr>
          <p:cNvPr id="7" name="Picture 6" descr="Chart, bar chart&#10;&#10;Description automatically generated">
            <a:extLst>
              <a:ext uri="{FF2B5EF4-FFF2-40B4-BE49-F238E27FC236}">
                <a16:creationId xmlns:a16="http://schemas.microsoft.com/office/drawing/2014/main" id="{B58F72DC-3898-9B3E-3597-C5C683C9B191}"/>
              </a:ext>
            </a:extLst>
          </p:cNvPr>
          <p:cNvPicPr>
            <a:picLocks noChangeAspect="1"/>
          </p:cNvPicPr>
          <p:nvPr/>
        </p:nvPicPr>
        <p:blipFill>
          <a:blip r:embed="rId2"/>
          <a:stretch>
            <a:fillRect/>
          </a:stretch>
        </p:blipFill>
        <p:spPr>
          <a:xfrm>
            <a:off x="107471" y="1722114"/>
            <a:ext cx="7688126" cy="4526286"/>
          </a:xfrm>
          <a:prstGeom prst="rect">
            <a:avLst/>
          </a:prstGeom>
        </p:spPr>
      </p:pic>
      <p:sp>
        <p:nvSpPr>
          <p:cNvPr id="8" name="TextBox 7">
            <a:extLst>
              <a:ext uri="{FF2B5EF4-FFF2-40B4-BE49-F238E27FC236}">
                <a16:creationId xmlns:a16="http://schemas.microsoft.com/office/drawing/2014/main" id="{BFC29497-96AC-4962-7E32-48E92D270161}"/>
              </a:ext>
            </a:extLst>
          </p:cNvPr>
          <p:cNvSpPr txBox="1"/>
          <p:nvPr/>
        </p:nvSpPr>
        <p:spPr>
          <a:xfrm>
            <a:off x="8217878" y="1899439"/>
            <a:ext cx="3516922" cy="1754326"/>
          </a:xfrm>
          <a:prstGeom prst="rect">
            <a:avLst/>
          </a:prstGeom>
          <a:noFill/>
        </p:spPr>
        <p:txBody>
          <a:bodyPr wrap="square" rtlCol="0">
            <a:spAutoFit/>
          </a:bodyPr>
          <a:lstStyle/>
          <a:p>
            <a:pPr algn="l"/>
            <a:r>
              <a:rPr lang="en-SG" dirty="0"/>
              <a:t>F</a:t>
            </a:r>
            <a:r>
              <a:rPr lang="en-SG" b="0" i="0" dirty="0">
                <a:effectLst/>
              </a:rPr>
              <a:t>our categories of age:</a:t>
            </a:r>
          </a:p>
          <a:p>
            <a:pPr marL="285750" indent="-285750" algn="l">
              <a:buFont typeface="Arial" panose="020B0604020202020204" pitchFamily="34" charset="0"/>
              <a:buChar char="•"/>
            </a:pPr>
            <a:r>
              <a:rPr lang="en-SG" b="0" i="0" dirty="0">
                <a:effectLst/>
              </a:rPr>
              <a:t>18 - 25 is "Young Adult"</a:t>
            </a:r>
          </a:p>
          <a:p>
            <a:pPr marL="285750" indent="-285750" algn="l">
              <a:buFont typeface="Arial" panose="020B0604020202020204" pitchFamily="34" charset="0"/>
              <a:buChar char="•"/>
            </a:pPr>
            <a:r>
              <a:rPr lang="en-SG" b="0" i="0" dirty="0">
                <a:effectLst/>
              </a:rPr>
              <a:t>26 - 39 is "Adult"</a:t>
            </a:r>
          </a:p>
          <a:p>
            <a:pPr marL="285750" indent="-285750" algn="l">
              <a:buFont typeface="Arial" panose="020B0604020202020204" pitchFamily="34" charset="0"/>
              <a:buChar char="•"/>
            </a:pPr>
            <a:r>
              <a:rPr lang="en-SG" b="0" i="0" dirty="0">
                <a:effectLst/>
              </a:rPr>
              <a:t>40 - 59 is "Older Adult"</a:t>
            </a:r>
          </a:p>
          <a:p>
            <a:pPr marL="285750" indent="-285750" algn="l">
              <a:buFont typeface="Arial" panose="020B0604020202020204" pitchFamily="34" charset="0"/>
              <a:buChar char="•"/>
            </a:pPr>
            <a:r>
              <a:rPr lang="en-SG" b="0" i="0" dirty="0">
                <a:effectLst/>
              </a:rPr>
              <a:t>60 and above is "Senior"</a:t>
            </a:r>
          </a:p>
          <a:p>
            <a:endParaRPr lang="en-US" dirty="0"/>
          </a:p>
        </p:txBody>
      </p:sp>
      <p:sp>
        <p:nvSpPr>
          <p:cNvPr id="9" name="TextBox 8">
            <a:extLst>
              <a:ext uri="{FF2B5EF4-FFF2-40B4-BE49-F238E27FC236}">
                <a16:creationId xmlns:a16="http://schemas.microsoft.com/office/drawing/2014/main" id="{DFBDBA87-3C6D-CEEF-0FBA-39B7F0D5D9E8}"/>
              </a:ext>
            </a:extLst>
          </p:cNvPr>
          <p:cNvSpPr txBox="1"/>
          <p:nvPr/>
        </p:nvSpPr>
        <p:spPr>
          <a:xfrm>
            <a:off x="6846028" y="3940076"/>
            <a:ext cx="4724650" cy="2308324"/>
          </a:xfrm>
          <a:prstGeom prst="rect">
            <a:avLst/>
          </a:prstGeom>
          <a:noFill/>
        </p:spPr>
        <p:txBody>
          <a:bodyPr wrap="square" rtlCol="0">
            <a:spAutoFit/>
          </a:bodyPr>
          <a:lstStyle/>
          <a:p>
            <a:pPr marL="285750" indent="-285750">
              <a:buFont typeface="Arial" panose="020B0604020202020204" pitchFamily="34" charset="0"/>
              <a:buChar char="•"/>
            </a:pPr>
            <a:r>
              <a:rPr lang="en-SG" dirty="0"/>
              <a:t>T</a:t>
            </a:r>
            <a:r>
              <a:rPr lang="en-SG" b="0" i="0" dirty="0">
                <a:effectLst/>
              </a:rPr>
              <a:t>he majority of customers for both cab companies are in the "Adult" age group.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Yellow Cab has a larger customer base for all four age groups.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b="0" i="0" dirty="0">
                <a:effectLst/>
              </a:rPr>
              <a:t>Yellow Cab is more popular than Pink Cab with customers of all ages.</a:t>
            </a:r>
            <a:endParaRPr lang="en-US" dirty="0"/>
          </a:p>
        </p:txBody>
      </p:sp>
    </p:spTree>
    <p:extLst>
      <p:ext uri="{BB962C8B-B14F-4D97-AF65-F5344CB8AC3E}">
        <p14:creationId xmlns:p14="http://schemas.microsoft.com/office/powerpoint/2010/main" val="219641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000" b="1" dirty="0">
                <a:solidFill>
                  <a:schemeClr val="accent2"/>
                </a:solidFill>
                <a:latin typeface="+mj-lt"/>
              </a:rPr>
              <a:t>Customer Base by Income Level</a:t>
            </a:r>
            <a:endParaRPr lang="en-US" sz="4300" dirty="0">
              <a:solidFill>
                <a:schemeClr val="accent2"/>
              </a:solidFill>
              <a:latin typeface="+mj-lt"/>
            </a:endParaRPr>
          </a:p>
        </p:txBody>
      </p:sp>
      <p:pic>
        <p:nvPicPr>
          <p:cNvPr id="3" name="Picture 2" descr="Chart, bar chart&#10;&#10;Description automatically generated">
            <a:extLst>
              <a:ext uri="{FF2B5EF4-FFF2-40B4-BE49-F238E27FC236}">
                <a16:creationId xmlns:a16="http://schemas.microsoft.com/office/drawing/2014/main" id="{4BDD59CE-1555-6416-5A55-F3CE748156A0}"/>
              </a:ext>
            </a:extLst>
          </p:cNvPr>
          <p:cNvPicPr>
            <a:picLocks noChangeAspect="1"/>
          </p:cNvPicPr>
          <p:nvPr/>
        </p:nvPicPr>
        <p:blipFill>
          <a:blip r:embed="rId2"/>
          <a:stretch>
            <a:fillRect/>
          </a:stretch>
        </p:blipFill>
        <p:spPr>
          <a:xfrm>
            <a:off x="336759" y="1891463"/>
            <a:ext cx="7154287" cy="4181731"/>
          </a:xfrm>
          <a:prstGeom prst="rect">
            <a:avLst/>
          </a:prstGeom>
        </p:spPr>
      </p:pic>
      <p:sp>
        <p:nvSpPr>
          <p:cNvPr id="4" name="TextBox 3">
            <a:extLst>
              <a:ext uri="{FF2B5EF4-FFF2-40B4-BE49-F238E27FC236}">
                <a16:creationId xmlns:a16="http://schemas.microsoft.com/office/drawing/2014/main" id="{DA2670CD-4CD1-2E04-7940-33F695C43C48}"/>
              </a:ext>
            </a:extLst>
          </p:cNvPr>
          <p:cNvSpPr txBox="1"/>
          <p:nvPr/>
        </p:nvSpPr>
        <p:spPr>
          <a:xfrm>
            <a:off x="8217877" y="1899439"/>
            <a:ext cx="3892061" cy="2031325"/>
          </a:xfrm>
          <a:prstGeom prst="rect">
            <a:avLst/>
          </a:prstGeom>
          <a:noFill/>
        </p:spPr>
        <p:txBody>
          <a:bodyPr wrap="square" rtlCol="0">
            <a:spAutoFit/>
          </a:bodyPr>
          <a:lstStyle/>
          <a:p>
            <a:pPr algn="l"/>
            <a:r>
              <a:rPr lang="en-SG" dirty="0"/>
              <a:t>Three</a:t>
            </a:r>
            <a:r>
              <a:rPr lang="en-SG" b="0" i="0" dirty="0">
                <a:effectLst/>
              </a:rPr>
              <a:t> levels of income:</a:t>
            </a:r>
          </a:p>
          <a:p>
            <a:pPr marL="285750" indent="-285750" algn="l">
              <a:buFont typeface="Arial" panose="020B0604020202020204" pitchFamily="34" charset="0"/>
              <a:buChar char="•"/>
            </a:pPr>
            <a:r>
              <a:rPr lang="en-SG" b="0" i="0" dirty="0">
                <a:effectLst/>
              </a:rPr>
              <a:t> &lt; 3000 USD/Month is "Low"</a:t>
            </a:r>
          </a:p>
          <a:p>
            <a:pPr marL="285750" indent="-285750" algn="l">
              <a:buFont typeface="Arial" panose="020B0604020202020204" pitchFamily="34" charset="0"/>
              <a:buChar char="•"/>
            </a:pPr>
            <a:r>
              <a:rPr lang="en-SG" b="0" i="0" dirty="0">
                <a:effectLst/>
              </a:rPr>
              <a:t>3000 - 20000 USD/Month is "Medium"</a:t>
            </a:r>
          </a:p>
          <a:p>
            <a:pPr marL="285750" indent="-285750" algn="l">
              <a:buFont typeface="Arial" panose="020B0604020202020204" pitchFamily="34" charset="0"/>
              <a:buChar char="•"/>
            </a:pPr>
            <a:r>
              <a:rPr lang="en-SG" b="0" i="0" dirty="0">
                <a:effectLst/>
              </a:rPr>
              <a:t>Above 20000 USD/Month is "High"</a:t>
            </a:r>
          </a:p>
          <a:p>
            <a:pPr algn="l"/>
            <a:endParaRPr lang="en-SG" b="0" i="0" dirty="0">
              <a:effectLst/>
            </a:endParaRPr>
          </a:p>
          <a:p>
            <a:endParaRPr lang="en-US" dirty="0"/>
          </a:p>
        </p:txBody>
      </p:sp>
      <p:sp>
        <p:nvSpPr>
          <p:cNvPr id="9" name="TextBox 8">
            <a:extLst>
              <a:ext uri="{FF2B5EF4-FFF2-40B4-BE49-F238E27FC236}">
                <a16:creationId xmlns:a16="http://schemas.microsoft.com/office/drawing/2014/main" id="{D16973FC-FFB5-E179-2EFB-938C58941922}"/>
              </a:ext>
            </a:extLst>
          </p:cNvPr>
          <p:cNvSpPr txBox="1"/>
          <p:nvPr/>
        </p:nvSpPr>
        <p:spPr>
          <a:xfrm>
            <a:off x="6869723" y="3764870"/>
            <a:ext cx="4806461" cy="2308324"/>
          </a:xfrm>
          <a:prstGeom prst="rect">
            <a:avLst/>
          </a:prstGeom>
          <a:noFill/>
        </p:spPr>
        <p:txBody>
          <a:bodyPr wrap="square" rtlCol="0">
            <a:spAutoFit/>
          </a:bodyPr>
          <a:lstStyle/>
          <a:p>
            <a:pPr marL="285750" indent="-285750">
              <a:buFont typeface="Arial" panose="020B0604020202020204" pitchFamily="34" charset="0"/>
              <a:buChar char="•"/>
            </a:pPr>
            <a:r>
              <a:rPr lang="en-SG" dirty="0"/>
              <a:t>T</a:t>
            </a:r>
            <a:r>
              <a:rPr lang="en-SG" b="0" i="0" dirty="0">
                <a:effectLst/>
              </a:rPr>
              <a:t>he majority of customers for both cab companies are medium income earners.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Yellow Cab has a larger customer base for all three income levels.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Yellow Cab is more popular than Pink Cab with customers of all income categories.</a:t>
            </a:r>
            <a:endParaRPr lang="en-US" dirty="0"/>
          </a:p>
        </p:txBody>
      </p:sp>
    </p:spTree>
    <p:extLst>
      <p:ext uri="{BB962C8B-B14F-4D97-AF65-F5344CB8AC3E}">
        <p14:creationId xmlns:p14="http://schemas.microsoft.com/office/powerpoint/2010/main" val="268995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Percentage of Retained Customers</a:t>
            </a:r>
            <a:endParaRPr lang="en-US" sz="3800" dirty="0">
              <a:solidFill>
                <a:schemeClr val="accent2"/>
              </a:solidFill>
              <a:latin typeface="+mj-lt"/>
            </a:endParaRPr>
          </a:p>
        </p:txBody>
      </p:sp>
      <p:pic>
        <p:nvPicPr>
          <p:cNvPr id="3" name="Picture 2" descr="Chart, pie chart&#10;&#10;Description automatically generated">
            <a:extLst>
              <a:ext uri="{FF2B5EF4-FFF2-40B4-BE49-F238E27FC236}">
                <a16:creationId xmlns:a16="http://schemas.microsoft.com/office/drawing/2014/main" id="{BE4B0168-9D60-E78E-A63D-55A67EDFCA3A}"/>
              </a:ext>
            </a:extLst>
          </p:cNvPr>
          <p:cNvPicPr>
            <a:picLocks noChangeAspect="1"/>
          </p:cNvPicPr>
          <p:nvPr/>
        </p:nvPicPr>
        <p:blipFill>
          <a:blip r:embed="rId2"/>
          <a:stretch>
            <a:fillRect/>
          </a:stretch>
        </p:blipFill>
        <p:spPr>
          <a:xfrm>
            <a:off x="334246" y="1894394"/>
            <a:ext cx="6126634" cy="4673927"/>
          </a:xfrm>
          <a:prstGeom prst="rect">
            <a:avLst/>
          </a:prstGeom>
        </p:spPr>
      </p:pic>
      <p:sp>
        <p:nvSpPr>
          <p:cNvPr id="4" name="TextBox 3">
            <a:extLst>
              <a:ext uri="{FF2B5EF4-FFF2-40B4-BE49-F238E27FC236}">
                <a16:creationId xmlns:a16="http://schemas.microsoft.com/office/drawing/2014/main" id="{1B76A637-96FC-40E3-15E3-E8E6911DEDE5}"/>
              </a:ext>
            </a:extLst>
          </p:cNvPr>
          <p:cNvSpPr txBox="1"/>
          <p:nvPr/>
        </p:nvSpPr>
        <p:spPr>
          <a:xfrm>
            <a:off x="6858001" y="2015560"/>
            <a:ext cx="4724400" cy="1477328"/>
          </a:xfrm>
          <a:prstGeom prst="rect">
            <a:avLst/>
          </a:prstGeom>
          <a:noFill/>
        </p:spPr>
        <p:txBody>
          <a:bodyPr wrap="square" rtlCol="0">
            <a:spAutoFit/>
          </a:bodyPr>
          <a:lstStyle/>
          <a:p>
            <a:pPr algn="l"/>
            <a:r>
              <a:rPr lang="en-SG" b="0" i="0" dirty="0">
                <a:solidFill>
                  <a:srgbClr val="000000"/>
                </a:solidFill>
                <a:effectLst/>
              </a:rPr>
              <a:t>Note: we consider a customer as being retained if they enlisted the services of the same cab company more than 5 times in the given time period. </a:t>
            </a:r>
            <a:endParaRPr lang="en-SG" b="0" i="0" dirty="0">
              <a:effectLst/>
            </a:endParaRPr>
          </a:p>
          <a:p>
            <a:endParaRPr lang="en-US" dirty="0"/>
          </a:p>
        </p:txBody>
      </p:sp>
      <p:sp>
        <p:nvSpPr>
          <p:cNvPr id="9" name="TextBox 8">
            <a:extLst>
              <a:ext uri="{FF2B5EF4-FFF2-40B4-BE49-F238E27FC236}">
                <a16:creationId xmlns:a16="http://schemas.microsoft.com/office/drawing/2014/main" id="{ED4F0502-0A1C-04ED-EAB5-11C930EDA920}"/>
              </a:ext>
            </a:extLst>
          </p:cNvPr>
          <p:cNvSpPr txBox="1"/>
          <p:nvPr/>
        </p:nvSpPr>
        <p:spPr>
          <a:xfrm>
            <a:off x="6271848" y="3429000"/>
            <a:ext cx="5310553" cy="3139321"/>
          </a:xfrm>
          <a:prstGeom prst="rect">
            <a:avLst/>
          </a:prstGeom>
          <a:noFill/>
        </p:spPr>
        <p:txBody>
          <a:bodyPr wrap="square" rtlCol="0">
            <a:spAutoFit/>
          </a:bodyPr>
          <a:lstStyle/>
          <a:p>
            <a:pPr marL="285750" indent="-285750">
              <a:buFont typeface="Arial" panose="020B0604020202020204" pitchFamily="34" charset="0"/>
              <a:buChar char="•"/>
            </a:pPr>
            <a:r>
              <a:rPr lang="en-SG" b="0" i="0" dirty="0">
                <a:solidFill>
                  <a:srgbClr val="000000"/>
                </a:solidFill>
                <a:effectLst/>
              </a:rPr>
              <a:t>Yellow Cab exhibits higher customer retention levels than Pink Cab. </a:t>
            </a:r>
          </a:p>
          <a:p>
            <a:pPr marL="285750" indent="-285750">
              <a:buFont typeface="Arial" panose="020B0604020202020204" pitchFamily="34" charset="0"/>
              <a:buChar char="•"/>
            </a:pPr>
            <a:endParaRPr lang="en-SG" b="0" i="0" dirty="0">
              <a:solidFill>
                <a:srgbClr val="000000"/>
              </a:solidFill>
              <a:effectLst/>
            </a:endParaRPr>
          </a:p>
          <a:p>
            <a:pPr marL="285750" indent="-285750">
              <a:buFont typeface="Arial" panose="020B0604020202020204" pitchFamily="34" charset="0"/>
              <a:buChar char="•"/>
            </a:pPr>
            <a:r>
              <a:rPr lang="en-SG" b="0" i="0" dirty="0">
                <a:solidFill>
                  <a:srgbClr val="000000"/>
                </a:solidFill>
                <a:effectLst/>
              </a:rPr>
              <a:t>When considering all customers who purchased more than 5 rides from the same cab company, 79.9% of these customers belong to Yellow Cab, whereas only 20.1% belong to Pink Cab. </a:t>
            </a:r>
          </a:p>
          <a:p>
            <a:pPr marL="285750" indent="-285750">
              <a:buFont typeface="Arial" panose="020B0604020202020204" pitchFamily="34" charset="0"/>
              <a:buChar char="•"/>
            </a:pPr>
            <a:endParaRPr lang="en-SG" b="0" i="0" dirty="0">
              <a:solidFill>
                <a:srgbClr val="000000"/>
              </a:solidFill>
              <a:effectLst/>
            </a:endParaRPr>
          </a:p>
          <a:p>
            <a:pPr marL="285750" indent="-285750">
              <a:buFont typeface="Arial" panose="020B0604020202020204" pitchFamily="34" charset="0"/>
              <a:buChar char="•"/>
            </a:pPr>
            <a:r>
              <a:rPr lang="en-SG" b="0" i="0" dirty="0">
                <a:solidFill>
                  <a:srgbClr val="000000"/>
                </a:solidFill>
                <a:effectLst/>
              </a:rPr>
              <a:t>Thus, Yellow Cab has a customer retention rate that is approximately 4 times more than the rate for Pink Cab. </a:t>
            </a:r>
            <a:endParaRPr lang="en-US" dirty="0"/>
          </a:p>
        </p:txBody>
      </p:sp>
    </p:spTree>
    <p:extLst>
      <p:ext uri="{BB962C8B-B14F-4D97-AF65-F5344CB8AC3E}">
        <p14:creationId xmlns:p14="http://schemas.microsoft.com/office/powerpoint/2010/main" val="281066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05154" y="1489514"/>
            <a:ext cx="11430000" cy="5847755"/>
          </a:xfrm>
          <a:prstGeom prst="rect">
            <a:avLst/>
          </a:prstGeom>
          <a:noFill/>
        </p:spPr>
        <p:txBody>
          <a:bodyPr wrap="square" rtlCol="0">
            <a:spAutoFit/>
          </a:bodyPr>
          <a:lstStyle/>
          <a:p>
            <a:pPr algn="l"/>
            <a:r>
              <a:rPr lang="en-SG" b="1" i="0" dirty="0">
                <a:effectLst/>
              </a:rPr>
              <a:t>Profit:</a:t>
            </a:r>
          </a:p>
          <a:p>
            <a:pPr marL="285750" indent="-285750" algn="l">
              <a:buFont typeface="Arial" panose="020B0604020202020204" pitchFamily="34" charset="0"/>
              <a:buChar char="•"/>
            </a:pPr>
            <a:r>
              <a:rPr lang="en-SG" b="0" i="0" dirty="0">
                <a:effectLst/>
              </a:rPr>
              <a:t>The city-wise percentage of profitable rides is about the same for both companies</a:t>
            </a:r>
          </a:p>
          <a:p>
            <a:pPr marL="285750" indent="-285750" algn="l">
              <a:buFont typeface="Arial" panose="020B0604020202020204" pitchFamily="34" charset="0"/>
              <a:buChar char="•"/>
            </a:pPr>
            <a:r>
              <a:rPr lang="en-SG" b="0" i="0" dirty="0">
                <a:effectLst/>
              </a:rPr>
              <a:t>Yellow Cab has a higher overall average profit and average profit per KM travelled (in both cases, about 2.6 times more profitable)</a:t>
            </a:r>
          </a:p>
          <a:p>
            <a:pPr marL="285750" indent="-285750" algn="l">
              <a:buFont typeface="Arial" panose="020B0604020202020204" pitchFamily="34" charset="0"/>
              <a:buChar char="•"/>
            </a:pPr>
            <a:r>
              <a:rPr lang="en-SG" b="0" i="0" dirty="0">
                <a:effectLst/>
              </a:rPr>
              <a:t>Yellow Cab was significantly more profitable for the entire time period represented in the data set</a:t>
            </a:r>
          </a:p>
          <a:p>
            <a:pPr marL="285750" indent="-285750" algn="l">
              <a:buFont typeface="Arial" panose="020B0604020202020204" pitchFamily="34" charset="0"/>
              <a:buChar char="•"/>
            </a:pPr>
            <a:r>
              <a:rPr lang="en-SG" b="0" i="0" dirty="0">
                <a:effectLst/>
              </a:rPr>
              <a:t>Based on the above points, </a:t>
            </a:r>
            <a:r>
              <a:rPr lang="en-SG" b="0" i="0" dirty="0">
                <a:effectLst/>
                <a:highlight>
                  <a:srgbClr val="FFFF00"/>
                </a:highlight>
              </a:rPr>
              <a:t>Yellow Cab </a:t>
            </a:r>
            <a:r>
              <a:rPr lang="en-SG" b="0" i="0" dirty="0">
                <a:effectLst/>
              </a:rPr>
              <a:t>wins in the profit category</a:t>
            </a:r>
          </a:p>
          <a:p>
            <a:pPr algn="l"/>
            <a:endParaRPr lang="en-SG" b="0" i="0" dirty="0">
              <a:effectLst/>
            </a:endParaRPr>
          </a:p>
          <a:p>
            <a:pPr algn="l"/>
            <a:r>
              <a:rPr lang="en-SG" b="1" i="0" dirty="0">
                <a:effectLst/>
              </a:rPr>
              <a:t>Customer reach:</a:t>
            </a:r>
          </a:p>
          <a:p>
            <a:pPr marL="285750" indent="-285750" algn="l">
              <a:buFont typeface="Arial" panose="020B0604020202020204" pitchFamily="34" charset="0"/>
              <a:buChar char="•"/>
            </a:pPr>
            <a:r>
              <a:rPr lang="en-SG" b="0" i="0" dirty="0">
                <a:effectLst/>
              </a:rPr>
              <a:t>Yellow Cab services more rides in most of the cities represented in the data set</a:t>
            </a:r>
          </a:p>
          <a:p>
            <a:pPr marL="285750" indent="-285750" algn="l">
              <a:buFont typeface="Arial" panose="020B0604020202020204" pitchFamily="34" charset="0"/>
              <a:buChar char="•"/>
            </a:pPr>
            <a:r>
              <a:rPr lang="en-SG" b="0" i="0" dirty="0">
                <a:effectLst/>
              </a:rPr>
              <a:t>In New York, the city with the most cab rides overall, Yellow Cab was the more popular choice by a large margin</a:t>
            </a:r>
          </a:p>
          <a:p>
            <a:pPr marL="285750" indent="-285750" algn="l">
              <a:buFont typeface="Arial" panose="020B0604020202020204" pitchFamily="34" charset="0"/>
              <a:buChar char="•"/>
            </a:pPr>
            <a:r>
              <a:rPr lang="en-SG" b="0" i="0" dirty="0">
                <a:effectLst/>
              </a:rPr>
              <a:t>Yellow Cab has a higher presence in cities where larger portions of the population are cab users</a:t>
            </a:r>
          </a:p>
          <a:p>
            <a:pPr marL="285750" indent="-285750" algn="l">
              <a:buFont typeface="Arial" panose="020B0604020202020204" pitchFamily="34" charset="0"/>
              <a:buChar char="•"/>
            </a:pPr>
            <a:r>
              <a:rPr lang="en-SG" b="0" i="0" dirty="0">
                <a:effectLst/>
              </a:rPr>
              <a:t>Yellow Cab has a larger customer base for both genders</a:t>
            </a:r>
          </a:p>
          <a:p>
            <a:pPr marL="285750" indent="-285750" algn="l">
              <a:buFont typeface="Arial" panose="020B0604020202020204" pitchFamily="34" charset="0"/>
              <a:buChar char="•"/>
            </a:pPr>
            <a:r>
              <a:rPr lang="en-SG" b="0" i="0" dirty="0">
                <a:effectLst/>
              </a:rPr>
              <a:t>Yellow Cab has a larger customer base for all age groups</a:t>
            </a:r>
          </a:p>
          <a:p>
            <a:pPr marL="285750" indent="-285750" algn="l">
              <a:buFont typeface="Arial" panose="020B0604020202020204" pitchFamily="34" charset="0"/>
              <a:buChar char="•"/>
            </a:pPr>
            <a:r>
              <a:rPr lang="en-SG" b="0" i="0" dirty="0">
                <a:effectLst/>
              </a:rPr>
              <a:t>Yellow Cab has a larger customer base for all income levels</a:t>
            </a:r>
          </a:p>
          <a:p>
            <a:pPr marL="285750" indent="-285750" algn="l">
              <a:buFont typeface="Arial" panose="020B0604020202020204" pitchFamily="34" charset="0"/>
              <a:buChar char="•"/>
            </a:pPr>
            <a:r>
              <a:rPr lang="en-SG" b="0" i="0" dirty="0">
                <a:effectLst/>
              </a:rPr>
              <a:t>Based on the above points, </a:t>
            </a:r>
            <a:r>
              <a:rPr lang="en-SG" b="0" i="0" dirty="0">
                <a:effectLst/>
                <a:highlight>
                  <a:srgbClr val="FFFF00"/>
                </a:highlight>
              </a:rPr>
              <a:t>Yellow Cab </a:t>
            </a:r>
            <a:r>
              <a:rPr lang="en-SG" b="0" i="0" dirty="0">
                <a:effectLst/>
              </a:rPr>
              <a:t>wins in the customer reach category</a:t>
            </a:r>
          </a:p>
          <a:p>
            <a:pPr algn="l"/>
            <a:endParaRPr lang="en-SG" b="0" i="0" dirty="0">
              <a:effectLst/>
            </a:endParaRPr>
          </a:p>
          <a:p>
            <a:pPr algn="l"/>
            <a:r>
              <a:rPr lang="en-SG" b="1" i="0" dirty="0">
                <a:effectLst/>
              </a:rPr>
              <a:t>Customer retention:</a:t>
            </a:r>
          </a:p>
          <a:p>
            <a:pPr marL="285750" indent="-285750" algn="l">
              <a:buFont typeface="Arial" panose="020B0604020202020204" pitchFamily="34" charset="0"/>
              <a:buChar char="•"/>
            </a:pPr>
            <a:r>
              <a:rPr lang="en-SG" b="0" i="0" dirty="0">
                <a:effectLst/>
              </a:rPr>
              <a:t>Yellow Cab exhibits higher customer retention levels than Pink Cab (about 4 times more)</a:t>
            </a:r>
          </a:p>
          <a:p>
            <a:pPr marL="285750" indent="-285750" algn="l">
              <a:buFont typeface="Arial" panose="020B0604020202020204" pitchFamily="34" charset="0"/>
              <a:buChar char="•"/>
            </a:pPr>
            <a:r>
              <a:rPr lang="en-SG" b="0" i="0" dirty="0">
                <a:effectLst/>
              </a:rPr>
              <a:t>Based on the above point, </a:t>
            </a:r>
            <a:r>
              <a:rPr lang="en-SG" b="0" i="0" dirty="0">
                <a:effectLst/>
                <a:highlight>
                  <a:srgbClr val="FFFF00"/>
                </a:highlight>
              </a:rPr>
              <a:t>Yellow Cab </a:t>
            </a:r>
            <a:r>
              <a:rPr lang="en-SG" b="0" i="0" dirty="0">
                <a:effectLst/>
              </a:rPr>
              <a:t>wins in the customer retention category</a:t>
            </a:r>
          </a:p>
          <a:p>
            <a:endParaRPr lang="en-US" sz="1600" b="1"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EDA Findings Summary</a:t>
            </a:r>
          </a:p>
        </p:txBody>
      </p:sp>
    </p:spTree>
    <p:extLst>
      <p:ext uri="{BB962C8B-B14F-4D97-AF65-F5344CB8AC3E}">
        <p14:creationId xmlns:p14="http://schemas.microsoft.com/office/powerpoint/2010/main" val="35444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Our Recommendation</a:t>
            </a:r>
          </a:p>
        </p:txBody>
      </p:sp>
      <p:sp>
        <p:nvSpPr>
          <p:cNvPr id="2" name="TextBox 1">
            <a:extLst>
              <a:ext uri="{FF2B5EF4-FFF2-40B4-BE49-F238E27FC236}">
                <a16:creationId xmlns:a16="http://schemas.microsoft.com/office/drawing/2014/main" id="{FDC2C852-364C-89E9-8A4F-842B42EE2F26}"/>
              </a:ext>
            </a:extLst>
          </p:cNvPr>
          <p:cNvSpPr txBox="1"/>
          <p:nvPr/>
        </p:nvSpPr>
        <p:spPr>
          <a:xfrm>
            <a:off x="738555" y="2368623"/>
            <a:ext cx="9343291" cy="3416320"/>
          </a:xfrm>
          <a:prstGeom prst="rect">
            <a:avLst/>
          </a:prstGeom>
          <a:noFill/>
        </p:spPr>
        <p:txBody>
          <a:bodyPr wrap="square" rtlCol="0">
            <a:spAutoFit/>
          </a:bodyPr>
          <a:lstStyle/>
          <a:p>
            <a:r>
              <a:rPr lang="en-SG" sz="2400" b="1" dirty="0"/>
              <a:t>Recommendation:</a:t>
            </a:r>
          </a:p>
          <a:p>
            <a:pPr marL="342900" indent="-342900">
              <a:buFont typeface="Arial" panose="020B0604020202020204" pitchFamily="34" charset="0"/>
              <a:buChar char="•"/>
            </a:pPr>
            <a:r>
              <a:rPr lang="en-SG" sz="2400" b="0" i="0" dirty="0">
                <a:effectLst/>
              </a:rPr>
              <a:t>XYZ should invest in </a:t>
            </a:r>
            <a:r>
              <a:rPr lang="en-SG" sz="2400" b="0" i="0" dirty="0">
                <a:effectLst/>
                <a:highlight>
                  <a:srgbClr val="FFFF00"/>
                </a:highlight>
              </a:rPr>
              <a:t>Yellow Cab. </a:t>
            </a:r>
          </a:p>
          <a:p>
            <a:endParaRPr lang="en-SG" sz="2400" b="1" dirty="0"/>
          </a:p>
          <a:p>
            <a:r>
              <a:rPr lang="en-SG" sz="2400" b="1" dirty="0"/>
              <a:t>Reasoning:</a:t>
            </a:r>
          </a:p>
          <a:p>
            <a:pPr marL="342900" indent="-342900">
              <a:buFont typeface="Arial" panose="020B0604020202020204" pitchFamily="34" charset="0"/>
              <a:buChar char="•"/>
            </a:pPr>
            <a:r>
              <a:rPr lang="en-SG" sz="2400" dirty="0"/>
              <a:t>Our analysis</a:t>
            </a:r>
            <a:r>
              <a:rPr lang="en-SG" sz="2400" b="0" i="0" dirty="0">
                <a:effectLst/>
              </a:rPr>
              <a:t> has shown that Yellow Cab is the winning candidate for all 3 of our chosen evaluation metrics. </a:t>
            </a:r>
            <a:endParaRPr lang="en-SG" sz="2400" dirty="0"/>
          </a:p>
          <a:p>
            <a:pPr marL="342900" indent="-342900">
              <a:buFont typeface="Arial" panose="020B0604020202020204" pitchFamily="34" charset="0"/>
              <a:buChar char="•"/>
            </a:pPr>
            <a:r>
              <a:rPr lang="en-SG" sz="2400" b="0" i="0" dirty="0">
                <a:effectLst/>
              </a:rPr>
              <a:t>Therefore, the evidence indicates that investing in Yellow Cab will result in a much better ROI than investing in Pink Cab.</a:t>
            </a:r>
          </a:p>
          <a:p>
            <a:endParaRPr lang="en-SG" sz="2400" b="0" i="0" dirty="0">
              <a:effectLst/>
            </a:endParaRPr>
          </a:p>
        </p:txBody>
      </p:sp>
    </p:spTree>
    <p:extLst>
      <p:ext uri="{BB962C8B-B14F-4D97-AF65-F5344CB8AC3E}">
        <p14:creationId xmlns:p14="http://schemas.microsoft.com/office/powerpoint/2010/main" val="195007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Assumptions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gn="l">
              <a:buNone/>
            </a:pPr>
            <a:r>
              <a:rPr lang="en-SG" sz="1800" b="1" i="0" dirty="0">
                <a:solidFill>
                  <a:srgbClr val="2D3B45"/>
                </a:solidFill>
                <a:effectLst/>
              </a:rPr>
              <a:t>The Client</a:t>
            </a:r>
            <a:endParaRPr lang="en-SG" sz="1800" b="0" i="0" dirty="0">
              <a:solidFill>
                <a:srgbClr val="2D3B45"/>
              </a:solidFill>
              <a:effectLst/>
            </a:endParaRPr>
          </a:p>
          <a:p>
            <a:pPr marL="0" indent="0" algn="l">
              <a:buNone/>
            </a:pPr>
            <a:r>
              <a:rPr lang="en-SG" sz="1800" b="0" i="0" dirty="0">
                <a:solidFill>
                  <a:srgbClr val="2D3B45"/>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lgn="l">
              <a:buNone/>
            </a:pPr>
            <a:endParaRPr lang="en-SG" sz="1800" b="0" i="0" dirty="0">
              <a:solidFill>
                <a:srgbClr val="2D3B45"/>
              </a:solidFill>
              <a:effectLst/>
            </a:endParaRPr>
          </a:p>
          <a:p>
            <a:pPr marL="0" indent="0">
              <a:buNone/>
            </a:pPr>
            <a:r>
              <a:rPr lang="en-SG" sz="1800" b="1" i="0" dirty="0">
                <a:solidFill>
                  <a:srgbClr val="2D3B45"/>
                </a:solidFill>
                <a:effectLst/>
              </a:rPr>
              <a:t>The Candidates</a:t>
            </a:r>
            <a:endParaRPr lang="en-SG" sz="1800" b="0" i="0" dirty="0">
              <a:solidFill>
                <a:srgbClr val="2D3B45"/>
              </a:solidFill>
              <a:effectLst/>
            </a:endParaRPr>
          </a:p>
          <a:p>
            <a:pPr marL="0" indent="0" algn="l">
              <a:buNone/>
            </a:pPr>
            <a:r>
              <a:rPr lang="en-SG" sz="1800" b="0" i="0" dirty="0">
                <a:solidFill>
                  <a:srgbClr val="2D3B45"/>
                </a:solidFill>
                <a:effectLst/>
              </a:rPr>
              <a:t>We are examining two candidate cab companies: Pink Cab and Yellow Cab.</a:t>
            </a:r>
          </a:p>
          <a:p>
            <a:pPr marL="0" indent="0">
              <a:buNone/>
            </a:pPr>
            <a:endParaRPr lang="en-US" sz="1800" dirty="0"/>
          </a:p>
          <a:p>
            <a:pPr marL="0" indent="0">
              <a:buNone/>
            </a:pPr>
            <a:r>
              <a:rPr lang="en-SG" sz="1800" b="1" dirty="0">
                <a:solidFill>
                  <a:srgbClr val="2D3B45"/>
                </a:solidFill>
              </a:rPr>
              <a:t>Our Mission</a:t>
            </a:r>
            <a:endParaRPr lang="en-SG" sz="1800" b="0" i="0" dirty="0">
              <a:solidFill>
                <a:srgbClr val="2D3B45"/>
              </a:solidFill>
              <a:effectLst/>
            </a:endParaRPr>
          </a:p>
          <a:p>
            <a:pPr marL="0" indent="0">
              <a:buNone/>
            </a:pPr>
            <a:r>
              <a:rPr lang="en-US" sz="1800" dirty="0"/>
              <a:t>Conduct exploratory data analysis using the given data to provide actionable insights to help XYZ make a decision about which cab company to invest in. </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460069" y="1668156"/>
            <a:ext cx="11271862" cy="5078313"/>
          </a:xfrm>
          <a:prstGeom prst="rect">
            <a:avLst/>
          </a:prstGeom>
          <a:noFill/>
        </p:spPr>
        <p:txBody>
          <a:bodyPr wrap="square" rtlCol="0">
            <a:spAutoFit/>
          </a:bodyPr>
          <a:lstStyle/>
          <a:p>
            <a:pPr marL="285750" indent="-285750">
              <a:buFont typeface="Arial" panose="020B0604020202020204" pitchFamily="34" charset="0"/>
              <a:buChar char="•"/>
            </a:pPr>
            <a:endParaRPr lang="en-US" b="1" dirty="0"/>
          </a:p>
          <a:p>
            <a:pPr algn="l"/>
            <a:r>
              <a:rPr lang="en-SG" i="0" dirty="0">
                <a:effectLst/>
              </a:rPr>
              <a:t>To evaluate which cab company is the better prospect, we will focus on the following 3 key metrics:</a:t>
            </a:r>
          </a:p>
          <a:p>
            <a:pPr algn="l"/>
            <a:endParaRPr lang="en-SG" i="0" dirty="0">
              <a:effectLst/>
            </a:endParaRPr>
          </a:p>
          <a:p>
            <a:pPr algn="l">
              <a:buFont typeface="+mj-lt"/>
              <a:buAutoNum type="arabicPeriod"/>
            </a:pPr>
            <a:r>
              <a:rPr lang="en-SG" i="0" dirty="0">
                <a:effectLst/>
              </a:rPr>
              <a:t> Profits - which company makes more money</a:t>
            </a:r>
          </a:p>
          <a:p>
            <a:pPr algn="l">
              <a:buFont typeface="+mj-lt"/>
              <a:buAutoNum type="arabicPeriod"/>
            </a:pPr>
            <a:endParaRPr lang="en-SG" i="0" dirty="0">
              <a:effectLst/>
            </a:endParaRPr>
          </a:p>
          <a:p>
            <a:pPr algn="l">
              <a:buFont typeface="+mj-lt"/>
              <a:buAutoNum type="arabicPeriod"/>
            </a:pPr>
            <a:r>
              <a:rPr lang="en-SG" i="0" dirty="0">
                <a:effectLst/>
              </a:rPr>
              <a:t> Customer reach - this is split into two parts:</a:t>
            </a:r>
          </a:p>
          <a:p>
            <a:pPr marL="742950" lvl="1" indent="-285750" algn="l">
              <a:buFont typeface="Arial" panose="020B0604020202020204" pitchFamily="34" charset="0"/>
              <a:buChar char="•"/>
            </a:pPr>
            <a:r>
              <a:rPr lang="en-SG" i="0" dirty="0">
                <a:effectLst/>
              </a:rPr>
              <a:t>Which company sells more rides in the most cities</a:t>
            </a:r>
          </a:p>
          <a:p>
            <a:pPr marL="742950" lvl="1" indent="-285750" algn="l">
              <a:buFont typeface="Arial" panose="020B0604020202020204" pitchFamily="34" charset="0"/>
              <a:buChar char="•"/>
            </a:pPr>
            <a:r>
              <a:rPr lang="en-SG" i="0" dirty="0">
                <a:effectLst/>
              </a:rPr>
              <a:t>Which company has a larger customer base when considering the following:</a:t>
            </a:r>
          </a:p>
          <a:p>
            <a:pPr marL="1200150" lvl="2" indent="-285750" algn="l">
              <a:buFont typeface="Wingdings" pitchFamily="2" charset="2"/>
              <a:buChar char="Ø"/>
            </a:pPr>
            <a:r>
              <a:rPr lang="en-SG" i="0" dirty="0">
                <a:effectLst/>
              </a:rPr>
              <a:t>Gender</a:t>
            </a:r>
          </a:p>
          <a:p>
            <a:pPr marL="1200150" lvl="2" indent="-285750" algn="l">
              <a:buFont typeface="Wingdings" pitchFamily="2" charset="2"/>
              <a:buChar char="Ø"/>
            </a:pPr>
            <a:r>
              <a:rPr lang="en-SG" i="0" dirty="0">
                <a:effectLst/>
              </a:rPr>
              <a:t>Age groups</a:t>
            </a:r>
          </a:p>
          <a:p>
            <a:pPr marL="1200150" lvl="2" indent="-285750" algn="l">
              <a:buFont typeface="Wingdings" pitchFamily="2" charset="2"/>
              <a:buChar char="Ø"/>
            </a:pPr>
            <a:r>
              <a:rPr lang="en-SG" i="0" dirty="0">
                <a:effectLst/>
              </a:rPr>
              <a:t>Income levels</a:t>
            </a:r>
          </a:p>
          <a:p>
            <a:pPr algn="l"/>
            <a:endParaRPr lang="en-SG" i="0" dirty="0">
              <a:effectLst/>
            </a:endParaRPr>
          </a:p>
          <a:p>
            <a:pPr algn="l"/>
            <a:r>
              <a:rPr lang="en-SG" i="0" dirty="0">
                <a:effectLst/>
              </a:rPr>
              <a:t>3. Customer retention - which company has more returning customers</a:t>
            </a:r>
          </a:p>
          <a:p>
            <a:pPr algn="l"/>
            <a:endParaRPr lang="en-SG" i="0" dirty="0">
              <a:effectLst/>
            </a:endParaRPr>
          </a:p>
          <a:p>
            <a:pPr algn="l"/>
            <a:r>
              <a:rPr lang="en-SG" i="0" dirty="0">
                <a:effectLst/>
              </a:rPr>
              <a:t>The cab company that performs better across these 3 metrics is the company that XYZ should </a:t>
            </a:r>
            <a:r>
              <a:rPr lang="en-SG" i="0">
                <a:effectLst/>
              </a:rPr>
              <a:t>invest in.</a:t>
            </a:r>
            <a:endParaRPr lang="en-SG" i="0" dirty="0">
              <a:effectLst/>
            </a:endParaRPr>
          </a:p>
          <a:p>
            <a:endParaRPr lang="en-US" dirty="0"/>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Approach</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460069" y="2371540"/>
            <a:ext cx="11271862" cy="3970318"/>
          </a:xfrm>
          <a:prstGeom prst="rect">
            <a:avLst/>
          </a:prstGeom>
          <a:noFill/>
        </p:spPr>
        <p:txBody>
          <a:bodyPr wrap="square" rtlCol="0">
            <a:spAutoFit/>
          </a:bodyPr>
          <a:lstStyle/>
          <a:p>
            <a:r>
              <a:rPr lang="en-US" dirty="0"/>
              <a:t>We make two key assumptions while conducting our analysis:</a:t>
            </a:r>
          </a:p>
          <a:p>
            <a:endParaRPr lang="en-US" dirty="0"/>
          </a:p>
          <a:p>
            <a:pPr marL="342900" indent="-342900">
              <a:buAutoNum type="arabicPeriod"/>
            </a:pPr>
            <a:r>
              <a:rPr lang="en-US" dirty="0">
                <a:cs typeface="Times New Roman" panose="02020603050405020304" pitchFamily="18" charset="0"/>
              </a:rPr>
              <a:t>P</a:t>
            </a:r>
            <a:r>
              <a:rPr lang="en-US" sz="1800" dirty="0">
                <a:effectLst/>
                <a:ea typeface="Calibri" panose="020F0502020204030204" pitchFamily="34" charset="0"/>
                <a:cs typeface="Times New Roman" panose="02020603050405020304" pitchFamily="18" charset="0"/>
              </a:rPr>
              <a:t>rofits can be calculated using only the cost of the trip and the price charged for the trip, no other factors are accounted for when calculating profit. </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US" sz="1800" dirty="0">
              <a:effectLst/>
              <a:ea typeface="Calibri" panose="020F0502020204030204" pitchFamily="34" charset="0"/>
              <a:cs typeface="Times New Roman" panose="02020603050405020304" pitchFamily="18" charset="0"/>
            </a:endParaRPr>
          </a:p>
          <a:p>
            <a:pPr marL="342900" indent="-342900">
              <a:buFontTx/>
              <a:buAutoNum type="arabicPeriod"/>
            </a:pPr>
            <a:r>
              <a:rPr lang="en-US" sz="1800" dirty="0">
                <a:effectLst/>
                <a:ea typeface="Calibri" panose="020F0502020204030204" pitchFamily="34" charset="0"/>
                <a:cs typeface="Times New Roman" panose="02020603050405020304" pitchFamily="18" charset="0"/>
              </a:rPr>
              <a:t>The “Price Charged” feature of the raw cab data (</a:t>
            </a:r>
            <a:r>
              <a:rPr lang="en-US" sz="1800" dirty="0" err="1">
                <a:effectLst/>
                <a:ea typeface="Calibri" panose="020F0502020204030204" pitchFamily="34" charset="0"/>
                <a:cs typeface="Times New Roman" panose="02020603050405020304" pitchFamily="18" charset="0"/>
              </a:rPr>
              <a:t>Cab_Data.csv</a:t>
            </a:r>
            <a:r>
              <a:rPr lang="en-US" sz="1800" dirty="0">
                <a:effectLst/>
                <a:ea typeface="Calibri" panose="020F0502020204030204" pitchFamily="34" charset="0"/>
                <a:cs typeface="Times New Roman" panose="02020603050405020304" pitchFamily="18" charset="0"/>
              </a:rPr>
              <a:t>) did appear to have some outliers. However, due to having insufficient evidence to prove that these outliers were mistakes, they were included in the analysis so that the provided data set is fully represented.</a:t>
            </a:r>
            <a:endParaRPr lang="en-SG" sz="1800" dirty="0">
              <a:effectLst/>
              <a:ea typeface="Calibri" panose="020F0502020204030204" pitchFamily="34" charset="0"/>
              <a:cs typeface="Times New Roman" panose="02020603050405020304" pitchFamily="18" charset="0"/>
            </a:endParaRPr>
          </a:p>
          <a:p>
            <a:pPr marL="342900" indent="-342900">
              <a:buAutoNum type="arabicPeriod"/>
            </a:pPr>
            <a:endParaRPr lang="en-S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Assumptions</a:t>
            </a:r>
          </a:p>
        </p:txBody>
      </p:sp>
    </p:spTree>
    <p:extLst>
      <p:ext uri="{BB962C8B-B14F-4D97-AF65-F5344CB8AC3E}">
        <p14:creationId xmlns:p14="http://schemas.microsoft.com/office/powerpoint/2010/main" val="320937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Distributions</a:t>
            </a:r>
            <a:endParaRPr lang="en-US" sz="4400" b="1" dirty="0">
              <a:solidFill>
                <a:schemeClr val="bg2">
                  <a:lumMod val="25000"/>
                </a:schemeClr>
              </a:solidFill>
              <a:latin typeface="+mj-lt"/>
            </a:endParaRPr>
          </a:p>
        </p:txBody>
      </p:sp>
      <p:pic>
        <p:nvPicPr>
          <p:cNvPr id="7" name="Picture 6" descr="Chart, box and whisker chart&#10;&#10;Description automatically generated">
            <a:extLst>
              <a:ext uri="{FF2B5EF4-FFF2-40B4-BE49-F238E27FC236}">
                <a16:creationId xmlns:a16="http://schemas.microsoft.com/office/drawing/2014/main" id="{DA93B360-B495-AFAE-F6C0-9AC3EC36C616}"/>
              </a:ext>
            </a:extLst>
          </p:cNvPr>
          <p:cNvPicPr>
            <a:picLocks noChangeAspect="1"/>
          </p:cNvPicPr>
          <p:nvPr/>
        </p:nvPicPr>
        <p:blipFill>
          <a:blip r:embed="rId2"/>
          <a:stretch>
            <a:fillRect/>
          </a:stretch>
        </p:blipFill>
        <p:spPr>
          <a:xfrm>
            <a:off x="105508" y="1634741"/>
            <a:ext cx="7616040" cy="5023965"/>
          </a:xfrm>
          <a:prstGeom prst="rect">
            <a:avLst/>
          </a:prstGeom>
        </p:spPr>
      </p:pic>
      <p:sp>
        <p:nvSpPr>
          <p:cNvPr id="18" name="TextBox 17">
            <a:extLst>
              <a:ext uri="{FF2B5EF4-FFF2-40B4-BE49-F238E27FC236}">
                <a16:creationId xmlns:a16="http://schemas.microsoft.com/office/drawing/2014/main" id="{D03F304F-5A3F-B1AB-252C-151E8B95350C}"/>
              </a:ext>
            </a:extLst>
          </p:cNvPr>
          <p:cNvSpPr txBox="1"/>
          <p:nvPr/>
        </p:nvSpPr>
        <p:spPr>
          <a:xfrm>
            <a:off x="7404038" y="2715562"/>
            <a:ext cx="4201809" cy="2862322"/>
          </a:xfrm>
          <a:prstGeom prst="rect">
            <a:avLst/>
          </a:prstGeom>
          <a:noFill/>
        </p:spPr>
        <p:txBody>
          <a:bodyPr wrap="square" rtlCol="0">
            <a:spAutoFit/>
          </a:bodyPr>
          <a:lstStyle/>
          <a:p>
            <a:endParaRPr lang="en-SG" b="0" i="0" dirty="0">
              <a:effectLst/>
            </a:endParaRPr>
          </a:p>
          <a:p>
            <a:pPr marL="285750" indent="-285750">
              <a:buFont typeface="Arial" panose="020B0604020202020204" pitchFamily="34" charset="0"/>
              <a:buChar char="•"/>
            </a:pPr>
            <a:r>
              <a:rPr lang="en-SG" b="0" i="0" dirty="0">
                <a:effectLst/>
              </a:rPr>
              <a:t> Yellow Cab has a higher median profit than Pink Cab.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dirty="0"/>
              <a:t>J</a:t>
            </a:r>
            <a:r>
              <a:rPr lang="en-SG" b="0" i="0" dirty="0">
                <a:effectLst/>
              </a:rPr>
              <a:t>udging by the plot, the median profit of Yellow Cab is about the same as the upper quartile profit of Pink Cab.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This indicates that Yellow Cab is significantly more profitable.</a:t>
            </a:r>
            <a:endParaRPr lang="en-US" dirty="0"/>
          </a:p>
        </p:txBody>
      </p:sp>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Average Profits</a:t>
            </a:r>
          </a:p>
        </p:txBody>
      </p:sp>
      <p:pic>
        <p:nvPicPr>
          <p:cNvPr id="6" name="Picture 5" descr="Chart, bar chart&#10;&#10;Description automatically generated">
            <a:extLst>
              <a:ext uri="{FF2B5EF4-FFF2-40B4-BE49-F238E27FC236}">
                <a16:creationId xmlns:a16="http://schemas.microsoft.com/office/drawing/2014/main" id="{5A213416-97F0-EE14-0970-192C51F8A79B}"/>
              </a:ext>
            </a:extLst>
          </p:cNvPr>
          <p:cNvPicPr>
            <a:picLocks noChangeAspect="1"/>
          </p:cNvPicPr>
          <p:nvPr/>
        </p:nvPicPr>
        <p:blipFill>
          <a:blip r:embed="rId2"/>
          <a:stretch>
            <a:fillRect/>
          </a:stretch>
        </p:blipFill>
        <p:spPr>
          <a:xfrm>
            <a:off x="1255982" y="1513938"/>
            <a:ext cx="9680035" cy="4119419"/>
          </a:xfrm>
          <a:prstGeom prst="rect">
            <a:avLst/>
          </a:prstGeom>
        </p:spPr>
      </p:pic>
      <p:sp>
        <p:nvSpPr>
          <p:cNvPr id="7" name="TextBox 6">
            <a:extLst>
              <a:ext uri="{FF2B5EF4-FFF2-40B4-BE49-F238E27FC236}">
                <a16:creationId xmlns:a16="http://schemas.microsoft.com/office/drawing/2014/main" id="{D3CA5B21-0024-8E23-4A7B-DF8A53C9A522}"/>
              </a:ext>
            </a:extLst>
          </p:cNvPr>
          <p:cNvSpPr txBox="1"/>
          <p:nvPr/>
        </p:nvSpPr>
        <p:spPr>
          <a:xfrm>
            <a:off x="1255982" y="5775695"/>
            <a:ext cx="9680035" cy="646331"/>
          </a:xfrm>
          <a:prstGeom prst="rect">
            <a:avLst/>
          </a:prstGeom>
          <a:noFill/>
        </p:spPr>
        <p:txBody>
          <a:bodyPr wrap="square" rtlCol="0">
            <a:spAutoFit/>
          </a:bodyPr>
          <a:lstStyle/>
          <a:p>
            <a:r>
              <a:rPr lang="en-SG" b="0" i="0" dirty="0">
                <a:effectLst/>
                <a:latin typeface="-apple-system"/>
              </a:rPr>
              <a:t>The bar plot shows that Yellow Cab reported about 2.6 times the overall average profit as well as about 2.6 times the average profit per KM travelled reported by Pink Cab.</a:t>
            </a:r>
            <a:endParaRPr lang="en-US" dirty="0"/>
          </a:p>
        </p:txBody>
      </p:sp>
    </p:spTree>
    <p:extLst>
      <p:ext uri="{BB962C8B-B14F-4D97-AF65-F5344CB8AC3E}">
        <p14:creationId xmlns:p14="http://schemas.microsoft.com/office/powerpoint/2010/main" val="236557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Profits over Time</a:t>
            </a:r>
            <a:endParaRPr lang="en-US" sz="4400" dirty="0">
              <a:solidFill>
                <a:schemeClr val="accent2"/>
              </a:solidFill>
              <a:latin typeface="+mj-lt"/>
            </a:endParaRPr>
          </a:p>
        </p:txBody>
      </p:sp>
      <p:pic>
        <p:nvPicPr>
          <p:cNvPr id="4" name="Picture 3" descr="Chart, histogram&#10;&#10;Description automatically generated">
            <a:extLst>
              <a:ext uri="{FF2B5EF4-FFF2-40B4-BE49-F238E27FC236}">
                <a16:creationId xmlns:a16="http://schemas.microsoft.com/office/drawing/2014/main" id="{79B1C06C-D825-5E9E-1CD4-E2BE4427B2BB}"/>
              </a:ext>
            </a:extLst>
          </p:cNvPr>
          <p:cNvPicPr>
            <a:picLocks noChangeAspect="1"/>
          </p:cNvPicPr>
          <p:nvPr/>
        </p:nvPicPr>
        <p:blipFill>
          <a:blip r:embed="rId2"/>
          <a:stretch>
            <a:fillRect/>
          </a:stretch>
        </p:blipFill>
        <p:spPr>
          <a:xfrm>
            <a:off x="219668" y="1932283"/>
            <a:ext cx="7645400" cy="4254500"/>
          </a:xfrm>
          <a:prstGeom prst="rect">
            <a:avLst/>
          </a:prstGeom>
        </p:spPr>
      </p:pic>
      <p:sp>
        <p:nvSpPr>
          <p:cNvPr id="5" name="TextBox 4">
            <a:extLst>
              <a:ext uri="{FF2B5EF4-FFF2-40B4-BE49-F238E27FC236}">
                <a16:creationId xmlns:a16="http://schemas.microsoft.com/office/drawing/2014/main" id="{23DE15D0-EBEE-6E56-6598-6AC02B8C0E79}"/>
              </a:ext>
            </a:extLst>
          </p:cNvPr>
          <p:cNvSpPr txBox="1"/>
          <p:nvPr/>
        </p:nvSpPr>
        <p:spPr>
          <a:xfrm>
            <a:off x="8006861" y="1759265"/>
            <a:ext cx="3575539" cy="4801314"/>
          </a:xfrm>
          <a:prstGeom prst="rect">
            <a:avLst/>
          </a:prstGeom>
          <a:noFill/>
        </p:spPr>
        <p:txBody>
          <a:bodyPr wrap="square" rtlCol="0">
            <a:spAutoFit/>
          </a:bodyPr>
          <a:lstStyle/>
          <a:p>
            <a:pPr marL="285750" indent="-285750">
              <a:buFont typeface="Arial" panose="020B0604020202020204" pitchFamily="34" charset="0"/>
              <a:buChar char="•"/>
            </a:pPr>
            <a:r>
              <a:rPr lang="en-SG" dirty="0"/>
              <a:t>P</a:t>
            </a:r>
            <a:r>
              <a:rPr lang="en-SG" b="0" i="0" dirty="0">
                <a:effectLst/>
              </a:rPr>
              <a:t>rofits of both cab companies exhibit a similar pattern over time.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Recently, it appears that profits have not been as high as in the past.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b="0" i="0" dirty="0">
                <a:effectLst/>
              </a:rPr>
              <a:t>The pattern is not smooth, which indicates that profits change frequently with time. </a:t>
            </a:r>
          </a:p>
          <a:p>
            <a:pPr marL="285750" indent="-285750">
              <a:buFont typeface="Arial" panose="020B0604020202020204" pitchFamily="34" charset="0"/>
              <a:buChar char="•"/>
            </a:pPr>
            <a:endParaRPr lang="en-SG" b="0" i="0" dirty="0">
              <a:effectLst/>
            </a:endParaRPr>
          </a:p>
          <a:p>
            <a:pPr marL="285750" indent="-285750">
              <a:buFont typeface="Arial" panose="020B0604020202020204" pitchFamily="34" charset="0"/>
              <a:buChar char="•"/>
            </a:pPr>
            <a:r>
              <a:rPr lang="en-SG" dirty="0"/>
              <a:t>T</a:t>
            </a:r>
            <a:r>
              <a:rPr lang="en-SG" b="0" i="0" dirty="0">
                <a:effectLst/>
              </a:rPr>
              <a:t>he profits of Yellow Cab are significantly higher than those for Pink Cab for the entirety of the time represented in the data set.</a:t>
            </a:r>
            <a:endParaRPr lang="en-US" dirty="0"/>
          </a:p>
        </p:txBody>
      </p:sp>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City-wise Profitability of Rides</a:t>
            </a:r>
            <a:endParaRPr lang="en-US" sz="4200" dirty="0">
              <a:solidFill>
                <a:schemeClr val="accent2"/>
              </a:solidFill>
              <a:latin typeface="+mj-lt"/>
            </a:endParaRPr>
          </a:p>
        </p:txBody>
      </p:sp>
      <p:pic>
        <p:nvPicPr>
          <p:cNvPr id="7" name="Picture 6" descr="Chart, bar chart&#10;&#10;Description automatically generated">
            <a:extLst>
              <a:ext uri="{FF2B5EF4-FFF2-40B4-BE49-F238E27FC236}">
                <a16:creationId xmlns:a16="http://schemas.microsoft.com/office/drawing/2014/main" id="{345CA99B-7DB5-6FC0-BCBA-9044A0A91CE0}"/>
              </a:ext>
            </a:extLst>
          </p:cNvPr>
          <p:cNvPicPr>
            <a:picLocks noChangeAspect="1"/>
          </p:cNvPicPr>
          <p:nvPr/>
        </p:nvPicPr>
        <p:blipFill>
          <a:blip r:embed="rId2"/>
          <a:stretch>
            <a:fillRect/>
          </a:stretch>
        </p:blipFill>
        <p:spPr>
          <a:xfrm>
            <a:off x="0" y="1532270"/>
            <a:ext cx="7769302" cy="5325730"/>
          </a:xfrm>
          <a:prstGeom prst="rect">
            <a:avLst/>
          </a:prstGeom>
        </p:spPr>
      </p:pic>
      <p:sp>
        <p:nvSpPr>
          <p:cNvPr id="10" name="TextBox 9">
            <a:extLst>
              <a:ext uri="{FF2B5EF4-FFF2-40B4-BE49-F238E27FC236}">
                <a16:creationId xmlns:a16="http://schemas.microsoft.com/office/drawing/2014/main" id="{464CFE19-D515-1C9A-C186-615FC50C0EC4}"/>
              </a:ext>
            </a:extLst>
          </p:cNvPr>
          <p:cNvSpPr txBox="1"/>
          <p:nvPr/>
        </p:nvSpPr>
        <p:spPr>
          <a:xfrm>
            <a:off x="7546563" y="2843183"/>
            <a:ext cx="3798277" cy="2862322"/>
          </a:xfrm>
          <a:prstGeom prst="rect">
            <a:avLst/>
          </a:prstGeom>
          <a:noFill/>
        </p:spPr>
        <p:txBody>
          <a:bodyPr wrap="square" rtlCol="0">
            <a:spAutoFit/>
          </a:bodyPr>
          <a:lstStyle/>
          <a:p>
            <a:pPr marL="285750" indent="-285750">
              <a:buFont typeface="Arial" panose="020B0604020202020204" pitchFamily="34" charset="0"/>
              <a:buChar char="•"/>
            </a:pPr>
            <a:r>
              <a:rPr lang="en-SG" b="0" i="0" dirty="0">
                <a:effectLst/>
                <a:latin typeface="-apple-system"/>
              </a:rPr>
              <a:t> </a:t>
            </a:r>
            <a:r>
              <a:rPr lang="en-SG" dirty="0">
                <a:latin typeface="-apple-system"/>
              </a:rPr>
              <a:t>T</a:t>
            </a:r>
            <a:r>
              <a:rPr lang="en-SG" b="0" i="0" dirty="0">
                <a:effectLst/>
                <a:latin typeface="-apple-system"/>
              </a:rPr>
              <a:t>he plot shows the fraction of rides that made the companies a profit in each represented city. </a:t>
            </a:r>
          </a:p>
          <a:p>
            <a:endParaRPr lang="en-SG" b="0" i="0" dirty="0">
              <a:effectLst/>
              <a:latin typeface="-apple-system"/>
            </a:endParaRPr>
          </a:p>
          <a:p>
            <a:pPr marL="285750" indent="-285750">
              <a:buFont typeface="Arial" panose="020B0604020202020204" pitchFamily="34" charset="0"/>
              <a:buChar char="•"/>
            </a:pPr>
            <a:r>
              <a:rPr lang="en-SG" b="0" i="0" dirty="0">
                <a:effectLst/>
                <a:latin typeface="-apple-system"/>
              </a:rPr>
              <a:t>Overall, the pattern for both companies is quite similar, indicating that the city-wise percentage of profitable rides is usually about the same for both Pink Cab and Yellow Cab.</a:t>
            </a:r>
            <a:endParaRPr lang="en-US" dirty="0"/>
          </a:p>
        </p:txBody>
      </p:sp>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2925</TotalTime>
  <Words>1209</Words>
  <Application>Microsoft Macintosh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Times New Roman</vt:lpstr>
      <vt:lpstr>Wingdings</vt:lpstr>
      <vt:lpstr>Office Theme</vt:lpstr>
      <vt:lpstr>PowerPoint Presentation</vt:lpstr>
      <vt:lpstr>   Agenda</vt:lpstr>
      <vt:lpstr>Problem Statement</vt:lpstr>
      <vt:lpstr>Approach</vt:lpstr>
      <vt:lpstr>Assumptions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Vikas Vig</cp:lastModifiedBy>
  <cp:revision>154</cp:revision>
  <cp:lastPrinted>2019-08-24T08:13:50Z</cp:lastPrinted>
  <dcterms:created xsi:type="dcterms:W3CDTF">2019-08-19T15:39:24Z</dcterms:created>
  <dcterms:modified xsi:type="dcterms:W3CDTF">2023-01-21T08:57:45Z</dcterms:modified>
</cp:coreProperties>
</file>