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0" r:id="rId26"/>
  </p:sldIdLst>
  <p:sldSz cx="9144000" cy="5143500" type="screen16x9"/>
  <p:notesSz cx="6858000" cy="9144000"/>
  <p:embeddedFontLst>
    <p:embeddedFont>
      <p:font typeface="Montserrat" charset="0"/>
      <p:regular r:id="rId28"/>
      <p:bold r:id="rId29"/>
      <p:italic r:id="rId30"/>
      <p:boldItalic r:id="rId31"/>
    </p:embeddedFont>
    <p:embeddedFont>
      <p:font typeface="Microsoft Sans Serif" pitchFamily="34" charset="0"/>
      <p:regular r:id="rId32"/>
    </p:embeddedFont>
    <p:embeddedFont>
      <p:font typeface="Arial Black" pitchFamily="34" charset="0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89842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73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3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99725" y="994692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EDA</a:t>
            </a:r>
            <a:br>
              <a:rPr lang="en-US" sz="3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US" sz="3600" b="1" dirty="0" smtClean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Hotel </a:t>
            </a:r>
            <a:r>
              <a:rPr lang="en-US" sz="3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Bookings Analysis </a:t>
            </a:r>
            <a:br>
              <a:rPr lang="en-US" sz="3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US" sz="3600" b="1" dirty="0" smtClean="0">
                <a:solidFill>
                  <a:schemeClr val="lt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Montserrat" panose="00000500000000000000"/>
              </a:rPr>
              <a:t>Avinash Gangarde</a:t>
            </a:r>
            <a:br>
              <a:rPr lang="en-US" sz="3600" b="1" dirty="0" smtClean="0">
                <a:solidFill>
                  <a:schemeClr val="lt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Montserrat" panose="00000500000000000000"/>
              </a:rPr>
            </a:br>
            <a:r>
              <a:rPr lang="en-US" sz="3600" b="1" dirty="0" smtClean="0">
                <a:solidFill>
                  <a:schemeClr val="lt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Montserrat" panose="00000500000000000000"/>
              </a:rPr>
              <a:t>Almabetter </a:t>
            </a:r>
            <a:br>
              <a:rPr lang="en-US" sz="3600" b="1" dirty="0" smtClean="0">
                <a:solidFill>
                  <a:schemeClr val="lt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Montserrat" panose="00000500000000000000"/>
              </a:rPr>
            </a:br>
            <a:r>
              <a:rPr lang="en-US" sz="3600" b="1" dirty="0" smtClean="0">
                <a:solidFill>
                  <a:schemeClr val="lt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Montserrat" panose="00000500000000000000"/>
              </a:rPr>
              <a:t>cohort Azaadi</a:t>
            </a:r>
            <a:endParaRPr lang="en-US" sz="3600" b="1" dirty="0">
              <a:solidFill>
                <a:schemeClr val="lt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" y="-110"/>
            <a:ext cx="8520600" cy="5727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Hotels and their respective bookings in year</a:t>
            </a:r>
            <a:endParaRPr lang="en-US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4" y="820612"/>
            <a:ext cx="7687247" cy="3751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" y="-110"/>
            <a:ext cx="8520600" cy="5727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time comparison with hotels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7" y="606008"/>
            <a:ext cx="7343192" cy="3760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" y="-70595"/>
            <a:ext cx="8520600" cy="5727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the months against the bookings</a:t>
            </a:r>
            <a:endParaRPr lang="en-US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780"/>
            <a:ext cx="8742783" cy="3681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" y="-110"/>
            <a:ext cx="8520600" cy="572700"/>
          </a:xfrm>
        </p:spPr>
        <p:txBody>
          <a:bodyPr/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the arrival date against no of bookings</a:t>
            </a:r>
            <a:endParaRPr lang="en-US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750"/>
            <a:ext cx="9144000" cy="3394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" y="-110"/>
            <a:ext cx="8520600" cy="5727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weekend nights stays in hotels</a:t>
            </a:r>
            <a:endParaRPr lang="en-US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7" y="578021"/>
            <a:ext cx="7926606" cy="423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" y="69215"/>
            <a:ext cx="8520430" cy="1082675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Meal comparison among hotels</a:t>
            </a:r>
            <a:endParaRPr lang="en-US" sz="28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5" y="615345"/>
            <a:ext cx="7926606" cy="423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" y="-110"/>
            <a:ext cx="8520600" cy="5727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of bookings comparison with months</a:t>
            </a:r>
            <a:endParaRPr lang="en-US" sz="2800" b="1" u="sng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" y="1063690"/>
            <a:ext cx="8621486" cy="3456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50506" y="123730"/>
            <a:ext cx="749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  and their No of bookings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6" y="918013"/>
            <a:ext cx="7688424" cy="353140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61455"/>
              </p:ext>
            </p:extLst>
          </p:nvPr>
        </p:nvGraphicFramePr>
        <p:xfrm>
          <a:off x="7193902" y="918013"/>
          <a:ext cx="1866121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481"/>
                <a:gridCol w="98264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country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bookings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21071</a:t>
                      </a:r>
                      <a:endParaRPr lang="en-GB" dirty="0"/>
                    </a:p>
                  </a:txBody>
                  <a:tcPr/>
                </a:tc>
              </a:tr>
              <a:tr h="304774">
                <a:tc>
                  <a:txBody>
                    <a:bodyPr/>
                    <a:lstStyle/>
                    <a:p>
                      <a:r>
                        <a:rPr lang="en-GB" dirty="0" smtClean="0"/>
                        <a:t>GBR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9676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8481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ESP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6391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6069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" y="0"/>
            <a:ext cx="8520430" cy="970280"/>
          </a:xfrm>
        </p:spPr>
        <p:txBody>
          <a:bodyPr/>
          <a:lstStyle/>
          <a:p>
            <a:pPr algn="ctr"/>
            <a:r>
              <a:rPr 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 and their booking choices</a:t>
            </a:r>
            <a:endParaRPr lang="en-US" sz="24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7" y="456718"/>
            <a:ext cx="7926606" cy="423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" y="69105"/>
            <a:ext cx="8520600" cy="572700"/>
          </a:xfrm>
        </p:spPr>
        <p:txBody>
          <a:bodyPr/>
          <a:lstStyle/>
          <a:p>
            <a:pPr algn="ctr"/>
            <a:r>
              <a:rPr 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 choices of customer according to Hotels</a:t>
            </a:r>
            <a:endParaRPr lang="en-US" sz="24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9" y="615338"/>
            <a:ext cx="7926606" cy="423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31140" y="201295"/>
            <a:ext cx="476123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Overview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: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1) Introduction.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2) General overview  of dataset.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3) Missing value Handling.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4)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Univariate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Analysis.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5)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Bivariate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Analysis.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6) Conclusion.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" y="-110"/>
            <a:ext cx="8520600" cy="572700"/>
          </a:xfrm>
        </p:spPr>
        <p:txBody>
          <a:bodyPr/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of Distribution channel comparison with hotels</a:t>
            </a:r>
            <a:endParaRPr lang="en-US" sz="24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0" y="689993"/>
            <a:ext cx="7926606" cy="423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" y="-110"/>
            <a:ext cx="8520600" cy="572700"/>
          </a:xfrm>
        </p:spPr>
        <p:txBody>
          <a:bodyPr/>
          <a:lstStyle/>
          <a:p>
            <a:pPr algn="ctr"/>
            <a:r>
              <a:rPr 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type vs Hotels comparison</a:t>
            </a:r>
            <a:endParaRPr lang="en-US" sz="24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7" y="587352"/>
            <a:ext cx="7926606" cy="423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530590" cy="541176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 days comparison with the months</a:t>
            </a:r>
            <a:endParaRPr lang="en-US" b="1" u="sng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3" y="596683"/>
            <a:ext cx="7926606" cy="423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6" y="761328"/>
            <a:ext cx="7926606" cy="42300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6369" y="195657"/>
            <a:ext cx="8340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ype of customer bookings vs Hotels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112" y="163759"/>
            <a:ext cx="2699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US" sz="2000" b="1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112" y="744279"/>
            <a:ext cx="8527311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66.4 % hotels are City hotels and 33.6 % are Resort Hotels.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62% is booking rate and 38% are cancelation rate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city hotels have more cancelation rate and vice versa.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Lead time is more in city hotels than the Resort hotels.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August is busiest month and December is least busiest months.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BB ( bed and breakfast) mostly prefered meal type in city and Resort hotels.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Portugal, Great </a:t>
            </a:r>
            <a:r>
              <a:rPr lang="en-GB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Britain ,France </a:t>
            </a:r>
            <a:r>
              <a:rPr lang="en-GB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are top three countries with most number of bookings.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TA/TO is top performing distribution channel </a:t>
            </a:r>
            <a:r>
              <a:rPr lang="en-GB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amongst </a:t>
            </a:r>
            <a:r>
              <a:rPr lang="en-GB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rest of all.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Both hotels have mostly transient type of customers.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Chances of getting same assigned room is more in Resort hotel than city hotel.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b="1" dirty="0">
                <a:ln w="50800"/>
                <a:solidFill>
                  <a:schemeClr val="bg1">
                    <a:shade val="50000"/>
                  </a:schemeClr>
                </a:solidFill>
              </a:rPr>
              <a:t>Bookings are mostly done by couples followed by </a:t>
            </a:r>
            <a:r>
              <a:rPr lang="en-GB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singles and family and friends.</a:t>
            </a:r>
            <a:endParaRPr lang="en-GB" sz="16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19" y="1221202"/>
            <a:ext cx="7602279" cy="2393868"/>
          </a:xfrm>
        </p:spPr>
        <p:txBody>
          <a:bodyPr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GB" sz="8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</a:t>
            </a:r>
            <a:r>
              <a:rPr lang="en-GB" sz="8000" b="1" dirty="0" smtClean="0">
                <a:ln/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8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you</a:t>
            </a:r>
            <a:r>
              <a:rPr lang="en-GB" sz="8000" b="1" dirty="0" smtClean="0">
                <a:ln/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8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</a:t>
            </a:r>
            <a:endParaRPr lang="en-GB" sz="8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666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" y="-110"/>
            <a:ext cx="8520600" cy="572700"/>
          </a:xfrm>
        </p:spPr>
        <p:txBody>
          <a:bodyPr/>
          <a:lstStyle/>
          <a:p>
            <a:r>
              <a:rPr lang="en-US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Introduction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b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44780" y="572770"/>
            <a:ext cx="861187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Hotels are one of the major part of service industry. 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indent="0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>
              <a:buClr>
                <a:srgbClr val="212121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 is Given about hotels and their related things  . 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>
              <a:buClr>
                <a:srgbClr val="21212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>
              <a:buClr>
                <a:srgbClr val="21212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Data analysis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on this hotels can help them to know about what are the things that are performing good and things that are performing bad .</a:t>
            </a:r>
          </a:p>
          <a:p>
            <a:pPr>
              <a:buClr>
                <a:srgbClr val="212121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Insights derived from this dataset can help them to understand better about them.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indent="0">
              <a:buClr>
                <a:srgbClr val="212121"/>
              </a:buClr>
              <a:buFont typeface="Arial" panose="020B0604020202020204" pitchFamily="34" charset="0"/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>
              <a:buClr>
                <a:srgbClr val="212121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 generated from different channels can helps this industry to deliver better service , they can improve their customer service , and also they can use it to run different marketing campaigns 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" y="-110"/>
            <a:ext cx="8520600" cy="572700"/>
          </a:xfrm>
        </p:spPr>
        <p:txBody>
          <a:bodyPr/>
          <a:lstStyle/>
          <a:p>
            <a:r>
              <a:rPr lang="en-US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General overview  of dataset.</a:t>
            </a:r>
            <a:r>
              <a:rPr lang="en-US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u="sng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7315" y="572770"/>
            <a:ext cx="8521065" cy="41857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This dataset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is giving information about City hotels and Resort hotels.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l">
              <a:buSzTx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l"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This dataset includes both strings , float and object type of data 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l">
              <a:buSzTx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Total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32 columns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are present in the dataset.</a:t>
            </a: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Total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rows are 119390.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 set has three columns that has null values namely company , agent  and        </a:t>
            </a:r>
          </a:p>
          <a:p>
            <a:pPr algn="l">
              <a:buClr>
                <a:srgbClr val="000000"/>
              </a:buClr>
              <a:buSzTx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country 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 set includes information of three year are 2015,2016 and 2017.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include information about adults , children , babies, countries ,meal  , agents , bookings ,and arrival by months and dates etc.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buClr>
                <a:srgbClr val="000000"/>
              </a:buClr>
              <a:buSzTx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</a:endParaRPr>
          </a:p>
          <a:p>
            <a:pPr marL="114300" indent="0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" y="-110"/>
            <a:ext cx="8520600" cy="5727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Dealing with NaN values.</a:t>
            </a:r>
            <a:r>
              <a:rPr lang="en-US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177800" y="572135"/>
            <a:ext cx="846074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‘children’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= 4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NaN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values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.</a:t>
            </a: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‘country’= 488 NaN values.</a:t>
            </a: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‘Agents’= ‘16340’ NaN values.</a:t>
            </a: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‘company’=‘112593’ NaN values.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children columns has minimum value of 0 so  I decided to replace it 0</a:t>
            </a:r>
          </a:p>
          <a:p>
            <a:pPr algn="l">
              <a:buClr>
                <a:srgbClr val="000000"/>
              </a:buClr>
              <a:buSzTx/>
            </a:pPr>
            <a:endParaRPr lang="en-US" b="1" dirty="0" smtClean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Country columns has different country names so there are some places where the country name is not filled so in I decided to replace it with Anonymous. </a:t>
            </a: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Agents columns has minimum no of agents are 0 so its better replace it with zero</a:t>
            </a:r>
          </a:p>
          <a:p>
            <a:pPr algn="l">
              <a:buClr>
                <a:srgbClr val="000000"/>
              </a:buClr>
              <a:buSzTx/>
            </a:pPr>
            <a:endParaRPr lang="en-US" b="1" dirty="0" smtClean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l"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In company columns there are lot of Nan values almost near to the observations I decided to drop that columns .</a:t>
            </a:r>
          </a:p>
          <a:p>
            <a:pPr algn="l">
              <a:buClr>
                <a:srgbClr val="000000"/>
              </a:buClr>
              <a:buSzTx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sym typeface="+mn-ea"/>
            </a:endParaRPr>
          </a:p>
          <a:p>
            <a:pPr marL="114300" indent="0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85" y="2285255"/>
            <a:ext cx="8520600" cy="572700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		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Univariate Analysis.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430" cy="690880"/>
          </a:xfrm>
        </p:spPr>
        <p:txBody>
          <a:bodyPr/>
          <a:lstStyle/>
          <a:p>
            <a:r>
              <a:rPr lang="en-US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26285" r="51281" b="11399"/>
          <a:stretch/>
        </p:blipFill>
        <p:spPr bwMode="auto">
          <a:xfrm>
            <a:off x="1744826" y="979716"/>
            <a:ext cx="5141166" cy="359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0424" y="66942"/>
            <a:ext cx="8313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hotels and Resort hotel booking comparison</a:t>
            </a:r>
            <a:r>
              <a:rPr lang="en-US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65637"/>
            <a:ext cx="8520600" cy="57270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 and cancelation data analysis</a:t>
            </a:r>
            <a:endParaRPr lang="en-US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nAAAAG6CAYAAACIiHvsAAAABHNCSVQICAgIfAhkiAAAAAlwSFlzAAALEgAACxIB0t1+/AAAADh0RVh0U29mdHdhcmUAbWF0cGxvdGxpYiB2ZXJzaW9uMy4yLjIsIGh0dHA6Ly9tYXRwbG90bGliLm9yZy+WH4yJAAAgAElEQVR4nO3de7wdZX3v8c9XIoKAXHMoEjC0Ui2iIkQu1uNRsRCoFY5HxSsRPVAL3o5aD7baeG2tHrXlqChKBLwhqBRUECKIVi1KEAQBkYhQQrkEEm5e8IC/88c8W1Y3e++shKzszPbzfr3Wa80888wzz8xee+ebmXnWpKqQJElSfzxkujsgSZKk1WOAkyRJ6hkDnCRJUs8Y4CRJknrGACdJktQzBjhJkqSeMcBJ61iSxyS5JMldSV473f0ZL8nHkrxtGrZbSR69rrfbtn1tkmeNoN3zk/zPSZadlWTB2t7m2jaqY7O2JZnbPkOz2vykx36ItnZMcneSDdZuL6W1Z9Z0d0CaCZIUsHNVLR2i+puBb1bVbiPu1ioleTnwP6vqqWNlVfWq6evR2pfk7cCjq+ql092XQVV1wHT3QZ0k19L9HnwDoKr+Hdh0WjslrYJn4KR171HA5Wuy4tjZBUnS7zcDnLSWJXl7klOSnNQuk16eZF5bdh7wDODD7RLNHyfZvNVdnuS6JG9N8pBW/+VJvpvkQ0luA96e5IQkH22X4O5uy/8gyT8lWZnkJ0meNNCfo5P8rPXliiT/vZX/CfAxYJ/Wzu2t/IQk7x5Y//AkS5OsSHJGkkcOLKskr0pydZLbk3wkSSY5Lnsm+bdW78YkH06y4bhqBya5JsmtSd4/cBwe0o7LdUluacdr87bs6UmWjdvWtUmelWQ+8DfAIW0ffzTFj+7J7fisTPKpJBsNeQyekuTCJHe096dMsv/bJbk0yV+3+d9d4ms/5+8k+T9t+z9PcsDAujsl+Xb7GX6jHefPTLKdLZN8tX2eVrbpOQPLz0/yrva5uSvJOUm2GVj+snacb0vyt1McL5JsnOQDrf4dbR82bstOTXJTK/92kscNrHdC24evtT58P8kfDSx/XJLF7XjfnORvWvlDBj7Pt6X7Pdtqqj629f4oyXltnVuTfDbJFm3Zp4Edga+0z8ib88DLsY9sP/cV7XNw+EDbk/6+S6NkgJNG4znAycAWwBnAhwGq6pnAvwKvrqpNq+qnwP8FNgf+EPhvwKHAYQNt7QVcA2wLvKeVvQB4K7ANcA/wb8AP2/wXgQ8OrP8z4L+2bbwD+EyS7arqSuBVwL+1vmwxfieSPBP4h7a97YDr2n4NejbwZOAJrd7+kxyT+4D/1fq4D7AvcOS4Ov8dmAfsDhwEvKKVv7y9nkF3nDalHdOpVNXXgb8HvtD28YlTVH9J6/sfAX9Md3ynPAYtPHwNOAbYmu64fy3J1oMNJ9kJ+Bbw4ap6/yTb3wu4iu74vA84PvldGP4c8IO2jbcDL5tiPx4CfIruTO+OwK944LF6Md1n7L8AGwJvav3cBTi2tf/Itr05TO7/AHsATwG2ors94Ldt2VnAzm0bPwQ+O27dF9J9HrcEltI+20k2A74BfL314dHAuW2d1wAH0/2ePBJYCXxkiv6NCd3P8JHAnwA70B1HquplwL8Df9E+I++bYP2TgWVt/ecBf98+F2Mm/H2XRqqqfPny9SBfQNHdZwXdPwzfGFi2C/Crgfnz6e63AdgA+A2wy8DyvwTOb9MvB/593LZOAD4xMP8a4MqB+ccDt0/R10uAgwba/84E7b+7TR8PvG9g2abA/wPmDuz3UweWnwIcPeQxez1w2rhjOH9g/kjg3DZ9LnDkwLLHtH7MAp4OLBvX9rXAswZ+Hp9ZRV+uBV41MH8g8LNVHQO6oPODcW39G/DygZ/1B1v7LxpXb/Bz8HJg6cCyh7fj8Qd0Iexe4OEDyz+zqn0aqLsbsHLcdt867jh/vU3/HXDywLJN6D6fz5qg3YfQhcMnDtGHLdr+bD7wGfvkuOP9kzb9IuDiSdq5Eth3YH67gc/B3LaNWeOP7wTtHDy4jcHPS5v/XVt0Ye8+YLOB5f8AnDDM77svX6N6eQZOGo2bBqZ/CWyUie9f2wZ4KN1ZnTHXAdsPzF8/wXo3D0z/aoL5392AneTQdKNeb093mXTXtt1hPHKwb1V1N3DbuP6N39cJb/5Od7n4q+2y2p10Z8bG92NwX69r239AP9r0LLqzkmvLUNsedwzG92ts3cHj8xLgBrozo1P53XGsql+2yU3bNlYMlI3v63+S5OFJPt4ua94JfBvYIv95ROVkP7NHDrZdVb+g29eJbANsRHeGd3wfNkjy3nap8066gDS2zqr6sMNEbTaPAk4b+CxfSReupvwcJNk2yclJbmj9+Qyr9zuwoqruGigb/zMe9vddWmsMcNL0upXuDMKjBsp2pPsHf0ytaeNJHgV8Ang1sHV1l0l/THdJaZi2/2Owb0k2obusdsOka0zuWOAndKN1H0F3b9r4++V2GJjesW3/Af3g/rNSNwO/oDtjNdbHDYDZA3WHPX5DbXvcMRjfr7F1B4/P2+l+zp/Lmn0txY3AVkkePlC2w2SVgTfSnaHcqx3np411fcht/a7tts2tJ6l7K/BrukvO472Y7hL4s+gu3c9djT5cT3eZfLJlB1TVFgOvjapqVZ/Hv6f7HDy+HZOXjuvLVJ+R/6A7/psNlI3/GUvrnAFOmkZVdR/dZcf3JNmsBa430J0hWBs2ofvHaTlAksPozsCNuRmYkwcOJhjzeeCwJLsleRjdP4Tfr6pr16AvmwF3AncneSzwVxPU+et2E/4OwOuALwz043+lu5l/U+6/r+1e4Kd0Zzz+PMlD6e5de9i4fZybNiBiCkclmdPua/vbcdue7BicCfxxkhcnmZXkELpLaF8daPf/Ac+n+1mcNEQ//pOqug5YQjeAZcMk+wB/McUqm9Gdhb297cvC1djcF4FnJ3lq+0y8k0n+naiq3wKLgA+2m/w3SLJPO0ab0d2beRtduP771ejDV4Htkrw+ycPa78VebdnH6H5XHgWQZHaSg4ZoczPgbuCOJNsDfz1u+c1MEhqr6nrge8A/JNkoyROAV7L2fkelNWKAk6bfa+jOIl0DfIfuhvVFa6PhqroC+ADdfVk3090f992BKufRfaXJTUlunWD9bwBvA75Ed3bmj+huPl8Tb6I7M3MX3VnBL0xQ53TgIrr79L5Gd/8ZdMfj03SXA39Od+bnNa2Pd9Ddx/VJurMiv6C74XzMqe39tiQ/nKJ/nwPOofs5/Ax4d2t/0mNQVbfRDeJ4I11YeTPw7Kr6T8eyqn4DPJfuUt+i1Q1xdJdh92nbeDfdsbtnkrr/BGxMd4bsArrBAEOpqsuBo+iOxY10gwSWTbHKm4DLgAuBFcA/0v27chLdZcYbgCtaP4btw13An9GF1JuAq+kGrwD8M90ggXOS3NXa3WuidsZ5B93AmDvoPldfHrf8H4C3tkuzb5pg/RfRnUX8D+A0YGH7XEjTJlVrfHVGkjQNknyB7qb/1Tm7JmkG8QycJK3nkjy5fZfZQ9J9t91BwL9Md78kTR9HyUjS+u8P6C77bU13SfOvquri6e2SpOnkJVRJkqSe8RKqJElSz/zeXULdZpttau7cudPdDUmSpFW66KKLbq2q2ePLf+8C3Ny5c1myZMl0d0OSJGmVkox/2gvgJVRJkqTeMcBJkiT1jAFOkiSpZwxwkiRJPWOAkyRJ6hkDnCRJUs8Y4CRJknrGACdJktQzBjhJkqSeMcBJkiT1jAFOkiSpZwxwkiRJPWOAkyRJ6hkDnCRJUs8Y4CRJknrGACdJktQzs6a7AzPRO5Lp7oJ6bmHVdHdBkrQe8wycJElSzxjgJEmSesYAJ0mS1DMGOEmSpJ4xwEmSJPWMAU6SJKlnDHCSJEk9Y4CTJEnqGQOcJElSzxjgJEmSesYAJ0mS1DMGOEmSpJ4xwEmSJPWMAU6SJKlnDHCSJEk9Y4CTJEnqGQOcJElSzxjgJEmSesYAJ0mS1DMGOEmSpJ4xwEmSJPXMyAJcksckuWTgdWeS1yfZKsniJFe39y1b/SQ5JsnSJJcm2X2grQWt/tVJFgyU75HksrbOMUkyqv2RJElaX4wswFXVVVW1W1XtBuwB/BI4DTgaOLeqdgbObfMABwA7t9cRwLEASbYCFgJ7AXsCC8dCX6tz+MB680e1P5IkSeuLdXUJdV/gZ1V1HXAQcGIrPxE4uE0fBJxUnQuALZJsB+wPLK6qFVW1ElgMzG/LHlFVF1RVAScNtCVJkjRjrasA90Lg821626q6sU3fBGzbprcHrh9YZ1krm6p82QTlD5DkiCRLkixZvnz5g9kPSZKkaTfyAJdkQ+A5wKnjl7UzZzXqPlTVcVU1r6rmzZ49e9SbkyRJGql1cQbuAOCHVXVzm7+5Xf6kvd/Sym8AdhhYb04rm6p8zgTlkiRJM9q6CHAv4v7LpwBnAGMjSRcApw+UH9pGo+4N3NEutZ4N7JdkyzZ4YT/g7LbsziR7t9Gnhw60JUmSNGPNGmXjSTYB/gz4y4Hi9wKnJHklcB3wglZ+JnAgsJRuxOphAFW1Ism7gAtbvXdW1Yo2fSRwArAxcFZ7SZIkzWgjDXBV9Qtg63Flt9GNSh1ft4CjJmlnEbBogvIlwK5rpbOSJEk94ZMYJEmSesYAJ0mS1DMGOEmSpJ4xwEmSJPWMAU6SJKlnDHCSJEk9Y4CTJEnqGQOcJElSzxjgJEmSesYAJ0mS1DMGOEmSpJ4xwEmSJPWMAU6SJKlnDHCSJEk9Y4CTJEnqGQOcJElSzxjgJEmSesYAJ0mS1DMGOEmSpJ4xwEmSJPWMAU6SJKlnDHCSJEk9Y4CTJEnqGQOcJElSzxjgJEmSesYAJ0mS1DMGOEmSpJ4xwEmSJPWMAU6SJKlnDHCSJEk9Y4CTJEnqGQOcJElSzxjgJEmSesYAJ0mS1DMGOEmSpJ4xwEmSJPWMAU6SJKlnDHCSJEk9Y4CTJEnqmZEGuCRbJPlikp8kuTLJPkm2SrI4ydXtfctWN0mOSbI0yaVJdh9oZ0Grf3WSBQPleyS5rK1zTJKMcn8kSZLWB6M+A/fPwNer6rHAE4ErgaOBc6tqZ+DcNg9wALBzex0BHAuQZCtgIbAXsCewcCz0tTqHD6w3f8T7I0mSNO1GFuCSbA48DTgeoKp+U1W3AwcBJ7ZqJwIHt+mDgJOqcwGwRZLtgP2BxVW1oqpWAouB+W3ZI6rqgqoq4KSBtiRJkmasUZ6B2wlYDnwqycVJPplkE2Dbqrqx1bkJ2LZNbw9cP7D+slY2VfmyCcolSZJmtFEGuFnA7sCxVfUk4Bfcf7kUgHbmrEbYBwCSHJFkSZIly5cvH/XmJEmSRmqUAW4ZsKyqvt/mv0gX6G5ulz9p77e05TcAOwysP6eVTVU+Z4LyB6iq46pqXlXNmz179oPaKUmSpOk2sgBXVTcB1yd5TCvaF7gCOAMYG0m6ADi9TZ8BHNpGo+4N3NEutZ4N7JdkyzZ4YT/g7LbsziR7t9Gnhw60JUmSNGPNGnH7rwE+m2RD4BrgMLrQeEqSVwLXAS9odc8EDgSWAr9sdamqFUneBVzY6r2zqla06SOBE4CNgbPaS5IkaUYbaYCrqkuAeRMs2neCugUcNUk7i4BFE5QvAXZ9kN2UJEnqFZ/EIEmS1DMGOEmSpJ4xwEmSJPWMAU6SJKlnDHCSJEk9Y4CTJEnqGQOcJElSzxjgJEmSesYAJ0mS1DMGOEmSpJ4xwEmSJPWMAU6SJKlnDHCSJEk9Y4CTJEnqGQOcJElSzxjgJEmSesYAJ0mS1DMGOEmSpJ4xwEmSJPWMAU6SJKlnDHCSJEk9Y4CTJEnqGQOcJElSzxjgJEmSesYAJ0mS1DMGOEmSpJ4xwEmSJPWMAU6SJKlnDHCSJEk9Y4CTJEnqGQOcJElSzxjgJEmSesYAJ0mS1DMGOEmSpJ4xwEmSJPWMAU6SJKlnDHCSJEk9Y4CTJEnqGQOcJElSzxjgJEmSemakAS7JtUkuS3JJkiWtbKski5Nc3d63bOVJckySpUkuTbL7QDsLWv2rkywYKN+jtb+0rZtR7o8kSdL6YF2cgXtGVe1WVfPa/NHAuVW1M3Bumwc4ANi5vY4AjoUu8AELgb2APYGFY6Gv1Tl8YL35o98dSZKk6TUdl1APAk5s0ycCBw+Un1SdC4AtkmwH7A8srqoVVbUSWAzMb8seUVUXVFUBJw20JUmSNGONOsAVcE6Si5Ic0cq2raob2/RNwLZtenvg+oF1l7WyqcqXTVD+AEmOSLIkyZLly5c/mP2RJEmadrNG3P5Tq+qGJP8FWJzkJ4MLq6qS1Ij7QFUdBxwHMG/evJFvT5IkaZRGegauqm5o77cAp9Hdw3Zzu/xJe7+lVb8B2GFg9TmtbKryOROUS5IkzWgjC3BJNkmy2dg0sB/wY+AMYGwk6QLg9DZ9BnBoG426N3BHu9R6NrBfki3b4IX9gLPbsjuT7N1Gnx460JYkSdKMNcpLqNsCp7Vv9pgFfK6qvp7kQuCUJK8ErgNe0OqfCRwILAV+CRwGUFUrkrwLuLDVe2dVrWjTRwInABsDZ7WXJEnSjDayAFdV1wBPnKD8NmDfCcoLOGqSthYBiyYoXwLs+qA7K0mS1CM+iUGSJKlnDHCSJEk9Y4CTJEnqGQOcJElSzxjgJEmSesYAJ0mS1DMGOEmSpJ4xwEmSJPWMAU6SJKlnDHCSJEk9s8oAl+T5Aw+lf2uSLyfZffRdkyRJ0kSGOQP3tqq6K8lTgWcBxwPHjrZbkiRJmswwAe6+9v7nwHFV9TVgw9F1SZIkSVMZJsDdkOTjwCHAmUkeNuR6kiRJGoFhgtgLgLOB/avqdmAr4K9H2itJkiRNatYQdTYCzgdIshVwD/DNEfZJkiRJUxjmDNwPgeXAT4Gr2/S1SX6YZI9Rdk6SJEkPNEyAWwwcWFXbVNXWwAHA14AjgY+OsnOSJEl6oGEC3N5VdfbYTFWd08ouAB42sp5JkiRpQsPcA3djkv8NnNzmDwFuTrIB8NuR9UySJEkTGuYM3IuBOcC/tNeOrWwDuhGqkiRJWodWeQauqm4FXjPJ4qVrtzuSJElalVUGuCR/DLwJmDtYv6qeObpuSZI0Ou9IprsL6rmFVdO6/WHugTsV+BjwSe5/rJYkSZKmyTAB7t6q8uH1kiRJ64lhBjF8JcmRSbZLstXYa+Q9kyRJ0oSGOQO3oL0PPv+0gD9c+92RJEnSqgwzCnWnddERSZIkDWfSAJfkmVV1XpLnTrS8qr48um5JkiRpMlOdgftvwHnAX0ywrAADnCRJ0jSYNMBV1cI2+aqqumdwmYMYJEmSps8wo1C/nOR3QS/JHwCLR9clSZIkTWWYAPcvwKlJNkgyFzgHeMsoOyVJkqTJDTMK9RNJNqQLcnOBv6yq7426Y5IkSZrYVKNQ3zA4C+wIXALsnWTvqvrgqDsnSZKkB5rqDNxm4+a/PEm5JEmS1qGpRqG+Y3A+yaat/O5Rd0qSJEmTW+UghiS7JrkYuBy4PMlFSR43+q5JkiRpIsOMQj0OeENVPaqqHgW8EfjEaLslSZKkyQwT4Dapqm+OzVTV+cAmw26gff3IxUm+2uZ3SvL9JEuTfKGNcCXJw9r80rZ87kAbb2nlVyXZf6B8fitbmuToYfskSZLUZ8MEuGuSvC3J3PZ6K3DNamzjdcCVA/P/CHyoqh4NrARe2cpfCaxs5R9q9UiyC/BC4HHAfOCjLRRuAHwEOADYBXhRqytJkjSjDRPgXgHMphuF+uU2/YphGk8yB/hz4JNtPsAzgS+2KicCB7fpg9o8bfm+rf5BwMlVdU9V/RxYCuzZXkur6pqq+g1wcqsrSZI0ow3zRb4rgdcm2aybXa1RqP8EvJn7v3pka+D2qrq3zS8Dtm/T2wPXt23em+SOVn974IKBNgfXuX5c+V4TdSLJEcARADvuuONqdF+SJGn9M8wo1Me3Uag/5v5RqLsOsd6zgVuq6qK10M8HpaqOq6p5VTVv9uzZ090dSZKkB2WVZ+CAj9ONQv0mQJKn041Mfcoq1vtT4DlJDgQ2Ah4B/DOwRZJZ7SzcHOCGVv8GYAdgWZJZwObAbQPlYwbXmaxckiRpxhrZKNSqektVzamquXSDEM6rqpcA3wSe16otAE5v02e0edry86qqWvkL2yjVnYCdgR8AFwI7t1GtG7ZtnDHE/kiSJPXaMGfgrknyNuDTbf6lrN4o1PH+N3BykncDFwPHt/LjgU8nWQqsoAtkVNXlSU4BrgDuBY6qqvsAkrwaOBvYAFhUVZc/iH5JkiT1wjAB7hXAO7j/Waj/ypCjUMe0s3bnt+lr6EaQjq/za+D5k6z/HuA9E5SfCZy5On2RJEnqu9UZhbo58Nuqumv03ZIkSdJkhhmF+uQklwE/Ai5L8qMke4y+a5IkSZrIMJdQjweOrKp/BUjyVOBTwBNG2TFJkiRNbJhRqPeNhTeAqvoO3WACSZIkTYNJz8Al2b1NfivJx4HPAwUcQhuQIEmSpHVvqkuoHxg3v3BgukbQF0mSJA1h0gBXVc9Ylx2RJEnScIa5B06SJEnrEQOcJElSz0wa4JI8v73vtO66I0mSpFWZ6gzcW9r7l9ZFRyRJkjScqUah3pbkHGCnJGeMX1hVzxldtyRJkjSZqQLcnwO7A5/mgV8pIkmSpGky1deI/Aa4IMlTqmp5kk1b+d3rrHeSJEl6gGFGoW6b5GLgcuCKJBcl2XXE/ZIkSdIkhglwxwFvqKpHVdWOwBtbmSRJkqbBMAFuk6r65thMVZ0PbDKyHkmSJGlKUw1iGHNNkrfRDWYAeClwzei6JEmSpKkMcwbuFcBs4Mt03wm3TSuTJEnSNFjlGbiqWgm8dh30RZIkSUPwWaiSJEk9Y4CTJEnqGQOcJElSz6wywCWZk+S0JMuT3JLkS0nmrIvOSZIk6YGGOQP3KeAMYDvgkcBXWpkkSZKmwTABbnZVfaqq7m2vE+i+VkSSJEnTYJgAd1uSlybZoL1eCtw26o5JkiRpYsN+ke8LgJuAG4HnAYeNslOSJEma3DBf5Hsd8Jx10BdJkiQNYdIAl+TvplivqupdI+iPJEmSVmGqM3C/mKBsE+CVwNaAAU6SJGkaTBrgquoDY9NJNgNeR3fv28nAByZbT5IkSaM15T1wSbYC3gC8BDgR2L093F6SJEnTZKp74N4PPBc4Dnh8Vd29znolSZKkSU31NSJvpHvywluB/0hyZ3vdleTOddM9SZIkjTfVPXA+6F6SJGk9ZEiTJEnqGQOcJElSzxjgJEmSemZkAS7JRkl+kORHSS5P8o5WvlOS7ydZmuQLSTZs5Q9r80vb8rkDbb2llV+VZP+B8vmtbGmSo0e1L5IkSeuTUZ6Buwd4ZlU9EdgNmJ9kb+AfgQ9V1aOBlXRPdqC9r2zlH2r1SLIL8ELgccB84KNJNkiyAfAR4ABgF+BFra4kSdKMNrIAV52x7457aHsV8Ezgi638RODgNn1Qm6ct3zdJWvnJVXVPVf0cWArs2V5Lq+qaqvoN3RMiDhrV/kiSJK0vRnoPXDtTdglwC7AY+Blwe1Xd26osA7Zv09sD1wO05XfQPXP1d+Xj1pmsfKJ+HJFkSZIly5cvXxu7JkmSNG1GGuCq6r6q2g2YQ3fG7LGj3N4U/TiuquZV1bzZs2dPRxckSZLWmnUyCrWqbge+CewDbJFk7AuE5wA3tOkbgB0A2vLNgdsGy8etM1m5JEnSjDbKUaizk2zRpjcG/gy4ki7IPa9VWwCc3qbPaPO05edVVbXyF7ZRqjsBOwM/AC4Edm6jWjekG+hwxqj2R5IkaX0x6aO01oLtgBPbaNGHAKdU1VeTXAGcnOTdwMXA8a3+8cCnkywFVtAFMqrq8iSnAFcA9wJHVdV9AEleDZwNbAAsqqrLR7g/kiRJ64WRBbiquhR40gTl19DdDze+/NfA8ydp6z3AeyYoPxM480F3VpIkqUd8EoMkSVLPGOAkSZJ6xgAnSZLUMwY4SZKknjHASZIk9YwBTpIkqWcMcJIkST1jgJMkSeoZA5wkSVLPGOAkSZJ6xgAnSZLUMwY4SZKknjHASZIk9YwBTpIkqWcMcJIkST1jgJMkSeoZA5wkSVLPGOAkSZJ6xgAnSZLUMwY4SZKknjHASZIk9YwBTpIkqWcMcJIkST1jgJMkSeoZA5wkSVLPGOAkSZJ6xgAnSZLUMwY4SZKknjHASZIk9YwBTpIkqWcMcJIkST1jgJMkSeoZA5wkSVLPGOAkSZJ6xgAnSZLUMwY4SZKknjHASZIk9YwBTpIkqWcMcJIkST0zsgCXZIck30xyRZLLk7yulW+VZHGSq9v7lq08SY5JsjTJpUl2H2hrQat/dZIFA+V7JLmsrXNMkoxqfyRJktYXozwDdy/wxqraBdgbOCrJLsDRwLlVtTNwbpsHOADYub2OAI6FLvABC4G9gD2BhWOhr9U5fGC9+SPcH0mSpPXCyAJcVd1YVT9s03cBVwLbAwcBJ7ZqJwIHt+mDgJOqcwGwRZLtgP2BxVW1oqpWAouB+W3ZI6rqgqoq4KSBtiRJkmasdXIPXJK5wJOA7wPbVtWNbdFNwLZtenvg+oHVlrWyqcqXTVA+0faPSLIkyZLly5c/qH2RJEmabiMPcEk2Bb4EvL6q7hxc1s6c1aj7UFXHVdW8qpo3e/bsUW9OkiRppEYa4JI8lC68fbaqvtyKb26XP2nvt7TyG4AdBlaf08qmKp8zQbkkSdKMNspRqAGOB66sqg8OLDoDGBtJugA4faD80DYadW/gjnap9WxgvyRbtsEL+wFnt2V3Jtm7bevQgbYkSZJmrFkjbPtPgZcBlyW5pJX9DfBe4JQkrwSuA17Qlp0JHAgsBX4JHAZQVSuSvAu4sNV7Z1WtaNNHAicAGwNntZckSdKMNrIAV1XfASb7XrZ9J6hfwFGTtLUIWDRB+RJg1wfRTUmSpN7xSQySJEk9Y4CTJEnqGQOcJElSzxjgJEmSesYAJ0mS1DMGOEmSpJ4xwEmSJPWMAU6SJKlnDHCSJEk9Y4CTJEnqGQOcJElSzxjgJEmSesYAJ0mS1DMGOEmSpJ4xwEmSJPWMAU6SJKlnDHCSJAT8vLsAAAnTSURBVEk9Y4CTJEnqGQOcJElSzxjgJEmSesYAJ0mS1DMGOEmSpJ4xwEmSJPWMAU6SJKlnDHCSJEk9Y4CTJEnqGQOcJElSzxjgJEmSesYAJ0mS1DMGOEmSpJ4xwEmSJPWMAU6SJKlnDHCSJEk9Y4CTJEnqGQOcJElSzxjgJEmSesYAJ0mS1DMGOEmSpJ4xwEmSJPWMAU6SJKlnRhbgkixKckuSHw+UbZVkcZKr2/uWrTxJjkmyNMmlSXYfWGdBq391kgUD5Xskuaytc0ySjGpfJEmS1iejPAN3AjB/XNnRwLlVtTNwbpsHOADYub2OAI6FLvABC4G9gD2BhWOhr9U5fGC98duSJEmakUYW4Krq28CKccUHASe26ROBgwfKT6rOBcAWSbYD9gcWV9WKqloJLAbmt2WPqKoLqqqAkwbakiRJmtHW9T1w21bVjW36JmDbNr09cP1AvWWtbKryZROUTyjJEUmWJFmyfPnyB7cHkiRJ02zaBjG0M2e1jrZ1XFXNq6p5s2fPXheblCRJGpl1HeBubpc/ae+3tPIbgB0G6s1pZVOVz5mgXJIkacZb1wHuDGBsJOkC4PSB8kPbaNS9gTvapdazgf2SbNkGL+wHnN2W3Zlk7zb69NCBtiRJkma0WaNqOMnngacD2yRZRjea9L3AKUleCVwHvKBVPxM4EFgK/BI4DKCqViR5F3Bhq/fOqhobGHEk3UjXjYGz2kuSJGnGG1mAq6oXTbJo3wnqFnDUJO0sAhZNUL4E2PXB9FGSJKmPfBKDJElSzxjgJEmSesYAJ0mS1DMGOEmSpJ4xwEmSJPWMAU6SJKlnDHCSJEk9Y4CTJEnqGQOcJElSzxjgJEmSesYAJ0mS1DMGOEmSpJ4xwEmSJPWMAU6SJKlnDHCSJEk9Y4CTJEnqGQOcJElSzxjgJEmSesYAJ0mS1DMGOEmSpJ4xwEmSJPWMAU6SJKlnDHCSJEk9Y4CTJEnqGQOcJElSzxjgJEmSesYAJ0mS1DMGOEmSpJ4xwEmSJPWMAU6SJKlnDHCSJEk9Y4CTJEnqGQOcJElSzxjgJEmSesYAJ0mS1DMGOEmSpJ4xwEmSJPWMAU6SJKlnDHCSJEk90/sAl2R+kquSLE1y9HT3R5IkadR6HeCSbAB8BDgA2AV4UZJdprdXkiRJo9XrAAfsCSytqmuq6jfAycBB09wnSZKkkZo13R14kLYHrh+YXwbsNb5SkiOAI9rs3UmuWgd90+S2AW6d7k6sz96eTHcXJMm/1VNYh3+nHzVRYd8D3FCq6jjguOnuhzpJllTVvOnuhyRpcv6tXr/1/RLqDcAOA/NzWpkkSdKM1fcAdyGwc5KdkmwIvBA4Y5r7JEmSNFK9voRaVfcmeTVwNrABsKiqLp/mbmnVvJwtSes//1avx1JV090HSZIkrYa+X0KVJEn6vWOAkyRJ6hkDnFZLkrlJfrwW2rk2yTZruO75SRzaLknTJMnLk3x4NddZ47/7eiADnCRJUs8Y4LQmZiX5bJIrk3wxycOT7Jvk4iSXJVmU5GEAk5WPSbJxkrOSHJ5kk1bnB22dgwbqnNy2dxqw8TTssyStt5IcmuTSJD9K8ukkf5Hk++1v6TeSbNvqvb39nT0/yTVJXjtZG61sdpIvJbmwvf50gm1PWCfJ1knOSXJ5kk8CPmJmLTLAaU08BvhoVf0JcCfwBuAE4JCqejzd19P8VZKNJiofaGdT4CvA56vqE8DfAudV1Z7AM4D3J9mkrfPLtr2FwB6j30VJ6ockjwPeCjyzqp4IvA74DrB3VT2J7jnhbx5Y5bHA/nTPE1+Y5KGTtAHwz8CHqurJwP8APjlBFyarsxD4TlU9DjgN2HFt7bN6/j1wmjbXV9V32/RngLcBP6+qn7ayE4GjgG9OUv5Pbf504H1V9dk2vx/wnCRvavMb0f3CPw04BqCqLk1y6Wh2S5J66ZnAqVV1K0BVrUjyeOALSbYDNgR+PlD/a1V1D3BPkluAbSdqo9V9FrBL7n/u5yOSbDpu+5PVeRrw3Nbe15KsXGt7LAOc1sj4Lw+8Hdh6Ddr5LjA/yeeq+0LCAP+jqq4arBQf7C5Jq+v/Ah+sqjOSPB14+8Cyewam72PqLPAQujN5vx4sHPd3eZg6Wsu8hKo1sWOSfdr0i4ElwNwkj25lLwO+BVw1SfmYvwNWAh9p82cDr0n7rU/ypFb+7bYdkuwKPGGt75Ek9dd5wPOTbA2QZCtgc+5/NviCNWwD4BzgNWOVkuw2wbqT1Rn8230AsOWQ+6MhGOC0Jq4CjkpyJd0v5IeAw4BTk1wG/Bb4WPvf2APKx7X1OmDjJO8D3gU8FLg0yeVtHuBYYNO2vXcCF4107ySpR9ojJN8DfCvJj4AP0p1xOzXJRcCta9gGwGuBeW1wwxXAqyZYfbI67wCe1v6ePxf49zXdRz2Qj9KSJEnqGc/ASZIk9YwBTpIkqWcMcJIkST1jgJMkSeoZA5wkSVLPGOAkSZJ6xgAnacZIMjfJj9dCO9cm2WaC8u892LbHtfecJEcPUe/97YHg71+b25fUX34PnKQZI8lc4KtVteuDbOdaYN7YcyGnW5I7gK2q6r7p7ouk9YNn4CTNNLOSfDbJlUm+mOThSfZNcnGSy5IsSvIwgMnKxyTZOMlZSQ5v83e396cnOb+1/5O2vbFHwB3Yyi5KckySr07W0SQvT/LhNn1Cq/+9JNckeV4rPwPYFLgoySHtLON57Vvvz02y4ygOoqT1mwFO0kzzGOCjVfUnwJ3AG4ATgEOq6vF0D+7+qyQbTVQ+0M6mwFeAz1fVJybYzpOA1wO7AH8I/Glr8+PAAVW1BzB7Nfu+HfBU4NnAewGq6jnAr6pqt6r6At1Dyk+sqicAnwWOWc1tSJoBDHCSZprrq+q7bfozwL7Az6vqp63sROBpdEFvovIxpwOfqqqTJtnOD6pqWVX9FrgEmAs8Frimqn7e6nx+Nfv+L1X126q6Ath2kjr7AJ9r05+mC3ySfs8Y4CTNNONv7L19Ddv5LjB/7NLoBO4ZmL6P7gzegzXY5mTblSQDnKQZZ8ck+7TpFwNLgLlJHt3KXgZ8C7hqkvIxfwesBD6yGtu+CvjDNpgC4JDV7v2qfQ94YZt+CfCvI9iGpPWcAU7STHMVcFSSK4EtgQ8BhwGnJrkM+C3wsar69UTl49p6HbBxkvcNs+Gq+hVwJPD1JBcBdwF3rIV9GvQa4LAkl9KFztet5fYl9YBfIyJJa1GSTavq7nbp9SPA1VX1oenul6SZxTNwkrR2HZ7kEuByYHO6UamStFZ5Bk6SRizJYTzwUud3q+qo6eiPpP4zwEmSJPWMl1AlSZJ6xgAnSZLUMwY4SZKknjHASZIk9cz/B/p3kRyxESP3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data:image/png;base64,iVBORw0KGgoAAAANSUhEUgAAAnAAAAG6CAYAAACIiHvsAAAABHNCSVQICAgIfAhkiAAAAAlwSFlzAAALEgAACxIB0t1+/AAAADh0RVh0U29mdHdhcmUAbWF0cGxvdGxpYiB2ZXJzaW9uMy4yLjIsIGh0dHA6Ly9tYXRwbG90bGliLm9yZy+WH4yJAAAgAElEQVR4nO3de7wdZX3v8c9XIoKAXHMoEjC0Ui2iIkQu1uNRsRCoFY5HxSsRPVAL3o5aD7baeG2tHrXlqChKBLwhqBRUECKIVi1KEAQBkYhQQrkEEm5e8IC/88c8W1Y3e++shKzszPbzfr3Wa80888wzz8xee+ebmXnWpKqQJElSfzxkujsgSZKk1WOAkyRJ6hkDnCRJUs8Y4CRJknrGACdJktQzBjhJkqSeMcBJ61iSxyS5JMldSV473f0ZL8nHkrxtGrZbSR69rrfbtn1tkmeNoN3zk/zPSZadlWTB2t7m2jaqY7O2JZnbPkOz2vykx36ItnZMcneSDdZuL6W1Z9Z0d0CaCZIUsHNVLR2i+puBb1bVbiPu1ioleTnwP6vqqWNlVfWq6evR2pfk7cCjq+ql092XQVV1wHT3QZ0k19L9HnwDoKr+Hdh0WjslrYJn4KR171HA5Wuy4tjZBUnS7zcDnLSWJXl7klOSnNQuk16eZF5bdh7wDODD7RLNHyfZvNVdnuS6JG9N8pBW/+VJvpvkQ0luA96e5IQkH22X4O5uy/8gyT8lWZnkJ0meNNCfo5P8rPXliiT/vZX/CfAxYJ/Wzu2t/IQk7x5Y//AkS5OsSHJGkkcOLKskr0pydZLbk3wkSSY5Lnsm+bdW78YkH06y4bhqBya5JsmtSd4/cBwe0o7LdUluacdr87bs6UmWjdvWtUmelWQ+8DfAIW0ffzTFj+7J7fisTPKpJBsNeQyekuTCJHe096dMsv/bJbk0yV+3+d9d4ms/5+8k+T9t+z9PcsDAujsl+Xb7GX6jHefPTLKdLZN8tX2eVrbpOQPLz0/yrva5uSvJOUm2GVj+snacb0vyt1McL5JsnOQDrf4dbR82bstOTXJTK/92kscNrHdC24evtT58P8kfDSx/XJLF7XjfnORvWvlDBj7Pt6X7Pdtqqj629f4oyXltnVuTfDbJFm3Zp4Edga+0z8ib88DLsY9sP/cV7XNw+EDbk/6+S6NkgJNG4znAycAWwBnAhwGq6pnAvwKvrqpNq+qnwP8FNgf+EPhvwKHAYQNt7QVcA2wLvKeVvQB4K7ANcA/wb8AP2/wXgQ8OrP8z4L+2bbwD+EyS7arqSuBVwL+1vmwxfieSPBP4h7a97YDr2n4NejbwZOAJrd7+kxyT+4D/1fq4D7AvcOS4Ov8dmAfsDhwEvKKVv7y9nkF3nDalHdOpVNXXgb8HvtD28YlTVH9J6/sfAX9Md3ynPAYtPHwNOAbYmu64fy3J1oMNJ9kJ+Bbw4ap6/yTb3wu4iu74vA84PvldGP4c8IO2jbcDL5tiPx4CfIruTO+OwK944LF6Md1n7L8AGwJvav3cBTi2tf/Itr05TO7/AHsATwG2ors94Ldt2VnAzm0bPwQ+O27dF9J9HrcEltI+20k2A74BfL314dHAuW2d1wAH0/2ePBJYCXxkiv6NCd3P8JHAnwA70B1HquplwL8Df9E+I++bYP2TgWVt/ecBf98+F2Mm/H2XRqqqfPny9SBfQNHdZwXdPwzfGFi2C/Crgfnz6e63AdgA+A2wy8DyvwTOb9MvB/593LZOAD4xMP8a4MqB+ccDt0/R10uAgwba/84E7b+7TR8PvG9g2abA/wPmDuz3UweWnwIcPeQxez1w2rhjOH9g/kjg3DZ9LnDkwLLHtH7MAp4OLBvX9rXAswZ+Hp9ZRV+uBV41MH8g8LNVHQO6oPODcW39G/DygZ/1B1v7LxpXb/Bz8HJg6cCyh7fj8Qd0Iexe4OEDyz+zqn0aqLsbsHLcdt867jh/vU3/HXDywLJN6D6fz5qg3YfQhcMnDtGHLdr+bD7wGfvkuOP9kzb9IuDiSdq5Eth3YH67gc/B3LaNWeOP7wTtHDy4jcHPS5v/XVt0Ye8+YLOB5f8AnDDM77svX6N6eQZOGo2bBqZ/CWyUie9f2wZ4KN1ZnTHXAdsPzF8/wXo3D0z/aoL5392AneTQdKNeb093mXTXtt1hPHKwb1V1N3DbuP6N39cJb/5Od7n4q+2y2p10Z8bG92NwX69r239AP9r0LLqzkmvLUNsedwzG92ts3cHj8xLgBrozo1P53XGsql+2yU3bNlYMlI3v63+S5OFJPt4ua94JfBvYIv95ROVkP7NHDrZdVb+g29eJbANsRHeGd3wfNkjy3nap8066gDS2zqr6sMNEbTaPAk4b+CxfSReupvwcJNk2yclJbmj9+Qyr9zuwoqruGigb/zMe9vddWmsMcNL0upXuDMKjBsp2pPsHf0ytaeNJHgV8Ang1sHV1l0l/THdJaZi2/2Owb0k2obusdsOka0zuWOAndKN1H0F3b9r4++V2GJjesW3/Af3g/rNSNwO/oDtjNdbHDYDZA3WHPX5DbXvcMRjfr7F1B4/P2+l+zp/Lmn0txY3AVkkePlC2w2SVgTfSnaHcqx3np411fcht/a7tts2tJ6l7K/BrukvO472Y7hL4s+gu3c9djT5cT3eZfLJlB1TVFgOvjapqVZ/Hv6f7HDy+HZOXjuvLVJ+R/6A7/psNlI3/GUvrnAFOmkZVdR/dZcf3JNmsBa430J0hWBs2ofvHaTlAksPozsCNuRmYkwcOJhjzeeCwJLsleRjdP4Tfr6pr16AvmwF3AncneSzwVxPU+et2E/4OwOuALwz043+lu5l/U+6/r+1e4Kd0Zzz+PMlD6e5de9i4fZybNiBiCkclmdPua/vbcdue7BicCfxxkhcnmZXkELpLaF8daPf/Ac+n+1mcNEQ//pOqug5YQjeAZcMk+wB/McUqm9Gdhb297cvC1djcF4FnJ3lq+0y8k0n+naiq3wKLgA+2m/w3SLJPO0ab0d2beRtduP771ejDV4Htkrw+ycPa78VebdnH6H5XHgWQZHaSg4ZoczPgbuCOJNsDfz1u+c1MEhqr6nrge8A/JNkoyROAV7L2fkelNWKAk6bfa+jOIl0DfIfuhvVFa6PhqroC+ADdfVk3090f992BKufRfaXJTUlunWD9bwBvA75Ed3bmj+huPl8Tb6I7M3MX3VnBL0xQ53TgIrr79L5Gd/8ZdMfj03SXA39Od+bnNa2Pd9Ddx/VJurMiv6C74XzMqe39tiQ/nKJ/nwPOofs5/Ax4d2t/0mNQVbfRDeJ4I11YeTPw7Kr6T8eyqn4DPJfuUt+i1Q1xdJdh92nbeDfdsbtnkrr/BGxMd4bsArrBAEOpqsuBo+iOxY10gwSWTbHKm4DLgAuBFcA/0v27chLdZcYbgCtaP4btw13An9GF1JuAq+kGrwD8M90ggXOS3NXa3WuidsZ5B93AmDvoPldfHrf8H4C3tkuzb5pg/RfRnUX8D+A0YGH7XEjTJlVrfHVGkjQNknyB7qb/1Tm7JmkG8QycJK3nkjy5fZfZQ9J9t91BwL9Md78kTR9HyUjS+u8P6C77bU13SfOvquri6e2SpOnkJVRJkqSe8RKqJElSz/zeXULdZpttau7cudPdDUmSpFW66KKLbq2q2ePLf+8C3Ny5c1myZMl0d0OSJGmVkox/2gvgJVRJkqTeMcBJkiT1jAFOkiSpZwxwkiRJPWOAkyRJ6hkDnCRJUs8Y4CRJknrGACdJktQzBjhJkqSeMcBJkiT1jAFOkiSpZwxwkiRJPWOAkyRJ6hkDnCRJUs8Y4CRJknrGACdJktQzs6a7AzPRO5Lp7oJ6bmHVdHdBkrQe8wycJElSzxjgJEmSesYAJ0mS1DMGOEmSpJ4xwEmSJPWMAU6SJKlnDHCSJEk9Y4CTJEnqGQOcJElSzxjgJEmSesYAJ0mS1DMGOEmSpJ4xwEmSJPWMAU6SJKlnDHCSJEk9Y4CTJEnqGQOcJElSzxjgJEmSesYAJ0mS1DMGOEmSpJ4xwEmSJPXMyAJcksckuWTgdWeS1yfZKsniJFe39y1b/SQ5JsnSJJcm2X2grQWt/tVJFgyU75HksrbOMUkyqv2RJElaX4wswFXVVVW1W1XtBuwB/BI4DTgaOLeqdgbObfMABwA7t9cRwLEASbYCFgJ7AXsCC8dCX6tz+MB680e1P5IkSeuLdXUJdV/gZ1V1HXAQcGIrPxE4uE0fBJxUnQuALZJsB+wPLK6qFVW1ElgMzG/LHlFVF1RVAScNtCVJkjRjrasA90Lg821626q6sU3fBGzbprcHrh9YZ1krm6p82QTlD5DkiCRLkixZvnz5g9kPSZKkaTfyAJdkQ+A5wKnjl7UzZzXqPlTVcVU1r6rmzZ49e9SbkyRJGql1cQbuAOCHVXVzm7+5Xf6kvd/Sym8AdhhYb04rm6p8zgTlkiRJM9q6CHAv4v7LpwBnAGMjSRcApw+UH9pGo+4N3NEutZ4N7JdkyzZ4YT/g7LbsziR7t9Gnhw60JUmSNGPNGmXjSTYB/gz4y4Hi9wKnJHklcB3wglZ+JnAgsJRuxOphAFW1Ism7gAtbvXdW1Yo2fSRwArAxcFZ7SZIkzWgjDXBV9Qtg63Flt9GNSh1ft4CjJmlnEbBogvIlwK5rpbOSJEk94ZMYJEmSesYAJ0mS1DMGOEmSpJ4xwEmSJPWMAU6SJKlnDHCSJEk9Y4CTJEnqGQOcJElSzxjgJEmSesYAJ0mS1DMGOEmSpJ4xwEmSJPWMAU6SJKlnDHCSJEk9Y4CTJEnqGQOcJElSzxjgJEmSesYAJ0mS1DMGOEmSpJ4xwEmSJPWMAU6SJKlnDHCSJEk9Y4CTJEnqGQOcJElSzxjgJEmSesYAJ0mS1DMGOEmSpJ4xwEmSJPWMAU6SJKlnDHCSJEk9Y4CTJEnqGQOcJElSzxjgJEmSesYAJ0mS1DMGOEmSpJ4xwEmSJPWMAU6SJKlnDHCSJEk9Y4CTJEnqmZEGuCRbJPlikp8kuTLJPkm2SrI4ydXtfctWN0mOSbI0yaVJdh9oZ0Grf3WSBQPleyS5rK1zTJKMcn8kSZLWB6M+A/fPwNer6rHAE4ErgaOBc6tqZ+DcNg9wALBzex0BHAuQZCtgIbAXsCewcCz0tTqHD6w3f8T7I0mSNO1GFuCSbA48DTgeoKp+U1W3AwcBJ7ZqJwIHt+mDgJOqcwGwRZLtgP2BxVW1oqpWAouB+W3ZI6rqgqoq4KSBtiRJkmasUZ6B2wlYDnwqycVJPplkE2Dbqrqx1bkJ2LZNbw9cP7D+slY2VfmyCcolSZJmtFEGuFnA7sCxVfUk4Bfcf7kUgHbmrEbYBwCSHJFkSZIly5cvH/XmJEmSRmqUAW4ZsKyqvt/mv0gX6G5ulz9p77e05TcAOwysP6eVTVU+Z4LyB6iq46pqXlXNmz179oPaKUmSpOk2sgBXVTcB1yd5TCvaF7gCOAMYG0m6ADi9TZ8BHNpGo+4N3NEutZ4N7JdkyzZ4YT/g7LbsziR7t9Gnhw60JUmSNGPNGnH7rwE+m2RD4BrgMLrQeEqSVwLXAS9odc8EDgSWAr9sdamqFUneBVzY6r2zqla06SOBE4CNgbPaS5IkaUYbaYCrqkuAeRMs2neCugUcNUk7i4BFE5QvAXZ9kN2UJEnqFZ/EIEmS1DMGOEmSpJ4xwEmSJPWMAU6SJKlnDHCSJEk9Y4CTJEnqGQOcJElSzxjgJEmSesYAJ0mS1DMGOEmSpJ4xwEmSJPWMAU6SJKlnDHCSJEk9Y4CTJEnqGQOcJElSzxjgJEmSesYAJ0mS1DMGOEmSpJ4xwEmSJPWMAU6SJKlnDHCSJEk9Y4CTJEnqGQOcJElSzxjgJEmSesYAJ0mS1DMGOEmSpJ4xwEmSJPWMAU6SJKlnDHCSJEk9Y4CTJEnqGQOcJElSzxjgJEmSesYAJ0mS1DMGOEmSpJ4xwEmSJPWMAU6SJKlnDHCSJEk9Y4CTJEnqGQOcJElSzxjgJEmSemakAS7JtUkuS3JJkiWtbKski5Nc3d63bOVJckySpUkuTbL7QDsLWv2rkywYKN+jtb+0rZtR7o8kSdL6YF2cgXtGVe1WVfPa/NHAuVW1M3Bumwc4ANi5vY4AjoUu8AELgb2APYGFY6Gv1Tl8YL35o98dSZKk6TUdl1APAk5s0ycCBw+Un1SdC4AtkmwH7A8srqoVVbUSWAzMb8seUVUXVFUBJw20JUmSNGONOsAVcE6Si5Ic0cq2raob2/RNwLZtenvg+oF1l7WyqcqXTVD+AEmOSLIkyZLly5c/mP2RJEmadrNG3P5Tq+qGJP8FWJzkJ4MLq6qS1Ij7QFUdBxwHMG/evJFvT5IkaZRGegauqm5o77cAp9Hdw3Zzu/xJe7+lVb8B2GFg9TmtbKryOROUS5IkzWgjC3BJNkmy2dg0sB/wY+AMYGwk6QLg9DZ9BnBoG426N3BHu9R6NrBfki3b4IX9gLPbsjuT7N1Gnx460JYkSdKMNcpLqNsCp7Vv9pgFfK6qvp7kQuCUJK8ErgNe0OqfCRwILAV+CRwGUFUrkrwLuLDVe2dVrWjTRwInABsDZ7WXJEnSjDayAFdV1wBPnKD8NmDfCcoLOGqSthYBiyYoXwLs+qA7K0mS1CM+iUGSJKlnDHCSJEk9Y4CTJEnqGQOcJElSzxjgJEmSesYAJ0mS1DMGOEmSpJ4xwEmSJPWMAU6SJKlnDHCSJEk9s8oAl+T5Aw+lf2uSLyfZffRdkyRJ0kSGOQP3tqq6K8lTgWcBxwPHjrZbkiRJmswwAe6+9v7nwHFV9TVgw9F1SZIkSVMZJsDdkOTjwCHAmUkeNuR6kiRJGoFhgtgLgLOB/avqdmAr4K9H2itJkiRNatYQdTYCzgdIshVwD/DNEfZJkiRJUxjmDNwPgeXAT4Gr2/S1SX6YZI9Rdk6SJEkPNEyAWwwcWFXbVNXWwAHA14AjgY+OsnOSJEl6oGEC3N5VdfbYTFWd08ouAB42sp5JkiRpQsPcA3djkv8NnNzmDwFuTrIB8NuR9UySJEkTGuYM3IuBOcC/tNeOrWwDuhGqkiRJWodWeQauqm4FXjPJ4qVrtzuSJElalVUGuCR/DLwJmDtYv6qeObpuSZI0Ou9IprsL6rmFVdO6/WHugTsV+BjwSe5/rJYkSZKmyTAB7t6q8uH1kiRJ64lhBjF8JcmRSbZLstXYa+Q9kyRJ0oSGOQO3oL0PPv+0gD9c+92RJEnSqgwzCnWnddERSZIkDWfSAJfkmVV1XpLnTrS8qr48um5JkiRpMlOdgftvwHnAX0ywrAADnCRJ0jSYNMBV1cI2+aqqumdwmYMYJEmSps8wo1C/nOR3QS/JHwCLR9clSZIkTWWYAPcvwKlJNkgyFzgHeMsoOyVJkqTJDTMK9RNJNqQLcnOBv6yq7426Y5IkSZrYVKNQ3zA4C+wIXALsnWTvqvrgqDsnSZKkB5rqDNxm4+a/PEm5JEmS1qGpRqG+Y3A+yaat/O5Rd0qSJEmTW+UghiS7JrkYuBy4PMlFSR43+q5JkiRpIsOMQj0OeENVPaqqHgW8EfjEaLslSZKkyQwT4Dapqm+OzVTV+cAmw26gff3IxUm+2uZ3SvL9JEuTfKGNcCXJw9r80rZ87kAbb2nlVyXZf6B8fitbmuToYfskSZLUZ8MEuGuSvC3J3PZ6K3DNamzjdcCVA/P/CHyoqh4NrARe2cpfCaxs5R9q9UiyC/BC4HHAfOCjLRRuAHwEOADYBXhRqytJkjSjDRPgXgHMphuF+uU2/YphGk8yB/hz4JNtPsAzgS+2KicCB7fpg9o8bfm+rf5BwMlVdU9V/RxYCuzZXkur6pqq+g1wcqsrSZI0ow3zRb4rgdcm2aybXa1RqP8EvJn7v3pka+D2qrq3zS8Dtm/T2wPXt23em+SOVn974IKBNgfXuX5c+V4TdSLJEcARADvuuONqdF+SJGn9M8wo1Me3Uag/5v5RqLsOsd6zgVuq6qK10M8HpaqOq6p5VTVv9uzZ090dSZKkB2WVZ+CAj9ONQv0mQJKn041Mfcoq1vtT4DlJDgQ2Ah4B/DOwRZJZ7SzcHOCGVv8GYAdgWZJZwObAbQPlYwbXmaxckiRpxhrZKNSqektVzamquXSDEM6rqpcA3wSe16otAE5v02e0edry86qqWvkL2yjVnYCdgR8AFwI7t1GtG7ZtnDHE/kiSJPXaMGfgrknyNuDTbf6lrN4o1PH+N3BykncDFwPHt/LjgU8nWQqsoAtkVNXlSU4BrgDuBY6qqvsAkrwaOBvYAFhUVZc/iH5JkiT1wjAB7hXAO7j/Waj/ypCjUMe0s3bnt+lr6EaQjq/za+D5k6z/HuA9E5SfCZy5On2RJEnqu9UZhbo58Nuqumv03ZIkSdJkhhmF+uQklwE/Ai5L8qMke4y+a5IkSZrIMJdQjweOrKp/BUjyVOBTwBNG2TFJkiRNbJhRqPeNhTeAqvoO3WACSZIkTYNJz8Al2b1NfivJx4HPAwUcQhuQIEmSpHVvqkuoHxg3v3BgukbQF0mSJA1h0gBXVc9Ylx2RJEnScIa5B06SJEnrEQOcJElSz0wa4JI8v73vtO66I0mSpFWZ6gzcW9r7l9ZFRyRJkjScqUah3pbkHGCnJGeMX1hVzxldtyRJkjSZqQLcnwO7A5/mgV8pIkmSpGky1deI/Aa4IMlTqmp5kk1b+d3rrHeSJEl6gGFGoW6b5GLgcuCKJBcl2XXE/ZIkSdIkhglwxwFvqKpHVdWOwBtbmSRJkqbBMAFuk6r65thMVZ0PbDKyHkmSJGlKUw1iGHNNkrfRDWYAeClwzei6JEmSpKkMcwbuFcBs4Mt03wm3TSuTJEnSNFjlGbiqWgm8dh30RZIkSUPwWaiSJEk9Y4CTJEnqGQOcJElSz6wywCWZk+S0JMuT3JLkS0nmrIvOSZIk6YGGOQP3KeAMYDvgkcBXWpkkSZKmwTABbnZVfaqq7m2vE+i+VkSSJEnTYJgAd1uSlybZoL1eCtw26o5JkiRpYsN+ke8LgJuAG4HnAYeNslOSJEma3DBf5Hsd8Jx10BdJkiQNYdIAl+TvplivqupdI+iPJEmSVmGqM3C/mKBsE+CVwNaAAU6SJGkaTBrgquoDY9NJNgNeR3fv28nAByZbT5IkSaM15T1wSbYC3gC8BDgR2L093F6SJEnTZKp74N4PPBc4Dnh8Vd29znolSZKkSU31NSJvpHvywluB/0hyZ3vdleTOddM9SZIkjTfVPXA+6F6SJGk9ZEiTJEnqGQOcJElSzxjgJEmSemZkAS7JRkl+kORHSS5P8o5WvlOS7ydZmuQLSTZs5Q9r80vb8rkDbb2llV+VZP+B8vmtbGmSo0e1L5IkSeuTUZ6Buwd4ZlU9EdgNmJ9kb+AfgQ9V1aOBlXRPdqC9r2zlH2r1SLIL8ELgccB84KNJNkiyAfAR4ABgF+BFra4kSdKMNrIAV52x7457aHsV8Ezgi638RODgNn1Qm6ct3zdJWvnJVXVPVf0cWArs2V5Lq+qaqvoN3RMiDhrV/kiSJK0vRnoPXDtTdglwC7AY+Blwe1Xd26osA7Zv09sD1wO05XfQPXP1d+Xj1pmsfKJ+HJFkSZIly5cvXxu7JkmSNG1GGuCq6r6q2g2YQ3fG7LGj3N4U/TiuquZV1bzZs2dPRxckSZLWmnUyCrWqbge+CewDbJFk7AuE5wA3tOkbgB0A2vLNgdsGy8etM1m5JEnSjDbKUaizk2zRpjcG/gy4ki7IPa9VWwCc3qbPaPO05edVVbXyF7ZRqjsBOwM/AC4Edm6jWjekG+hwxqj2R5IkaX0x6aO01oLtgBPbaNGHAKdU1VeTXAGcnOTdwMXA8a3+8cCnkywFVtAFMqrq8iSnAFcA9wJHVdV9AEleDZwNbAAsqqrLR7g/kiRJ64WRBbiquhR40gTl19DdDze+/NfA8ydp6z3AeyYoPxM480F3VpIkqUd8EoMkSVLPGOAkSZJ6xgAnSZLUMwY4SZKknjHASZIk9YwBTpIkqWcMcJIkST1jgJMkSeoZA5wkSVLPGOAkSZJ6xgAnSZLUMwY4SZKknjHASZIk9YwBTpIkqWcMcJIkST1jgJMkSeoZA5wkSVLPGOAkSZJ6xgAnSZLUMwY4SZKknjHASZIk9YwBTpIkqWcMcJIkST1jgJMkSeoZA5wkSVLPGOAkSZJ6xgAnSZLUMwY4SZKknjHASZIk9YwBTpIkqWcMcJIkST1jgJMkSeoZA5wkSVLPGOAkSZJ6xgAnSZLUMwY4SZKknjHASZIk9YwBTpIkqWcMcJIkST0zsgCXZIck30xyRZLLk7yulW+VZHGSq9v7lq08SY5JsjTJpUl2H2hrQat/dZIFA+V7JLmsrXNMkoxqfyRJktYXozwDdy/wxqraBdgbOCrJLsDRwLlVtTNwbpsHOADYub2OAI6FLvABC4G9gD2BhWOhr9U5fGC9+SPcH0mSpPXCyAJcVd1YVT9s03cBVwLbAwcBJ7ZqJwIHt+mDgJOqcwGwRZLtgP2BxVW1oqpWAouB+W3ZI6rqgqoq4KSBtiRJkmasdXIPXJK5wJOA7wPbVtWNbdFNwLZtenvg+oHVlrWyqcqXTVA+0faPSLIkyZLly5c/qH2RJEmabiMPcEk2Bb4EvL6q7hxc1s6c1aj7UFXHVdW8qpo3e/bsUW9OkiRppEYa4JI8lC68fbaqvtyKb26XP2nvt7TyG4AdBlaf08qmKp8zQbkkSdKMNspRqAGOB66sqg8OLDoDGBtJugA4faD80DYadW/gjnap9WxgvyRbtsEL+wFnt2V3Jtm7bevQgbYkSZJmrFkjbPtPgZcBlyW5pJX9DfBe4JQkrwSuA17Qlp0JHAgsBX4JHAZQVSuSvAu4sNV7Z1WtaNNHAicAGwNntZckSdKMNrIAV1XfASb7XrZ9J6hfwFGTtLUIWDRB+RJg1wfRTUmSpN7xSQySJEk9Y4CTJEnqGQOcJElSzxjgJEmSesYAJ0mS1DMGOEmSpJ4xwEmSJPWMAU6SJKlnDHCSJEk9Y4CTJEnqGQOcJElSzxjgJEmSesYAJ0mS1DMGOEmSpJ4xwEmSJPWMAU6SJKlnDHCSJAT8vLsAAAnTSURBVEk9Y4CTJEnqGQOcJElSzxjgJEmSesYAJ0mS1DMGOEmSpJ4xwEmSJPWMAU6SJKlnDHCSJEk9Y4CTJEnqGQOcJElSzxjgJEmSesYAJ0mS1DMGOEmSpJ4xwEmSJPWMAU6SJKlnDHCSJEk9Y4CTJEnqGQOcJElSzxjgJEmSesYAJ0mS1DMGOEmSpJ4xwEmSJPWMAU6SJKlnRhbgkixKckuSHw+UbZVkcZKr2/uWrTxJjkmyNMmlSXYfWGdBq391kgUD5Xskuaytc0ySjGpfJEmS1iejPAN3AjB/XNnRwLlVtTNwbpsHOADYub2OAI6FLvABC4G9gD2BhWOhr9U5fGC98duSJEmakUYW4Krq28CKccUHASe26ROBgwfKT6rOBcAWSbYD9gcWV9WKqloJLAbmt2WPqKoLqqqAkwbakiRJmtHW9T1w21bVjW36JmDbNr09cP1AvWWtbKryZROUTyjJEUmWJFmyfPnyB7cHkiRJ02zaBjG0M2e1jrZ1XFXNq6p5s2fPXheblCRJGpl1HeBubpc/ae+3tPIbgB0G6s1pZVOVz5mgXJIkacZb1wHuDGBsJOkC4PSB8kPbaNS9gTvapdazgf2SbNkGL+wHnN2W3Zlk7zb69NCBtiRJkma0WaNqOMnngacD2yRZRjea9L3AKUleCVwHvKBVPxM4EFgK/BI4DKCqViR5F3Bhq/fOqhobGHEk3UjXjYGz2kuSJGnGG1mAq6oXTbJo3wnqFnDUJO0sAhZNUL4E2PXB9FGSJKmPfBKDJElSzxjgJEmSesYAJ0mS1DMGOEmSpJ4xwEmSJPWMAU6SJKlnDHCSJEk9Y4CTJEnqGQOcJElSzxjgJEmSesYAJ0mS1DMGOEmSpJ4xwEmSJPWMAU6SJKlnDHCSJEk9Y4CTJEnqGQOcJElSzxjgJEmSesYAJ0mS1DMGOEmSpJ4xwEmSJPWMAU6SJKlnDHCSJEk9Y4CTJEnqGQOcJElSzxjgJEmSesYAJ0mS1DMGOEmSpJ4xwEmSJPWMAU6SJKlnDHCSJEk9Y4CTJEnqGQOcJElSzxjgJEmSesYAJ0mS1DMGOEmSpJ4xwEmSJPWMAU6SJKlnDHCSJEk90/sAl2R+kquSLE1y9HT3R5IkadR6HeCSbAB8BDgA2AV4UZJdprdXkiRJo9XrAAfsCSytqmuq6jfAycBB09wnSZKkkZo13R14kLYHrh+YXwbsNb5SkiOAI9rs3UmuWgd90+S2AW6d7k6sz96eTHcXJMm/1VNYh3+nHzVRYd8D3FCq6jjguOnuhzpJllTVvOnuhyRpcv6tXr/1/RLqDcAOA/NzWpkkSdKM1fcAdyGwc5KdkmwIvBA4Y5r7JEmSNFK9voRaVfcmeTVwNrABsKiqLp/mbmnVvJwtSes//1avx1JV090HSZIkrYa+X0KVJEn6vWOAkyRJ6hkDnFZLkrlJfrwW2rk2yTZruO75SRzaLknTJMnLk3x4NddZ47/7eiADnCRJUs8Y4LQmZiX5bJIrk3wxycOT7Jvk4iSXJVmU5GEAk5WPSbJxkrOSHJ5kk1bnB22dgwbqnNy2dxqw8TTssyStt5IcmuTSJD9K8ukkf5Hk++1v6TeSbNvqvb39nT0/yTVJXjtZG61sdpIvJbmwvf50gm1PWCfJ1knOSXJ5kk8CPmJmLTLAaU08BvhoVf0JcCfwBuAE4JCqejzd19P8VZKNJiofaGdT4CvA56vqE8DfAudV1Z7AM4D3J9mkrfPLtr2FwB6j30VJ6ockjwPeCjyzqp4IvA74DrB3VT2J7jnhbx5Y5bHA/nTPE1+Y5KGTtAHwz8CHqurJwP8APjlBFyarsxD4TlU9DjgN2HFt7bN6/j1wmjbXV9V32/RngLcBP6+qn7ayE4GjgG9OUv5Pbf504H1V9dk2vx/wnCRvavMb0f3CPw04BqCqLk1y6Wh2S5J66ZnAqVV1K0BVrUjyeOALSbYDNgR+PlD/a1V1D3BPkluAbSdqo9V9FrBL7n/u5yOSbDpu+5PVeRrw3Nbe15KsXGt7LAOc1sj4Lw+8Hdh6Ddr5LjA/yeeq+0LCAP+jqq4arBQf7C5Jq+v/Ah+sqjOSPB14+8Cyewam72PqLPAQujN5vx4sHPd3eZg6Wsu8hKo1sWOSfdr0i4ElwNwkj25lLwO+BVw1SfmYvwNWAh9p82cDr0n7rU/ypFb+7bYdkuwKPGGt75Ek9dd5wPOTbA2QZCtgc+5/NviCNWwD4BzgNWOVkuw2wbqT1Rn8230AsOWQ+6MhGOC0Jq4CjkpyJd0v5IeAw4BTk1wG/Bb4WPvf2APKx7X1OmDjJO8D3gU8FLg0yeVtHuBYYNO2vXcCF4107ySpR9ojJN8DfCvJj4AP0p1xOzXJRcCta9gGwGuBeW1wwxXAqyZYfbI67wCe1v6ePxf49zXdRz2Qj9KSJEnqGc/ASZIk9YwBTpIkqWcMcJIkST1jgJMkSeoZA5wkSVLPGOAkSZJ6xgAnacZIMjfJj9dCO9cm2WaC8u892LbHtfecJEcPUe/97YHg71+b25fUX34PnKQZI8lc4KtVteuDbOdaYN7YcyGnW5I7gK2q6r7p7ouk9YNn4CTNNLOSfDbJlUm+mOThSfZNcnGSy5IsSvIwgMnKxyTZOMlZSQ5v83e396cnOb+1/5O2vbFHwB3Yyi5KckySr07W0SQvT/LhNn1Cq/+9JNckeV4rPwPYFLgoySHtLON57Vvvz02y4ygOoqT1mwFO0kzzGOCjVfUnwJ3AG4ATgEOq6vF0D+7+qyQbTVQ+0M6mwFeAz1fVJybYzpOA1wO7AH8I/Glr8+PAAVW1BzB7Nfu+HfBU4NnAewGq6jnAr6pqt6r6At1Dyk+sqicAnwWOWc1tSJoBDHCSZprrq+q7bfozwL7Az6vqp63sROBpdEFvovIxpwOfqqqTJtnOD6pqWVX9FrgEmAs8Frimqn7e6nx+Nfv+L1X126q6Ath2kjr7AJ9r05+mC3ySfs8Y4CTNNONv7L19Ddv5LjB/7NLoBO4ZmL6P7gzegzXY5mTblSQDnKQZZ8ck+7TpFwNLgLlJHt3KXgZ8C7hqkvIxfwesBD6yGtu+CvjDNpgC4JDV7v2qfQ94YZt+CfCvI9iGpPWcAU7STHMVcFSSK4EtgQ8BhwGnJrkM+C3wsar69UTl49p6HbBxkvcNs+Gq+hVwJPD1JBcBdwF3rIV9GvQa4LAkl9KFztet5fYl9YBfIyJJa1GSTavq7nbp9SPA1VX1oenul6SZxTNwkrR2HZ7kEuByYHO6UamStFZ5Bk6SRizJYTzwUud3q+qo6eiPpP4zwEmSJPWMl1AlSZJ6xgAnSZLUMwY4SZKknjHASZIk9cz/B/p3kRyxESP3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407"/>
            <a:ext cx="8279298" cy="4257091"/>
          </a:xfrm>
          <a:prstGeom prst="rect">
            <a:avLst/>
          </a:prstGeom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" t="19190" r="78038" b="69360"/>
          <a:stretch/>
        </p:blipFill>
        <p:spPr bwMode="auto">
          <a:xfrm>
            <a:off x="5122876" y="1156996"/>
            <a:ext cx="3005198" cy="82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" y="-110"/>
            <a:ext cx="8520600" cy="5727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vs number of bookings</a:t>
            </a:r>
            <a:endParaRPr lang="en-US" dirty="0"/>
          </a:p>
        </p:txBody>
      </p:sp>
      <p:sp>
        <p:nvSpPr>
          <p:cNvPr id="3" name="AutoShape 2" descr="data:image/png;base64,iVBORw0KGgoAAAANSUhEUgAAAnsAAAFNCAYAAAB4/6m6AAAABHNCSVQICAgIfAhkiAAAAAlwSFlzAAALEgAACxIB0t1+/AAAADh0RVh0U29mdHdhcmUAbWF0cGxvdGxpYiB2ZXJzaW9uMy4yLjIsIGh0dHA6Ly9tYXRwbG90bGliLm9yZy+WH4yJAAAgAElEQVR4nO3debQlZX3u8e8jgxoUQWgRaLQxYgyaiNBBjEYRYgsOQAYMXgwtEjtRvOJVk2Bi5DolauJwNWLkCgoaIUQlokCgRRyyEpAGFWwI0hK8NDK0zGhE0N/9o96j2/ZMzdl7nz7V389ae+2qt6a33q511tNv1bsrVYUkSZL66QHzXQFJkiSNjmFPkiSpxwx7kiRJPWbYkyRJ6jHDniRJUo8Z9iRJknrMsCdJY5Lk5UluSnJ3ku3WW7YkSSXZfATHrSSPnWLZ3UkeM+xjStp4GPYkbZAkH0/ykfXKnpnkliQ7zle9ZqsFn8uTPGCg7K1JPjri424BvBtYVlUPqapbRnm82Wp1uWa+6yFpdAx7kjbUMcCBSZ4NkORBwP8FXltVNwzjAKPo3VrPTsBhIz7G+nYAHgSsHvNxJW3iDHuSNkjrkfqfwAlJtgKOA75dVR9Nsk+Sf09ye5JvJNl3YrskRya5MsldSa5J8scDy/ZNsjbJnye5EVi/5/CBbZ9PHChblOS/kzwiyfZJPtfWuTXJVwZ77ibxTuBNU4XKJAclWd3298Ukvzqbtmn1fG+S77bPe1vZ44Cr2mq3J/nCNLt5adv2hiSvm2nfA8tflmRNO/8zk+w0RR2fnuS6iX+bwVu8ST6a5ANJzmr/Thcl+eWBbZcluSrJHUmOT/KlJH/Ulj22zd+R5HtJ/mk2bSZp9Ax7kjZYVf0zcClwKrACWJFkZ+As4K3Aw4HXAZ9KsqhtdjPwfGBr4EjgPUn2HNjtI9t2j277HDzePcCngRcNFL8Q+FJV3Qy8FlgLLKLrQfsLYLp3QX4auBN4yfoLWjA7FXh129/ZwGeTbDnN/ib8JbAPsAfwJGBv4A1V9S3gCW2dbapqv2n28SxgN2AZ8OdJfnu6fbc67wf8DV2b7Ah8BzhtknM7oJ3b71XVF6c4/mHAm4BtgTXA29q22wOfBF4PbEcXXn9zYLu3AOe17RYD75/mHCWNkWFP0v31CmA/4M1VdR3wYuDsqjq7qn5SVSuBVcBzAarqrKr6dnW+RBcMfmtgfz8Bjquqe6rqvyc53if4+Vuv/6OVAdxLF3IeXVX3VtVXavoXfxfwV8BfTRLi/gA4q6pWVtW9wN8BD+bng81UDqdrj5urah1daPrDWWw36E1V9f2qupyuh3Mi4E6378OBk6rq0haMXw88NcmSgf0eCnwIOLCqvjrN8c+oqq9W1X3AP9KFS+j+HVdX1afbsvcBNw5sdy9dUN+pqn5YVf+2gectaUQMe5Lul6q6CfgeP3sG7dHAoe3W5+1JbgeeThfCSHJgkgvbbcbb6cLD9gO7XFdVP5zmkBcAv5TkKS3E7AGc0Zb9LV0v1HntFvGxs6j/2XS9gX+83qKd6HrGJtb7CXAdsPNM+1x/2zY96e3UaVw3xfbT7Xv9Ot8N3MLP1/nVwOlV9c0Zjj8Y4H4APGTgGD+tWwvTawfW/TMgwFfbLfCXznAcSWNi2JM0LNcBH6uqbQY+W1XV29uzZZ+i6yXboaq2obs9moHtp+uJo6p+DJxO19P1IuBzVXVXW3ZXVb22qh4DHAS8Jsn+s6jzX9Ld8v2lgbLv0gVXAJIE2AW4fhb7+7ltgUe1sg2xyxTbT7fv9eu8Fd2t1sE6HwockuSYDazPhBvobs9OHCOD81V1Y1W9rKp2ogvQx2eKn3uRNF6GPUnD8nHgBUmek2SzJA9qAy8WA1sCDwTWAfclOZDumbQN9Qm626yH87NbuCR5fhsgEOAO4Md0t4Wn1Z5b+yawfKD4dOB5SfZP93MprwXuAf59FvU7FXhDGzyyPfBGunbZEH+V5JeSPIHu2caJgQ7T7ftU4Mgke7Rg/dfARVV17cB+vwvsDxyT5OUbWCfonsf8tSSHtIEtR9M9ZwlAkkPbvzXAbXThfcZ/A0mjZ9iTNBTtub2D6XrK1tH19P0p8IDWA/cquiB1G93zdmfej2NcBHyf7pbiOQOLdgM+D9wN/AdwfFVdMMvdvoFuYMjEMa6ie/7w/XS3qV8AvKCqfgQ//RHi35psR3SDU1YBlwGX0w1ieess6zHhS3S3pM8H/q6qzptp31X1ebpnED9F1wP3y0zy0zJV9f/oAt+xE6NoZ6uqvkfXO/hOulvEu7f63NNW+Q3goiR30/3bHuPv90kbh0z/DLMkSb+o/bTNWuDwDQjWkuaBPXuSpFlpt+i3abeK/4LumcsL57lakmZg2JMkzdZTgW/zs9vbh0zxMzmSNiLexpUkSeoxe/YkSZJ6zLAnSZLUY5O+BLzPtt9++1qyZMl8V0OSJGlGl1xyyfeqatHMa05tkwt7S5YsYdWqVfNdDUmSpBkl+c7Ma03P27iSJEk9ZtiTJEnqMcOeJElSjxn2JEmSesywJ0mS1GOGPUmSpB4z7EmSJPWYYU+SJKnHDHuSJEk9ZtiTJEnqMcOeJElSj21y78aVtOGWHHvWfFdBC9y1b3/efFdB2mTZsydJktRjhj1JkqQeM+xJkiT1mGFPkiSpxwx7kiRJPWbYkyRJ6jHDniRJUo8Z9iRJknrMsCdJktRjhj1JkqQeM+xJkiT1mGFPkiSpxwx7kiRJPWbYkyRJ6jHDniRJUo8Z9iRJknrMsCdJktRjhj1JkqQeM+xJkiT1mGFPkiSpxwx7kiRJPWbYkyRJ6jHDniRJUo8Z9iRJknrMsCdJktRjhj1JkqQeG2nYS3JtksuTfD3Jqlb28CQrk1zdvrdt5UnyviRrklyWZM+B/Sxv61+dZPlA+V5t/2vathnl+UiSJC004+jZe1ZV7VFVS9v8scD5VbUbcH6bBzgQ2K19VgAfhC4cAscBTwH2Bo6bCIhtnZcNbHfA6E9HkiRp4ZiP27gHAye36ZOBQwbKT6nOhcA2SXYEngOsrKpbq+o2YCVwQFu2dVVdWFUFnDKwL0mSJDH6sFfAeUkuSbKile1QVTe06RuBHdr0zsB1A9uubWXTla+dpFySJEnN5iPe/9Or6vokjwBWJvnPwYVVVUlqxHWgBc0VAI961KNGfThJkqSNxkh79qrq+vZ9M3AG3TN3N7VbsLTvm9vq1wO7DGy+uJVNV754kvLJ6nFCVS2tqqWLFi2a62lJkiQtGCMLe0m2SvLQiWlgGfBN4ExgYkTtcuAzbfpM4Ig2Kncf4I52u/dcYFmSbdvAjGXAuW3ZnUn2aaNwjxjYlyRJkhjtbdwdgDPar6FsDnyiqv41ycXA6UmOAr4DvLCtfzbwXGAN8APgSICqujXJW4CL23pvrqpb2/QrgI8CDwbOaR9JkiQ1Iwt7VXUN8KRJym8B9p+kvICjp9jXScBJk5SvAp4458pKkiT1lG/QkCRJ6jHDniRJUo8Z9iRJknrMsCdJktRjhj1JkqQeM+xJkiT1mGFPkiSpxwx7kiRJPWbYkyRJ6jHDniRJUo8Z9iRJknrMsCdJktRjhj1JkqQeM+xJkiT1mGFPkiSpxwx7kiRJPWbYkyRJ6jHDniRJUo8Z9iRJknrMsCdJktRjhj1JkqQeM+xJkiT1mGFPkiSpxwx7kiRJPWbYkyRJ6jHDniRJUo8Z9iRJknrMsCdJktRjhj1JkqQeM+xJkiT1mGFPkiSpxwx7kiRJPWbYkyRJ6jHDniRJUo8Z9iRJknrMsCdJktRjIw97STZL8rUkn2vzuya5KMmaJP+UZMtW/sA2v6YtXzKwj9e38quSPGeg/IBWtibJsaM+F0mSpIVm8zEc4xjgSmDrNv8O4D1VdVqSfwCOAj7Yvm+rqscmOayt9wdJdgcOA54A7AR8Psnj2r4+ADwbWAtcnOTMqrpiDOckSVrAlhx71nxXQQvctW9/3nxXYdZG2rOXZDHwPODDbT7AfsAn2yonA4e06YPbPG35/m39g4HTquqeqvovYA2wd/usqaprqupHwGltXUmSJDWjvo37XuDPgJ+0+e2A26vqvja/Fti5Te8MXAfQlt/R1v9p+XrbTFUuSZKkZmRhL8nzgZur6pJRHWMD6rIiyaokq9atWzff1ZEkSRqbUfbsPQ04KMm1dLdY9wP+D7BNkolnBRcD17fp64FdANryhwG3DJavt81U5b+gqk6oqqVVtXTRokVzPzNJkqQFYmRhr6peX1WLq2oJ3QCLL1TV4cAFwO+31ZYDn2nTZ7Z52vIvVFW18sPaaN1dgd2ArwIXA7u10b1btmOcOarzkSRJWojGMRp3fX8OnJbkrcDXgBNb+YnAx5KsAW6lC29U1eokpwNXAPcBR1fVjwGSvBI4F9gMOKmqVo/1TCRJkjZyYwl7VfVF4Itt+hq6kbTrr/ND4NAptn8b8LZJys8Gzh5iVSVJknrFN2hIkiT1mGFPkiSpxwx7kiRJPWbYkyRJ6jHDniRJUo/NGPaSHJNk63ROTHJpkmXjqJwkSZLmZjY9ey+tqjuBZcC2wB8Cbx9prSRJkjQUswl7ad/PBT7Wfrg406wvSZKkjcRswt4lSc6jC3vnJnko8JPRVkuSJEnDMJs3aBwF7AFcU1U/SLIdcORoqyVJkqRhmE3Y26N9Pyb56d3bO5JsXlX3jaZakiRJGobZhL3jgT2By+ie1XsisBp4WJKXV9V5I6yfJEmS5mA2z+x9F3hyVS2tqr2AJwPXAM8G3jnKykmSJGluZhP2HtdG4AJQVVcAj6+qa0ZXLUmSJA3DbG7jrk7yQeC0Nv8HwBVJHgjcO7KaSZIkac5m07P3EmAN8Or2uaaV3Qs8a1QVkyRJ0tzN2LNXVf8NvKt91nf30GskSZKkoZkx7CV5GvC/gUcPrl9VjxldtSRJkjQMs3lm70TgfwGXAD8ebXUkSZI0TLMJe3dU1Tkjr4kkSZKGbjZh74Ikfwt8GrhnorCqLh1ZrSRJkjQUswl7T2nfSwfKCthv+NWRJEnSMM1mNK4/ryJJkrRATRn2kry4qj6e5DWTLa+qd4+uWpIkSRqG6Xr2tmrfDx1HRSRJkjR8U4a9qvpQm3x/Vd06uCzJriOtlSRJkoZiNq9L+2ySrSdmkvwq8NnRVUmSJEnDMpuw99d0ge8hSfYCPgm8eLTVkiRJ0jDMZjTuWUm2AM6je37vd6rqWyOvmSRJkuZsutG476f7Pb0JDwO+DbwyCVX1qlFXTpIkSXMzXc/eqvXmLxllRSRJkjR8043GPXliOsmWwOPa7FVVde+oKyZJkqS5m/GZvST7AicD1wIBdkmyvKq+PNqqSZIkaa5m827cdwHLquoqgCSPA04F9hplxSRJkjR3s/nplS0mgh5AG4m7xeiqJEmSpGGZTc/eqiQfBj7e5g/nFwdvSJIkaSM0m7D3cuBoYOKnVr4CHD+yGkmSJGloZryNW1X3AH8PHAe8Efj7VjatJA9K8tUk30iyOsmbWvmuSS5KsibJP7WRviR5YJtf05YvGdjX61v5VUmeM1B+QCtbk+TYDT15SZKkvpsx7LXRuFfTBb7jgW8lecYs9n0PsF9VPQnYAzggyT7AO4D3VNVjgduAo9r6RwG3tfL3tPVIsjtwGPAE4ADg+CSbJdkM+ABwILA78KK2riRJkprZDNCYGI37zKp6BvAcujA2rerc3Wa3aJ8C9qN7vy50P+lySJs+uM3Tlu+fJK38tKq6p6r+C1gD7N0+a6rqmqr6EXBaW1eSJEnNSEfjth64rwM3AyvpXrd2e1Xd11ZZC+zcpncGrmvHuA+4A9husHy9baYqlyRJUjPS0bhV9WNgjyTbAGcAj79ftZyjJCuAFQCPetSj5qMKkiRJ82I2PXsvB66gG437qjb98g05SFXdDlwAPBXYJslEyFwMXN+mrwd2AWjLHwbcMli+3jZTlU92/BOqamlVLV20aNGGVF2SJGlB25DRuG+iG5H7gVmOxl3UevRI8mDg2cCVdKHv99tqy4HPtOkz2zxt+Reqqlr5YW207q7AbsBXgYuB3dro3i3pBnGcOfMpS5IkbTpm827c5wH/QPe8XYBdk/xxVZ0zw6Y7Aie3UbMPAE6vqs8luQI4Lclbga8BJ7b1TwQ+lmQNcCtdeKOqVic5na5H8T7g6HZ7mCSvBM4FNgNOqqrVG3DukiRJvTfbd+M+q6rWACT5ZeAsYNqwV1WXAU+epPwaupG065f/EDh0in29DXjbJOVnA2fPfAqSJEmbptk8s3fXRNBrrgHuGlF9JEmSNERT9uwl+d02uSrJ2cDpdL+Tdyjd83KSJEnayE13G/cFA9M3Ac9s0+uAB42sRpIkSRqaKcNeVR05zopIkiRp+GbzzJ4kSZIWKMOeJElSj00Z9pIc076fNr7qSJIkaZim69mbeGbv/eOoiCRJkoZvutG4Vya5GtgpyWUD5QGqqn59tFWTJEnSXE03GvdFSR5J9zqyg8ZXJUmSJA3LtK9Lq6obgScl2RJ4XCu+qqruHXnNJEmSNGczvhs3yTOBU4Br6W7h7pJkeVV9ecR1kyRJ0hzNGPaAdwPLquoqgCSPA04F9hplxSRJkjR3s/mdvS0mgh5AVX0L2GJ0VZIkSdKwzKZnb1WSDwMfb/OHA6tGVyVJkiQNy2zC3suBo4FXtfmvAMePrEaSJEkamhnDXlXdQ/fc3rtHXx1JkiQNk+/GlSRJ6jHDniRJUo8Z9iRJknrsfoW9JCuGXRFJkiQN3/3t2ctQayFJkqSRuF9hr6o+NOyKSJIkafhmDHtJFic5I8m6JDcn+VSSxeOonCRJkuZmNj17HwHOBHYEdgI+28okSZK0kZtN2FtUVR+pqvva56PAohHXS5IkSUMwm7B3S5IXJ9msfV4M3DLqikmSJGnuZhP2Xgq8ELgRuAH4feDIUVZKkiRJwzGbd+N+BzhoDHWRJEnSkE0Z9pK8cZrtqqreMoL6SJIkaYim69n7/iRlWwFHAdsBhj1JkqSN3JRhr6reNTGd5KHAMXTP6p0GvGuq7QRLjj1rvqugBe7atz9vvqsgSeqJaZ/ZS/Jw4DXA4cDJwJ5Vdds4KiZJkqS5m+6Zvb8Ffhc4Afi1qrp7bLWSJEnSUEz30yuvpXtjxhuA7ya5s33uSnLneKonSZKkuZjumb3Z/AafJEmSNmIGOkmSpB4bWdhLskuSC5JckWR1kmNa+cOTrExydfvetpUnyfuSrElyWZI9B/a1vK1/dZLlA+V7Jbm8bfO+JBnV+UiSJC1Eo+zZuw94bVXtDuwDHJ1kd+BY4Pyq2g04v80DHAjs1j4rgA/CT0cEHwc8BdgbOG4iILZ1Xjaw3QEjPB9JkqQFZ2Rhr6puqKpL2/RdwJXAzsDBdD/jQvs+pE0fDJxSnQuBbZLsCDwHWFlVt7affVkJHNCWbV1VF1ZVAacM7EuSJEmM6Zm9JEuAJwMXATtU1Q1t0Y3ADm16Z+C6gc3WtrLpytdOUi5JkqRm5GEvyUOATwGvrqqf+8mW1iNXY6jDiiSrkqxat27dqA8nSZK00Rhp2EuyBV3Q+8eq+nQrvqndgqV939zKrwd2Gdh8cSubrnzxJOW/oKpOqKqlVbV00aJFczspSZKkBWSUo3EDnAhcWVXvHlh0JjAxonY58JmB8iPaqNx9gDva7d5zgWVJtm0DM5YB57ZldybZpx3riIF9SZIkiRnejTtHTwP+ELg8yddb2V8AbwdOT3IU8B3ghW3Z2cBzgTXAD4AjAarq1iRvAS5u6725qm5t068APgo8GDinfSRJktSMLOxV1b8BU/3u3f6TrF/A0VPs6yTgpEnKVwFPnEM1JUmSes03aEiSJPWYYU+SJKnHDHuSJEk9ZtiTJEnqMcOeJElSjxn2JEmSesywJ0mS1GOGPUmSpB4z7EmSJPWYYU+SJKnHDHuSJEk9ZtiTJEnqMcOeJElSjxn2JEmSesywJ0mS1GOGPUmSpB4z7EmSJPWYYU+SJKnHDHuSJEk9ZtiTJEnqMcOeJElSjxn2JEmSesywJ0mS1GOGPUmSpB4z7EmSJPWYYU+SJKnHDHuSJEk9ZtiTJEnqMcOeJElSjxn2JEmSesywJ0mS1GOGPUmSpB4z7EmSJPWYYU+SJKnHDHuSJEk9ZtiTJEnqsZGFvSQnJbk5yTcHyh6eZGWSq9v3tq08Sd6XZE2Sy5LsObDN8rb+1UmWD5TvleTyts37kmRU5yJJkrRQjbJn76PAAeuVHQucX1W7Aee3eYADgd3aZwXwQejCIXAc8BRgb+C4iYDY1nnZwHbrH0uSJGmTN7KwV1VfBm5dr/hg4OQ2fTJwyED5KdW5ENgmyY7Ac4CVVXVrVd0GrAQOaMu2rqoLq6qAUwb2JUmSpGbcz+ztUFU3tOkbgR3a9M7AdQPrrW1l05WvnaRckiRJA+ZtgEbrkatxHCvJiiSrkqxat27dOA4pSZK0URh32Lup3YKlfd/cyq8HdhlYb3Erm6588STlk6qqE6pqaVUtXbRo0ZxPQpIkaaEYd9g7E5gYUbsc+MxA+RFtVO4+wB3tdu+5wLIk27aBGcuAc9uyO5Ps00bhHjGwL0mSJDWbj2rHSU4F9gW2T7KWblTt24HTkxwFfAd4YVv9bOC5wBrgB8CRAFV1a5K3ABe39d5cVRODPl5BN+L3wcA57SNJkqQBIwt7VfWiKRbtP8m6BRw9xX5OAk6apHwV8MS51FGSJKnvfIOGJElSjxn2JEmSesywJ0mS1GOGPUmSpB4z7EmSJPWYYU+SJKnHDHuSJEk9ZtiTJEnqMcOeJElSjxn2JEmSesywJ0mS1GOGPUmSpB4z7EmSJPWYYU+SJKnHDHuSJEk9ZtiTJEnqMcOeJElSjxn2JEmSesywJ0mS1GOGPUmSpB4z7EmSJPWYYU+SJKnHDHuSJEk9ZtiTJEnqMcOeJElSjxn2JEmSesywJ0mS1GOGPUmSpB4z7EmSJPWYYU+SJKnHDHuSJEk9ZtiTJEnqMcOeJElSjxn2JEmSesywJ0mS1GOGPUmSpB4z7EmSJPXYgg97SQ5IclWSNUmOne/6SJIkbUwWdNhLshnwAeBAYHfgRUl2n99aSZIkbTwWdNgD9gbWVNU1VfUj4DTg4HmukyRJ0kZjoYe9nYHrBubXtjJJkiQBm893BcYhyQpgRZu9O8lVU6y6PfC98dRqk2Y7zyDvGNqubOvxsa2n4TW9INnW0xjjNf3ouR5goYe964FdBuYXt7KfU1UnACfMtLMkq6pq6fCqp8nYzuNjW4+PbT0etvP42NbjMY52Xui3cS8Gdkuya5ItgcOAM+e5TpIkSRuNBd2zV1X3JXklcC6wGXBSVa2e52pJkiRtNBZ02AOoqrOBs4e0uxlv9WoobOfxsa3Hx7YeD9t5fGzr8Rh5O6eqRn0MSZIkzZOF/syeJEmSptGbsJdklyQXJLkiyeokx7TyhydZmeTq9r1tK398kv9Ick+S102yv82SfC3J56Y43kuSrEvy9fb5o9Ge4cZjmG2d5Nokl7c2XDXF8ZLkfe2VeJcl2XP0Zzn/5qGd901yx8A1/cbRn+XGYchtvU2STyb5zyRXJnnqJMfzmh5PO3tNz7Gtk/zKQPt9PcmdSV49yfE2yWsa5qWtN/y6rqpefIAdgT3b9EOBb9G9Qu2dwLGt/FjgHW36EcBvAG8DXjfJ/l4DfAL43BTHewnw9/N93gu9rYFrge1nON5zgXOAAPsAF813G/S0nfed6nrv+2fIbX0y8Edtektgm0mO5zU9nnb2mh5CWw/sczPgRuDRkyzbJK/peWrrDb6ue9OzV1U3VNWlbfou4Eq6t2kcTPdHgfZ9SFvn5qq6GLh3/X0lWQw8D/jwGKq+4AyzrWfpYOCU6lwIbJNkx7mcw0IwD+28yRpWWyd5GPAM4MS23o+q6vZJDuk1PZ523mSN6O/H/sC3q+o7kyzbJK9pmJe23mC9CXuDkiwBngxcBOxQVTe0RTcCO8xiF+8F/gz4yQzr/V7rrv5kkl1mWLeXhtDWBZyX5JJ0bzqZzCb/WrwxtTPAU5N8I8k5SZ4wlzovVHNs612BdcBH0j0G8uEkW02yntf0eNoZvKaH8fdjwmHAqVMs2+SvaRhbW8MGXte9C3tJHgJ8Cnh1Vd05uKy6/s9phx8neT5wc1VdMsOhPgssqapfB1bys/S+yZhrWzdPr6o9gQOBo5M8Y/g1XdjG2M6X0t0yeBLwfuBf5lbzhWcIbb05sCfwwap6MvB9uts3GjDGdvaaHs7fD9K9uOAg4J+HXsmeGGNbb/B13auwl2QLuob+x6r6dCu+aaIruX3fPMNungYclORa4DRgvyQfX3+lqrqlqu5psx8G9hrCKSwYQ2prqur69n0zcAaw9ySrzeq1eH00znauqjur6u42fTawRZLth3IiC8CQ2notsLaqLmrzn6QLJevzmh5DO3tND+fvR3MgcGlV3TTF8k32mobxtvX9ua57E/aShO75jSur6t0Di84Elrfp5cBnpttPVb2+qhZX1RK6btQvVNWLJzne4LMIB9Hdo98kDKutk2yV5KET08Ay4JuTrHomcEQb7bUPcMdA13hvjbudkzyyHZMke9P9fbhlruexEAzx78eNwHVJfqUV7Q9cMcmqXtNjaGev6bm39YAXMf1txU3ymobxt/X9uq5rIxjJMowP8HS6LtLLgK+3z3OB7YDzgauBzwMPb+s/ku5/h3cCt7fprdfb574MjHgB3gwc1Kb/BlgNfAO4AHj8fLfBQmtr4DGt/b7R2vIvB47xJ8CftOkAHwC+DVwOLJ3vNuhpO79y4Jq+EPjN+W6DhdbWbdkewKq2r38BtvWanrd29poeTltvRRcmHrbeMTb5a3qe2nqDr2vfoCFJktRjvbmNK0mSpF9k2JMkSeoxw54kSVKPGfYkSZJ6zLAnSZLUY4Y9SZKkHjPsSdIYJdlsvusgadNi2JOkKSR5c5JXD8y/LckxSf40ycVJLkvypoHl/5LkkiSrk6wYKL87ybuSfAN46phPQ9ImzrAnSVM7CTgCIMkD6F6heCOwG937hfcA9kryjLb+S6tqL2Ap8Kok27XyrYCLqupJVfVv4zwBSdp8visgSRurqtU2N6YAAAEISURBVLo2yS1JngzsAHwN+A269wt/ra32ELrw92W6gPc7rXyXVn4L8GO6l6RL0tgZ9iRpeh8GXkL3PsuTgP2Bv6mqDw2ulGRf4LeBp1bVD5J8EXhQW/zDqvrxuCosSYO8jStJ0zsDOICuR+/c9nlpkocAJNk5ySOAhwG3taD3eGCf+aqwJA2yZ0+SplFVP0pyAXB76507L8mvAv+RBOBu4MXAvwJ/kuRK4CrgwvmqsyQNSlXNdx0kaaPVBmZcChxaVVfPd30kaUN5G1eSppBkd2ANcL5BT9JCZc+eJElSj9mzJ0mS1GOGPUmSpB4z7EmSJPWYYU+SJKnHDHuSJEk9ZtiTJEnqsf8P2XJJDYrz5V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0" y="661992"/>
            <a:ext cx="7313682" cy="3835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616</Words>
  <Application>Microsoft Office PowerPoint</Application>
  <PresentationFormat>On-screen Show (16:9)</PresentationFormat>
  <Paragraphs>100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Montserrat</vt:lpstr>
      <vt:lpstr>Wingdings</vt:lpstr>
      <vt:lpstr>Microsoft Sans Serif</vt:lpstr>
      <vt:lpstr>Arial Black</vt:lpstr>
      <vt:lpstr>Simple Light</vt:lpstr>
      <vt:lpstr>           Capstone Project EDA Hotel Bookings Analysis  Avinash Gangarde Almabetter  cohort Azaadi  </vt:lpstr>
      <vt:lpstr>PowerPoint Presentation</vt:lpstr>
      <vt:lpstr>Introduction. </vt:lpstr>
      <vt:lpstr>General overview  of dataset. </vt:lpstr>
      <vt:lpstr>Dealing with NaN values. </vt:lpstr>
      <vt:lpstr>  Univariate Analysis. </vt:lpstr>
      <vt:lpstr> </vt:lpstr>
      <vt:lpstr> Booking and cancelation data analysis</vt:lpstr>
      <vt:lpstr>Year vs number of bookings</vt:lpstr>
      <vt:lpstr>Hotels and their respective bookings in year</vt:lpstr>
      <vt:lpstr>Lead time comparison with hotels </vt:lpstr>
      <vt:lpstr>Comparing the months against the bookings</vt:lpstr>
      <vt:lpstr>Comparing the arrival date against no of bookings</vt:lpstr>
      <vt:lpstr>Comparing weekend nights stays in hotels</vt:lpstr>
      <vt:lpstr>Meal comparison among hotels</vt:lpstr>
      <vt:lpstr>No of bookings comparison with months</vt:lpstr>
      <vt:lpstr>PowerPoint Presentation</vt:lpstr>
      <vt:lpstr>Countries and their booking choices</vt:lpstr>
      <vt:lpstr>Room choices of customer according to Hotels</vt:lpstr>
      <vt:lpstr>Performance of Distribution channel comparison with hotels</vt:lpstr>
      <vt:lpstr>Customer type vs Hotels comparison</vt:lpstr>
      <vt:lpstr>Waiting days comparison with the months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Project_x000d_EDA Airbnb Bookings Analysis</dc:title>
  <dc:creator>HP</dc:creator>
  <cp:lastModifiedBy>HP</cp:lastModifiedBy>
  <cp:revision>53</cp:revision>
  <dcterms:created xsi:type="dcterms:W3CDTF">2021-02-16T08:42:00Z</dcterms:created>
  <dcterms:modified xsi:type="dcterms:W3CDTF">2022-10-01T16:41:08Z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