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2012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11760" y="2973600"/>
            <a:ext cx="852012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11760" y="297360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7840" y="297360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274320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192480" y="1229760"/>
            <a:ext cx="274320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73200" y="1229760"/>
            <a:ext cx="274320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11760" y="2973600"/>
            <a:ext cx="274320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192480" y="2973600"/>
            <a:ext cx="274320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73200" y="2973600"/>
            <a:ext cx="274320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333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333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311760" y="410040"/>
            <a:ext cx="8520120" cy="2816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333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311760" y="297360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333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7840" y="297360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311760" y="2973600"/>
            <a:ext cx="852012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2012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11760" y="2973600"/>
            <a:ext cx="852012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311760" y="297360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677840" y="297360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274320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3192480" y="1229760"/>
            <a:ext cx="274320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073200" y="1229760"/>
            <a:ext cx="274320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311760" y="2973600"/>
            <a:ext cx="274320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3192480" y="2973600"/>
            <a:ext cx="274320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6073200" y="2973600"/>
            <a:ext cx="274320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333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333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311760" y="410040"/>
            <a:ext cx="8520120" cy="2816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333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311760" y="297360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333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677840" y="297360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311760" y="2973600"/>
            <a:ext cx="852012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2012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11760" y="2973600"/>
            <a:ext cx="852012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311760" y="297360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4677840" y="297360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274320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3192480" y="1229760"/>
            <a:ext cx="274320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073200" y="1229760"/>
            <a:ext cx="274320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311760" y="2973600"/>
            <a:ext cx="274320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 type="body"/>
          </p:nvPr>
        </p:nvSpPr>
        <p:spPr>
          <a:xfrm>
            <a:off x="3192480" y="2973600"/>
            <a:ext cx="274320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7"/>
          <p:cNvSpPr>
            <a:spLocks noGrp="1"/>
          </p:cNvSpPr>
          <p:nvPr>
            <p:ph type="body"/>
          </p:nvPr>
        </p:nvSpPr>
        <p:spPr>
          <a:xfrm>
            <a:off x="6073200" y="2973600"/>
            <a:ext cx="274320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333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333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11760" y="410040"/>
            <a:ext cx="8520120" cy="2816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333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11760" y="297360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3338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7840" y="297360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7840" y="1229760"/>
            <a:ext cx="415764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11760" y="2973600"/>
            <a:ext cx="8520120" cy="15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a39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6098760" y="0"/>
            <a:ext cx="3045240" cy="2030400"/>
            <a:chOff x="6098760" y="0"/>
            <a:chExt cx="3045240" cy="2030400"/>
          </a:xfrm>
        </p:grpSpPr>
        <p:sp>
          <p:nvSpPr>
            <p:cNvPr id="1" name="CustomShape 2"/>
            <p:cNvSpPr/>
            <p:nvPr/>
          </p:nvSpPr>
          <p:spPr>
            <a:xfrm>
              <a:off x="8128800" y="0"/>
              <a:ext cx="1014840" cy="10148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 flipH="1">
              <a:off x="7112880" y="0"/>
              <a:ext cx="1014840" cy="101484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flipH="1" rot="10800000">
              <a:off x="7113240" y="360"/>
              <a:ext cx="1014840" cy="101484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 rot="10800000">
              <a:off x="6098760" y="0"/>
              <a:ext cx="1014840" cy="101484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 rot="10800000">
              <a:off x="8129160" y="1015200"/>
              <a:ext cx="1014840" cy="101484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597960" y="1775160"/>
            <a:ext cx="8221680" cy="83844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pPr algn="ctr"/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348CF097-18B1-474F-B697-D67E1B1C26F2}" type="slidenum">
              <a:rPr b="0" lang="en" sz="1000" spc="-1" strike="noStrike">
                <a:solidFill>
                  <a:srgbClr val="ffffff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1"/>
          <p:cNvGrpSpPr/>
          <p:nvPr/>
        </p:nvGrpSpPr>
        <p:grpSpPr>
          <a:xfrm>
            <a:off x="0" y="3903840"/>
            <a:ext cx="9144000" cy="1239480"/>
            <a:chOff x="0" y="3903840"/>
            <a:chExt cx="9144000" cy="1239480"/>
          </a:xfrm>
        </p:grpSpPr>
        <p:sp>
          <p:nvSpPr>
            <p:cNvPr id="46" name="CustomShape 2"/>
            <p:cNvSpPr/>
            <p:nvPr/>
          </p:nvSpPr>
          <p:spPr>
            <a:xfrm>
              <a:off x="8154720" y="3903840"/>
              <a:ext cx="988920" cy="98748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3"/>
            <p:cNvSpPr/>
            <p:nvPr/>
          </p:nvSpPr>
          <p:spPr>
            <a:xfrm flipH="1">
              <a:off x="6180480" y="3903840"/>
              <a:ext cx="988920" cy="98748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CustomShape 4"/>
            <p:cNvSpPr/>
            <p:nvPr/>
          </p:nvSpPr>
          <p:spPr>
            <a:xfrm>
              <a:off x="7170120" y="3903840"/>
              <a:ext cx="988920" cy="98748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CustomShape 5"/>
            <p:cNvSpPr/>
            <p:nvPr/>
          </p:nvSpPr>
          <p:spPr>
            <a:xfrm rot="10800000">
              <a:off x="8155080" y="3904200"/>
              <a:ext cx="988920" cy="98748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6"/>
            <p:cNvSpPr/>
            <p:nvPr/>
          </p:nvSpPr>
          <p:spPr>
            <a:xfrm>
              <a:off x="0" y="4891680"/>
              <a:ext cx="9143640" cy="25164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1" name="PlaceHolder 7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ctr"/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8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9"/>
          <p:cNvSpPr>
            <a:spLocks noGrp="1"/>
          </p:cNvSpPr>
          <p:nvPr>
            <p:ph type="sldNum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7AF6068B-A9B6-423F-93E7-3EABFAEE6167}" type="slidenum">
              <a:rPr b="0" lang="en" sz="1000" spc="-1" strike="noStrike">
                <a:solidFill>
                  <a:srgbClr val="ffffff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a39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1"/>
          <p:cNvGrpSpPr/>
          <p:nvPr/>
        </p:nvGrpSpPr>
        <p:grpSpPr>
          <a:xfrm>
            <a:off x="6098760" y="0"/>
            <a:ext cx="3045240" cy="2030400"/>
            <a:chOff x="6098760" y="0"/>
            <a:chExt cx="3045240" cy="2030400"/>
          </a:xfrm>
        </p:grpSpPr>
        <p:sp>
          <p:nvSpPr>
            <p:cNvPr id="91" name="CustomShape 2"/>
            <p:cNvSpPr/>
            <p:nvPr/>
          </p:nvSpPr>
          <p:spPr>
            <a:xfrm>
              <a:off x="8128800" y="0"/>
              <a:ext cx="1014840" cy="10148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CustomShape 3"/>
            <p:cNvSpPr/>
            <p:nvPr/>
          </p:nvSpPr>
          <p:spPr>
            <a:xfrm flipH="1">
              <a:off x="7112880" y="0"/>
              <a:ext cx="1014840" cy="101484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CustomShape 4"/>
            <p:cNvSpPr/>
            <p:nvPr/>
          </p:nvSpPr>
          <p:spPr>
            <a:xfrm flipH="1" rot="10800000">
              <a:off x="7113240" y="360"/>
              <a:ext cx="1014840" cy="101484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CustomShape 5"/>
            <p:cNvSpPr/>
            <p:nvPr/>
          </p:nvSpPr>
          <p:spPr>
            <a:xfrm rot="10800000">
              <a:off x="6098760" y="0"/>
              <a:ext cx="1014840" cy="101484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CustomShape 6"/>
            <p:cNvSpPr/>
            <p:nvPr/>
          </p:nvSpPr>
          <p:spPr>
            <a:xfrm rot="10800000">
              <a:off x="8129160" y="1015200"/>
              <a:ext cx="1014840" cy="101484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6" name="PlaceHolder 7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/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8"/>
          <p:cNvSpPr>
            <a:spLocks noGrp="1"/>
          </p:cNvSpPr>
          <p:nvPr>
            <p:ph type="sldNum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4F03587A-B589-4DC1-B872-F527B2B018FA}" type="slidenum">
              <a:rPr b="0" lang="en" sz="1000" spc="-1" strike="noStrike">
                <a:solidFill>
                  <a:srgbClr val="ffffff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List_of_postal_codes_of_Canada:_M" TargetMode="External"/><Relationship Id="rId2" Type="http://schemas.openxmlformats.org/officeDocument/2006/relationships/hyperlink" Target="https://cocl.us/Geospatial_data" TargetMode="External"/><Relationship Id="rId3" Type="http://schemas.openxmlformats.org/officeDocument/2006/relationships/hyperlink" Target="https://cocl.us/new_york_dataset" TargetMode="External"/><Relationship Id="rId4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PROBLEM DESCRIPTION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50000"/>
              </a:lnSpc>
              <a:buClr>
                <a:srgbClr val="434343"/>
              </a:buClr>
              <a:buFont typeface="Roboto"/>
              <a:buAutoNum type="arabicPeriod"/>
            </a:pPr>
            <a:r>
              <a:rPr b="1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Explore similarities and dissimilarities between the cities of Toronto and New York from tourist perspective.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434343"/>
              </a:buClr>
              <a:buFont typeface="Roboto"/>
              <a:buAutoNum type="arabicPeriod"/>
            </a:pPr>
            <a:r>
              <a:rPr b="1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Exploration on the basis of food, accomodation, places to visit, etc.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434343"/>
              </a:buClr>
              <a:buFont typeface="Roboto"/>
              <a:buAutoNum type="arabicPeriod"/>
            </a:pPr>
            <a:r>
              <a:rPr b="1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Tourists can decide which place to visit on basis of their taste.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599"/>
              </a:spcBef>
              <a:spcAft>
                <a:spcPts val="1599"/>
              </a:spcAft>
            </a:pPr>
            <a:r>
              <a:rPr b="1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5;p24" descr=""/>
          <p:cNvPicPr/>
          <p:nvPr/>
        </p:nvPicPr>
        <p:blipFill>
          <a:blip r:embed="rId1"/>
          <a:stretch/>
        </p:blipFill>
        <p:spPr>
          <a:xfrm>
            <a:off x="0" y="0"/>
            <a:ext cx="7708320" cy="5183280"/>
          </a:xfrm>
          <a:prstGeom prst="rect">
            <a:avLst/>
          </a:prstGeom>
          <a:ln>
            <a:noFill/>
          </a:ln>
        </p:spPr>
      </p:pic>
      <p:sp>
        <p:nvSpPr>
          <p:cNvPr id="157" name="CustomShape 1"/>
          <p:cNvSpPr/>
          <p:nvPr/>
        </p:nvSpPr>
        <p:spPr>
          <a:xfrm>
            <a:off x="7708680" y="510480"/>
            <a:ext cx="1435320" cy="241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Roboto"/>
                <a:ea typeface="Roboto"/>
              </a:rPr>
              <a:t>MAP OF MANHATTAN AFTER CLUSTERING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OBSERVATIONS &amp; RECOMMENDATIONS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50000"/>
              </a:lnSpc>
              <a:buClr>
                <a:srgbClr val="434343"/>
              </a:buClr>
              <a:buFont typeface="Roboto"/>
              <a:buAutoNum type="arabicPeriod"/>
            </a:pPr>
            <a:r>
              <a:rPr b="1" lang="en" sz="1800" spc="-1" strike="noStrike">
                <a:solidFill>
                  <a:srgbClr val="434343"/>
                </a:solidFill>
                <a:latin typeface="Roboto"/>
                <a:ea typeface="Roboto"/>
              </a:rPr>
              <a:t>Historical place in Downtown Toronto &amp; Monument in Manhattan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434343"/>
              </a:buClr>
              <a:buFont typeface="Roboto"/>
              <a:buAutoNum type="arabicPeriod"/>
            </a:pPr>
            <a:r>
              <a:rPr b="1" lang="en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</a:rPr>
              <a:t>Airport facility, Harbor, Sculpture garden and Boat or ferry services in Downtown Toronto &amp; Nightlife, Climbing gym and Museums in Manhattan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000000"/>
              </a:buClr>
              <a:buFont typeface="Roboto"/>
              <a:buAutoNum type="arabicPeriod"/>
            </a:pPr>
            <a:r>
              <a:rPr b="1" lang="en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</a:rPr>
              <a:t>Downtown Toronto Neighborhoods recommended to visit first. The tourists have easy travelling access due to the Airport facility.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CONCLUSION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50000"/>
              </a:lnSpc>
              <a:spcBef>
                <a:spcPts val="1100"/>
              </a:spcBef>
              <a:buClr>
                <a:srgbClr val="000000"/>
              </a:buClr>
              <a:buFont typeface="Roboto"/>
              <a:buAutoNum type="arabicPeriod"/>
            </a:pPr>
            <a:r>
              <a:rPr b="1" lang="en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</a:rPr>
              <a:t>The Downtown Toronto and Manhattan neighborhoods have more like similar venues.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000000"/>
              </a:buClr>
              <a:buFont typeface="Roboto"/>
              <a:buAutoNum type="arabicPeriod"/>
            </a:pPr>
            <a:r>
              <a:rPr b="1" lang="en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</a:rPr>
              <a:t>Every place is unique in its own way, so that argument is present in both neighborhoods.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000000"/>
              </a:buClr>
              <a:buFont typeface="Roboto"/>
              <a:buAutoNum type="arabicPeriod"/>
            </a:pPr>
            <a:r>
              <a:rPr b="1" lang="en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</a:rPr>
              <a:t>The dissimilarity exists in terms of some different venues and facilities but not on a larger extent.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DATA ACQUISITION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Arial"/>
              <a:buAutoNum type="arabicParenR"/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List of Boroughs and their corresponding Neighborhoods in Toronto, Canada taken from </a:t>
            </a:r>
            <a:r>
              <a:rPr b="1" lang="en" sz="1400" spc="-1" strike="noStrike" u="sng">
                <a:solidFill>
                  <a:srgbClr val="f06292"/>
                </a:solidFill>
                <a:uFillTx/>
                <a:latin typeface="Arial"/>
                <a:ea typeface="Arial"/>
                <a:hlinkClick r:id="rId1"/>
              </a:rPr>
              <a:t>https://en.wikipedia.org/wiki/List_of_postal_codes_of_Canada:_M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Arial"/>
              <a:buAutoNum type="arabicParenR"/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Geographical coordinates of every postal code in Toronto, Canada taken from </a:t>
            </a:r>
            <a:r>
              <a:rPr b="1" lang="en" sz="1400" spc="-1" strike="noStrike" u="sng">
                <a:solidFill>
                  <a:srgbClr val="f06292"/>
                </a:solidFill>
                <a:uFillTx/>
                <a:latin typeface="Arial"/>
                <a:ea typeface="Arial"/>
                <a:hlinkClick r:id="rId2"/>
              </a:rPr>
              <a:t>https://cocl.us/Geospatial_data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Arial"/>
              <a:buAutoNum type="arabicParenR"/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Dataset containing the Boroughs and the Neighborhoods that exist in each borough along with the geographical coordinates of each neighborhood taken from </a:t>
            </a:r>
            <a:r>
              <a:rPr b="1" lang="en" sz="1400" spc="-1" strike="noStrike" u="sng">
                <a:solidFill>
                  <a:srgbClr val="f06292"/>
                </a:solidFill>
                <a:uFillTx/>
                <a:latin typeface="Arial"/>
                <a:ea typeface="Arial"/>
                <a:hlinkClick r:id="rId3"/>
              </a:rPr>
              <a:t>https://cocl.us/new_york_dataset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Arial"/>
              <a:buAutoNum type="arabicParenR"/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Venues and nearby places related information taken from Foursquare API.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DATA FRAME BEFORE CLUSTERING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9" name="Google Shape;110;p17" descr=""/>
          <p:cNvPicPr/>
          <p:nvPr/>
        </p:nvPicPr>
        <p:blipFill>
          <a:blip r:embed="rId1"/>
          <a:stretch/>
        </p:blipFill>
        <p:spPr>
          <a:xfrm>
            <a:off x="0" y="1028520"/>
            <a:ext cx="9143640" cy="3086280"/>
          </a:xfrm>
          <a:prstGeom prst="rect">
            <a:avLst/>
          </a:prstGeom>
          <a:ln>
            <a:noFill/>
          </a:ln>
        </p:spPr>
      </p:pic>
      <p:sp>
        <p:nvSpPr>
          <p:cNvPr id="140" name="CustomShape 2"/>
          <p:cNvSpPr/>
          <p:nvPr/>
        </p:nvSpPr>
        <p:spPr>
          <a:xfrm>
            <a:off x="2988720" y="4184280"/>
            <a:ext cx="3877920" cy="45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Roboto"/>
                <a:ea typeface="Roboto"/>
              </a:rPr>
              <a:t>DOWNTOWN TORONTO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DATA FRAME BEFORE CLUSTERING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Google Shape;117;p18" descr=""/>
          <p:cNvPicPr/>
          <p:nvPr/>
        </p:nvPicPr>
        <p:blipFill>
          <a:blip r:embed="rId1"/>
          <a:stretch/>
        </p:blipFill>
        <p:spPr>
          <a:xfrm>
            <a:off x="0" y="1102320"/>
            <a:ext cx="9143640" cy="3026160"/>
          </a:xfrm>
          <a:prstGeom prst="rect">
            <a:avLst/>
          </a:prstGeom>
          <a:ln>
            <a:noFill/>
          </a:ln>
        </p:spPr>
      </p:pic>
      <p:sp>
        <p:nvSpPr>
          <p:cNvPr id="143" name="CustomShape 2"/>
          <p:cNvSpPr/>
          <p:nvPr/>
        </p:nvSpPr>
        <p:spPr>
          <a:xfrm>
            <a:off x="3614400" y="4213080"/>
            <a:ext cx="2682720" cy="43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Roboto"/>
                <a:ea typeface="Roboto"/>
              </a:rPr>
              <a:t>MANHATTAN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23;p19" descr=""/>
          <p:cNvPicPr/>
          <p:nvPr/>
        </p:nvPicPr>
        <p:blipFill>
          <a:blip r:embed="rId1"/>
          <a:stretch/>
        </p:blipFill>
        <p:spPr>
          <a:xfrm>
            <a:off x="0" y="0"/>
            <a:ext cx="7544880" cy="4879080"/>
          </a:xfrm>
          <a:prstGeom prst="rect">
            <a:avLst/>
          </a:prstGeom>
          <a:ln>
            <a:noFill/>
          </a:ln>
        </p:spPr>
      </p:pic>
      <p:sp>
        <p:nvSpPr>
          <p:cNvPr id="145" name="CustomShape 1"/>
          <p:cNvSpPr/>
          <p:nvPr/>
        </p:nvSpPr>
        <p:spPr>
          <a:xfrm>
            <a:off x="7545240" y="444960"/>
            <a:ext cx="1598400" cy="326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" sz="1700" spc="-1" strike="noStrike">
                <a:solidFill>
                  <a:srgbClr val="000000"/>
                </a:solidFill>
                <a:latin typeface="Roboto"/>
                <a:ea typeface="Roboto"/>
              </a:rPr>
              <a:t>MAP OF DOWNTOWN TORONTO BEFORE CLUSTERING</a:t>
            </a:r>
            <a:endParaRPr b="0" lang="en-IN" sz="1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29;p20" descr=""/>
          <p:cNvPicPr/>
          <p:nvPr/>
        </p:nvPicPr>
        <p:blipFill>
          <a:blip r:embed="rId1"/>
          <a:stretch/>
        </p:blipFill>
        <p:spPr>
          <a:xfrm>
            <a:off x="0" y="23040"/>
            <a:ext cx="7673040" cy="5119920"/>
          </a:xfrm>
          <a:prstGeom prst="rect">
            <a:avLst/>
          </a:prstGeom>
          <a:ln>
            <a:noFill/>
          </a:ln>
        </p:spPr>
      </p:pic>
      <p:sp>
        <p:nvSpPr>
          <p:cNvPr id="147" name="CustomShape 1"/>
          <p:cNvSpPr/>
          <p:nvPr/>
        </p:nvSpPr>
        <p:spPr>
          <a:xfrm>
            <a:off x="7673400" y="569880"/>
            <a:ext cx="1470240" cy="230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Roboto"/>
                <a:ea typeface="Roboto"/>
              </a:rPr>
              <a:t>MAP OF MANHATTAN BEFORE CLUSTERING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DATA FRAME AFTER CLUSTERING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9" name="Google Shape;136;p21" descr=""/>
          <p:cNvPicPr/>
          <p:nvPr/>
        </p:nvPicPr>
        <p:blipFill>
          <a:blip r:embed="rId1"/>
          <a:stretch/>
        </p:blipFill>
        <p:spPr>
          <a:xfrm>
            <a:off x="0" y="1026000"/>
            <a:ext cx="9143640" cy="3338640"/>
          </a:xfrm>
          <a:prstGeom prst="rect">
            <a:avLst/>
          </a:prstGeom>
          <a:ln>
            <a:noFill/>
          </a:ln>
        </p:spPr>
      </p:pic>
      <p:sp>
        <p:nvSpPr>
          <p:cNvPr id="150" name="CustomShape 2"/>
          <p:cNvSpPr/>
          <p:nvPr/>
        </p:nvSpPr>
        <p:spPr>
          <a:xfrm>
            <a:off x="3558600" y="4365000"/>
            <a:ext cx="2626920" cy="31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Roboto"/>
                <a:ea typeface="Roboto"/>
              </a:rPr>
              <a:t>DOWNTOWN TORONTO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3000" spc="-1" strike="noStrike">
                <a:solidFill>
                  <a:srgbClr val="2a3990"/>
                </a:solidFill>
                <a:latin typeface="Roboto"/>
                <a:ea typeface="Roboto"/>
              </a:rPr>
              <a:t>DATA FRAME AFTER CLUSTERING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2" name="Google Shape;143;p22" descr=""/>
          <p:cNvPicPr/>
          <p:nvPr/>
        </p:nvPicPr>
        <p:blipFill>
          <a:blip r:embed="rId1"/>
          <a:stretch/>
        </p:blipFill>
        <p:spPr>
          <a:xfrm>
            <a:off x="0" y="1130760"/>
            <a:ext cx="9143640" cy="3178440"/>
          </a:xfrm>
          <a:prstGeom prst="rect">
            <a:avLst/>
          </a:prstGeom>
          <a:ln>
            <a:noFill/>
          </a:ln>
        </p:spPr>
      </p:pic>
      <p:sp>
        <p:nvSpPr>
          <p:cNvPr id="153" name="CustomShape 2"/>
          <p:cNvSpPr/>
          <p:nvPr/>
        </p:nvSpPr>
        <p:spPr>
          <a:xfrm>
            <a:off x="3725640" y="4422240"/>
            <a:ext cx="2210040" cy="37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Roboto"/>
                <a:ea typeface="Roboto"/>
              </a:rPr>
              <a:t>MANHATTAN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7749000" y="510480"/>
            <a:ext cx="1395000" cy="25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Roboto"/>
                <a:ea typeface="Roboto"/>
              </a:rPr>
              <a:t>MAP OF DOWNTOWN TORONTO AFTER CLUSTERING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155" name="Google Shape;150;p23" descr=""/>
          <p:cNvPicPr/>
          <p:nvPr/>
        </p:nvPicPr>
        <p:blipFill>
          <a:blip r:embed="rId1"/>
          <a:stretch/>
        </p:blipFill>
        <p:spPr>
          <a:xfrm>
            <a:off x="0" y="0"/>
            <a:ext cx="7748640" cy="514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LibreOffice/6.4.2.2$Linux_X86_64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2020-05-15T17:40:49Z</dcterms:modified>
  <cp:revision>1</cp:revision>
  <dc:subject/>
  <dc:title/>
</cp:coreProperties>
</file>